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4"/>
  </p:sldMasterIdLst>
  <p:notesMasterIdLst>
    <p:notesMasterId r:id="rId33"/>
  </p:notesMasterIdLst>
  <p:handoutMasterIdLst>
    <p:handoutMasterId r:id="rId34"/>
  </p:handoutMasterIdLst>
  <p:sldIdLst>
    <p:sldId id="257" r:id="rId5"/>
    <p:sldId id="302" r:id="rId6"/>
    <p:sldId id="303" r:id="rId7"/>
    <p:sldId id="304" r:id="rId8"/>
    <p:sldId id="305" r:id="rId9"/>
    <p:sldId id="306" r:id="rId10"/>
    <p:sldId id="307" r:id="rId11"/>
    <p:sldId id="308" r:id="rId12"/>
    <p:sldId id="309" r:id="rId13"/>
    <p:sldId id="311" r:id="rId14"/>
    <p:sldId id="312" r:id="rId15"/>
    <p:sldId id="313" r:id="rId16"/>
    <p:sldId id="314" r:id="rId17"/>
    <p:sldId id="315" r:id="rId18"/>
    <p:sldId id="316" r:id="rId19"/>
    <p:sldId id="317" r:id="rId20"/>
    <p:sldId id="318" r:id="rId21"/>
    <p:sldId id="319" r:id="rId22"/>
    <p:sldId id="332" r:id="rId23"/>
    <p:sldId id="337" r:id="rId24"/>
    <p:sldId id="338" r:id="rId25"/>
    <p:sldId id="333" r:id="rId26"/>
    <p:sldId id="340" r:id="rId27"/>
    <p:sldId id="336" r:id="rId28"/>
    <p:sldId id="335" r:id="rId29"/>
    <p:sldId id="341" r:id="rId30"/>
    <p:sldId id="329" r:id="rId31"/>
    <p:sldId id="342" r:id="rId32"/>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C283"/>
    <a:srgbClr val="CE7E5A"/>
    <a:srgbClr val="CF6A3D"/>
    <a:srgbClr val="9C42E6"/>
    <a:srgbClr val="D1943B"/>
    <a:srgbClr val="F8F57B"/>
    <a:srgbClr val="D5B953"/>
    <a:srgbClr val="B87DF3"/>
    <a:srgbClr val="F4A234"/>
    <a:srgbClr val="F7CA7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311" autoAdjust="0"/>
    <p:restoredTop sz="94660"/>
  </p:normalViewPr>
  <p:slideViewPr>
    <p:cSldViewPr snapToGrid="0">
      <p:cViewPr varScale="1">
        <p:scale>
          <a:sx n="70" d="100"/>
          <a:sy n="70" d="100"/>
        </p:scale>
        <p:origin x="-966" y="-96"/>
      </p:cViewPr>
      <p:guideLst>
        <p:guide orient="horz" pos="146"/>
        <p:guide orient="horz" pos="889"/>
        <p:guide orient="horz" pos="1490"/>
        <p:guide orient="horz"/>
        <p:guide orient="horz" pos="1200"/>
        <p:guide orient="horz" pos="2737"/>
        <p:guide pos="2880"/>
        <p:guide pos="240"/>
        <p:guide pos="455"/>
        <p:guide pos="5520"/>
        <p:guide pos="863"/>
        <p:guide pos="5299"/>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96" d="100"/>
          <a:sy n="96" d="100"/>
        </p:scale>
        <p:origin x="-3606"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2008-08-11</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2008-08-11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2008-08-11 23:57</a:t>
            </a:fld>
            <a:endParaRPr lang="en-US"/>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smtClean="0"/>
              <a:t>class String {</a:t>
            </a:r>
          </a:p>
          <a:p>
            <a:r>
              <a:rPr lang="en-US" dirty="0" smtClean="0"/>
              <a:t>  </a:t>
            </a:r>
            <a:r>
              <a:rPr lang="en-US" dirty="0" err="1" smtClean="0"/>
              <a:t>var</a:t>
            </a:r>
            <a:r>
              <a:rPr lang="en-US" dirty="0" smtClean="0"/>
              <a:t> Length: </a:t>
            </a:r>
            <a:r>
              <a:rPr lang="en-US" dirty="0" err="1" smtClean="0"/>
              <a:t>int</a:t>
            </a:r>
            <a:r>
              <a:rPr lang="en-US" dirty="0" smtClean="0"/>
              <a:t>;</a:t>
            </a:r>
          </a:p>
          <a:p>
            <a:r>
              <a:rPr lang="en-US" dirty="0" smtClean="0"/>
              <a:t>  method Substring(from: </a:t>
            </a:r>
            <a:r>
              <a:rPr lang="en-US" dirty="0" err="1" smtClean="0"/>
              <a:t>int</a:t>
            </a:r>
            <a:r>
              <a:rPr lang="en-US" dirty="0" smtClean="0"/>
              <a:t>, to: </a:t>
            </a:r>
            <a:r>
              <a:rPr lang="en-US" dirty="0" err="1" smtClean="0"/>
              <a:t>int</a:t>
            </a:r>
            <a:r>
              <a:rPr lang="en-US" dirty="0" smtClean="0"/>
              <a:t>) returns (s: String);</a:t>
            </a:r>
          </a:p>
          <a:p>
            <a:r>
              <a:rPr lang="en-US" dirty="0" smtClean="0"/>
              <a:t>    requires 0 &lt;= from &amp;&amp; from &lt;= to &amp;&amp; to &lt;= </a:t>
            </a:r>
            <a:r>
              <a:rPr lang="en-US" dirty="0" err="1" smtClean="0"/>
              <a:t>this.Length</a:t>
            </a:r>
            <a:r>
              <a:rPr lang="en-US" dirty="0" smtClean="0"/>
              <a:t>;</a:t>
            </a:r>
          </a:p>
          <a:p>
            <a:r>
              <a:rPr lang="en-US" dirty="0" smtClean="0"/>
              <a:t>    ensures s != null &amp;&amp; </a:t>
            </a:r>
            <a:r>
              <a:rPr lang="en-US" dirty="0" err="1" smtClean="0"/>
              <a:t>s.Length</a:t>
            </a:r>
            <a:r>
              <a:rPr lang="en-US" dirty="0" smtClean="0"/>
              <a:t> == to - from;</a:t>
            </a:r>
          </a:p>
          <a:p>
            <a:r>
              <a:rPr lang="en-US" dirty="0" smtClean="0"/>
              <a:t>}</a:t>
            </a:r>
          </a:p>
          <a:p>
            <a:endParaRPr lang="en-US" dirty="0" smtClean="0"/>
          </a:p>
          <a:p>
            <a:r>
              <a:rPr lang="en-US" dirty="0" smtClean="0"/>
              <a:t>class </a:t>
            </a:r>
            <a:r>
              <a:rPr lang="en-US" dirty="0" err="1" smtClean="0"/>
              <a:t>Chunker</a:t>
            </a:r>
            <a:r>
              <a:rPr lang="en-US" dirty="0" smtClean="0"/>
              <a:t> {</a:t>
            </a:r>
          </a:p>
          <a:p>
            <a:r>
              <a:rPr lang="en-US" dirty="0" smtClean="0"/>
              <a:t>  </a:t>
            </a:r>
            <a:r>
              <a:rPr lang="en-US" dirty="0" err="1" smtClean="0"/>
              <a:t>var</a:t>
            </a:r>
            <a:r>
              <a:rPr lang="en-US" dirty="0" smtClean="0"/>
              <a:t> </a:t>
            </a:r>
            <a:r>
              <a:rPr lang="en-US" dirty="0" err="1" smtClean="0"/>
              <a:t>src</a:t>
            </a:r>
            <a:r>
              <a:rPr lang="en-US" dirty="0" smtClean="0"/>
              <a:t>: String;</a:t>
            </a:r>
          </a:p>
          <a:p>
            <a:r>
              <a:rPr lang="en-US" dirty="0" smtClean="0"/>
              <a:t>  </a:t>
            </a:r>
            <a:r>
              <a:rPr lang="en-US" dirty="0" err="1" smtClean="0"/>
              <a:t>var</a:t>
            </a:r>
            <a:r>
              <a:rPr lang="en-US" dirty="0" smtClean="0"/>
              <a:t> n: </a:t>
            </a:r>
            <a:r>
              <a:rPr lang="en-US" dirty="0" err="1" smtClean="0"/>
              <a:t>int</a:t>
            </a:r>
            <a:r>
              <a:rPr lang="en-US" dirty="0" smtClean="0"/>
              <a:t>;</a:t>
            </a:r>
          </a:p>
          <a:p>
            <a:endParaRPr lang="en-US" dirty="0" smtClean="0"/>
          </a:p>
          <a:p>
            <a:r>
              <a:rPr lang="en-US" dirty="0" smtClean="0"/>
              <a:t>  method Init(source: String)</a:t>
            </a:r>
          </a:p>
          <a:p>
            <a:r>
              <a:rPr lang="en-US" dirty="0" smtClean="0"/>
              <a:t>    requires source != null &amp;&amp; 0 &lt;= </a:t>
            </a:r>
            <a:r>
              <a:rPr lang="en-US" dirty="0" err="1" smtClean="0"/>
              <a:t>source.Length</a:t>
            </a:r>
            <a:r>
              <a:rPr lang="en-US" dirty="0" smtClean="0"/>
              <a:t>;</a:t>
            </a:r>
          </a:p>
          <a:p>
            <a:r>
              <a:rPr lang="en-US" dirty="0" smtClean="0"/>
              <a:t>    modifies {this};</a:t>
            </a:r>
          </a:p>
          <a:p>
            <a:r>
              <a:rPr lang="en-US" dirty="0" smtClean="0"/>
              <a:t>  {</a:t>
            </a:r>
          </a:p>
          <a:p>
            <a:r>
              <a:rPr lang="en-US" dirty="0" smtClean="0"/>
              <a:t>    this.src := source;</a:t>
            </a:r>
          </a:p>
          <a:p>
            <a:r>
              <a:rPr lang="en-US" dirty="0" smtClean="0"/>
              <a:t>    </a:t>
            </a:r>
            <a:r>
              <a:rPr lang="en-US" dirty="0" err="1" smtClean="0"/>
              <a:t>this.n</a:t>
            </a:r>
            <a:r>
              <a:rPr lang="en-US" dirty="0" smtClean="0"/>
              <a:t> := 0;</a:t>
            </a:r>
          </a:p>
          <a:p>
            <a:r>
              <a:rPr lang="en-US" dirty="0" smtClean="0"/>
              <a:t>  }</a:t>
            </a:r>
          </a:p>
          <a:p>
            <a:endParaRPr lang="en-US" dirty="0" smtClean="0"/>
          </a:p>
          <a:p>
            <a:r>
              <a:rPr lang="en-US" dirty="0" smtClean="0"/>
              <a:t>  method </a:t>
            </a:r>
            <a:r>
              <a:rPr lang="en-US" dirty="0" err="1" smtClean="0"/>
              <a:t>NextChunk</a:t>
            </a:r>
            <a:r>
              <a:rPr lang="en-US" dirty="0" smtClean="0"/>
              <a:t>() returns (s: String)</a:t>
            </a:r>
          </a:p>
          <a:p>
            <a:r>
              <a:rPr lang="en-US" dirty="0" smtClean="0"/>
              <a:t>    modifies {this};</a:t>
            </a:r>
          </a:p>
          <a:p>
            <a:r>
              <a:rPr lang="en-US" dirty="0" smtClean="0"/>
              <a:t>    ensures s != null;</a:t>
            </a:r>
          </a:p>
          <a:p>
            <a:r>
              <a:rPr lang="en-US" dirty="0" smtClean="0"/>
              <a:t>  {</a:t>
            </a:r>
          </a:p>
          <a:p>
            <a:r>
              <a:rPr lang="en-US" dirty="0" smtClean="0"/>
              <a:t>    if (</a:t>
            </a:r>
            <a:r>
              <a:rPr lang="en-US" dirty="0" err="1" smtClean="0"/>
              <a:t>this.n</a:t>
            </a:r>
            <a:r>
              <a:rPr lang="en-US" dirty="0" smtClean="0"/>
              <a:t> + 5 &lt;= </a:t>
            </a:r>
            <a:r>
              <a:rPr lang="en-US" dirty="0" err="1" smtClean="0"/>
              <a:t>this.src.Length</a:t>
            </a:r>
            <a:r>
              <a:rPr lang="en-US" dirty="0" smtClean="0"/>
              <a:t>) {</a:t>
            </a:r>
          </a:p>
          <a:p>
            <a:r>
              <a:rPr lang="en-US" dirty="0" smtClean="0"/>
              <a:t>      call s := </a:t>
            </a:r>
            <a:r>
              <a:rPr lang="en-US" dirty="0" err="1" smtClean="0"/>
              <a:t>this.src.Substring</a:t>
            </a:r>
            <a:r>
              <a:rPr lang="en-US" dirty="0" smtClean="0"/>
              <a:t>(</a:t>
            </a:r>
            <a:r>
              <a:rPr lang="en-US" dirty="0" err="1" smtClean="0"/>
              <a:t>this.n</a:t>
            </a:r>
            <a:r>
              <a:rPr lang="en-US" dirty="0" smtClean="0"/>
              <a:t>, </a:t>
            </a:r>
            <a:r>
              <a:rPr lang="en-US" dirty="0" err="1" smtClean="0"/>
              <a:t>this.n</a:t>
            </a:r>
            <a:r>
              <a:rPr lang="en-US" dirty="0" smtClean="0"/>
              <a:t> + 5);</a:t>
            </a:r>
          </a:p>
          <a:p>
            <a:r>
              <a:rPr lang="en-US" dirty="0" smtClean="0"/>
              <a:t>    } else {</a:t>
            </a:r>
          </a:p>
          <a:p>
            <a:r>
              <a:rPr lang="en-US" dirty="0" smtClean="0"/>
              <a:t>      call s := </a:t>
            </a:r>
            <a:r>
              <a:rPr lang="en-US" dirty="0" err="1" smtClean="0"/>
              <a:t>this.src.Substring</a:t>
            </a:r>
            <a:r>
              <a:rPr lang="en-US" dirty="0" smtClean="0"/>
              <a:t>(</a:t>
            </a:r>
            <a:r>
              <a:rPr lang="en-US" dirty="0" err="1" smtClean="0"/>
              <a:t>this.n</a:t>
            </a:r>
            <a:r>
              <a:rPr lang="en-US" dirty="0" smtClean="0"/>
              <a:t>, </a:t>
            </a:r>
            <a:r>
              <a:rPr lang="en-US" dirty="0" err="1" smtClean="0"/>
              <a:t>this.src.Length</a:t>
            </a:r>
            <a:r>
              <a:rPr lang="en-US" dirty="0" smtClean="0"/>
              <a:t>);</a:t>
            </a:r>
          </a:p>
          <a:p>
            <a:r>
              <a:rPr lang="en-US" dirty="0" smtClean="0"/>
              <a:t>    }</a:t>
            </a:r>
          </a:p>
          <a:p>
            <a:r>
              <a:rPr lang="en-US" dirty="0" smtClean="0"/>
              <a:t>    </a:t>
            </a:r>
            <a:r>
              <a:rPr lang="en-US" dirty="0" err="1" smtClean="0"/>
              <a:t>this.n</a:t>
            </a:r>
            <a:r>
              <a:rPr lang="en-US" dirty="0" smtClean="0"/>
              <a:t> := </a:t>
            </a:r>
            <a:r>
              <a:rPr lang="en-US" dirty="0" err="1" smtClean="0"/>
              <a:t>this.n</a:t>
            </a:r>
            <a:r>
              <a:rPr lang="en-US" dirty="0" smtClean="0"/>
              <a:t> + </a:t>
            </a:r>
            <a:r>
              <a:rPr lang="en-US" dirty="0" err="1" smtClean="0"/>
              <a:t>s.Length</a:t>
            </a:r>
            <a:r>
              <a:rPr lang="en-US" dirty="0" smtClean="0"/>
              <a:t>;</a:t>
            </a:r>
          </a:p>
          <a:p>
            <a:r>
              <a:rPr lang="en-US" dirty="0" smtClean="0"/>
              <a:t>  }</a:t>
            </a:r>
          </a:p>
          <a:p>
            <a:r>
              <a:rPr lang="en-US" dirty="0" smtClean="0"/>
              <a:t>}</a:t>
            </a:r>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r>
              <a:rPr lang="en-US" dirty="0" smtClean="0"/>
              <a:t>class String {</a:t>
            </a:r>
          </a:p>
          <a:p>
            <a:r>
              <a:rPr lang="en-US" dirty="0" smtClean="0"/>
              <a:t>  </a:t>
            </a:r>
            <a:r>
              <a:rPr lang="en-US" dirty="0" err="1" smtClean="0"/>
              <a:t>var</a:t>
            </a:r>
            <a:r>
              <a:rPr lang="en-US" dirty="0" smtClean="0"/>
              <a:t> Length: </a:t>
            </a:r>
            <a:r>
              <a:rPr lang="en-US" dirty="0" err="1" smtClean="0"/>
              <a:t>int</a:t>
            </a:r>
            <a:r>
              <a:rPr lang="en-US" dirty="0" smtClean="0"/>
              <a:t>;</a:t>
            </a:r>
          </a:p>
          <a:p>
            <a:r>
              <a:rPr lang="en-US" dirty="0" smtClean="0"/>
              <a:t>  method Substring(from: </a:t>
            </a:r>
            <a:r>
              <a:rPr lang="en-US" dirty="0" err="1" smtClean="0"/>
              <a:t>int</a:t>
            </a:r>
            <a:r>
              <a:rPr lang="en-US" dirty="0" smtClean="0"/>
              <a:t>, to: </a:t>
            </a:r>
            <a:r>
              <a:rPr lang="en-US" dirty="0" err="1" smtClean="0"/>
              <a:t>int</a:t>
            </a:r>
            <a:r>
              <a:rPr lang="en-US" dirty="0" smtClean="0"/>
              <a:t>) returns (s: String);</a:t>
            </a:r>
          </a:p>
          <a:p>
            <a:r>
              <a:rPr lang="en-US" dirty="0" smtClean="0"/>
              <a:t>    requires 0 &lt;= from &amp;&amp; from &lt;= to &amp;&amp; to &lt;= </a:t>
            </a:r>
            <a:r>
              <a:rPr lang="en-US" dirty="0" err="1" smtClean="0"/>
              <a:t>this.Length</a:t>
            </a:r>
            <a:r>
              <a:rPr lang="en-US" dirty="0" smtClean="0"/>
              <a:t>;</a:t>
            </a:r>
          </a:p>
          <a:p>
            <a:r>
              <a:rPr lang="en-US" dirty="0" smtClean="0"/>
              <a:t>    ensures s != null &amp;&amp; </a:t>
            </a:r>
            <a:r>
              <a:rPr lang="en-US" dirty="0" err="1" smtClean="0"/>
              <a:t>s.Length</a:t>
            </a:r>
            <a:r>
              <a:rPr lang="en-US" dirty="0" smtClean="0"/>
              <a:t> == to - from;</a:t>
            </a:r>
          </a:p>
          <a:p>
            <a:r>
              <a:rPr lang="en-US" dirty="0" smtClean="0"/>
              <a:t>}</a:t>
            </a:r>
          </a:p>
          <a:p>
            <a:endParaRPr lang="en-US" dirty="0" smtClean="0"/>
          </a:p>
          <a:p>
            <a:r>
              <a:rPr lang="en-US" dirty="0" smtClean="0"/>
              <a:t>class </a:t>
            </a:r>
            <a:r>
              <a:rPr lang="en-US" dirty="0" err="1" smtClean="0"/>
              <a:t>Chunker</a:t>
            </a:r>
            <a:r>
              <a:rPr lang="en-US" dirty="0" smtClean="0"/>
              <a:t> {</a:t>
            </a:r>
          </a:p>
          <a:p>
            <a:r>
              <a:rPr lang="en-US" dirty="0" smtClean="0"/>
              <a:t>  </a:t>
            </a:r>
            <a:r>
              <a:rPr lang="en-US" dirty="0" err="1" smtClean="0"/>
              <a:t>var</a:t>
            </a:r>
            <a:r>
              <a:rPr lang="en-US" dirty="0" smtClean="0"/>
              <a:t> </a:t>
            </a:r>
            <a:r>
              <a:rPr lang="en-US" dirty="0" err="1" smtClean="0"/>
              <a:t>src</a:t>
            </a:r>
            <a:r>
              <a:rPr lang="en-US" dirty="0" smtClean="0"/>
              <a:t>: String;</a:t>
            </a:r>
          </a:p>
          <a:p>
            <a:r>
              <a:rPr lang="en-US" dirty="0" smtClean="0"/>
              <a:t>  </a:t>
            </a:r>
            <a:r>
              <a:rPr lang="en-US" dirty="0" err="1" smtClean="0"/>
              <a:t>var</a:t>
            </a:r>
            <a:r>
              <a:rPr lang="en-US" dirty="0" smtClean="0"/>
              <a:t> n: </a:t>
            </a:r>
            <a:r>
              <a:rPr lang="en-US" dirty="0" err="1" smtClean="0"/>
              <a:t>int</a:t>
            </a:r>
            <a:r>
              <a:rPr lang="en-US" dirty="0" smtClean="0"/>
              <a:t>;</a:t>
            </a:r>
          </a:p>
          <a:p>
            <a:endParaRPr lang="en-US" dirty="0" smtClean="0"/>
          </a:p>
          <a:p>
            <a:r>
              <a:rPr lang="en-US" dirty="0" smtClean="0"/>
              <a:t>  function Valid() returns (</a:t>
            </a:r>
            <a:r>
              <a:rPr lang="en-US" dirty="0" err="1" smtClean="0"/>
              <a:t>bool</a:t>
            </a:r>
            <a:r>
              <a:rPr lang="en-US" dirty="0" smtClean="0"/>
              <a:t>)</a:t>
            </a:r>
          </a:p>
          <a:p>
            <a:r>
              <a:rPr lang="en-US" dirty="0" smtClean="0"/>
              <a:t>    reads {this}, {this.src};</a:t>
            </a:r>
          </a:p>
          <a:p>
            <a:r>
              <a:rPr lang="en-US" dirty="0" smtClean="0"/>
              <a:t>  {</a:t>
            </a:r>
          </a:p>
          <a:p>
            <a:r>
              <a:rPr lang="en-US" dirty="0" smtClean="0"/>
              <a:t>    this.src != null &amp;&amp;</a:t>
            </a:r>
          </a:p>
          <a:p>
            <a:r>
              <a:rPr lang="en-US" dirty="0" smtClean="0"/>
              <a:t>    0 &lt;= </a:t>
            </a:r>
            <a:r>
              <a:rPr lang="en-US" dirty="0" err="1" smtClean="0"/>
              <a:t>this.n</a:t>
            </a:r>
            <a:r>
              <a:rPr lang="en-US" dirty="0" smtClean="0"/>
              <a:t> &amp;&amp; </a:t>
            </a:r>
            <a:r>
              <a:rPr lang="en-US" dirty="0" err="1" smtClean="0"/>
              <a:t>this.n</a:t>
            </a:r>
            <a:r>
              <a:rPr lang="en-US" dirty="0" smtClean="0"/>
              <a:t> &lt;= </a:t>
            </a:r>
            <a:r>
              <a:rPr lang="en-US" dirty="0" err="1" smtClean="0"/>
              <a:t>this.src.Length</a:t>
            </a:r>
            <a:endParaRPr lang="en-US" dirty="0" smtClean="0"/>
          </a:p>
          <a:p>
            <a:r>
              <a:rPr lang="en-US" dirty="0" smtClean="0"/>
              <a:t>  }</a:t>
            </a:r>
          </a:p>
          <a:p>
            <a:endParaRPr lang="en-US" dirty="0" smtClean="0"/>
          </a:p>
          <a:p>
            <a:r>
              <a:rPr lang="en-US" dirty="0" smtClean="0"/>
              <a:t>  method Init(source: String)</a:t>
            </a:r>
          </a:p>
          <a:p>
            <a:r>
              <a:rPr lang="en-US" dirty="0" smtClean="0"/>
              <a:t>    requires source != null &amp;&amp; 0 &lt;= </a:t>
            </a:r>
            <a:r>
              <a:rPr lang="en-US" dirty="0" err="1" smtClean="0"/>
              <a:t>source.Length</a:t>
            </a:r>
            <a:r>
              <a:rPr lang="en-US" dirty="0" smtClean="0"/>
              <a:t>;</a:t>
            </a:r>
          </a:p>
          <a:p>
            <a:r>
              <a:rPr lang="en-US" dirty="0" smtClean="0"/>
              <a:t>    modifies {this};</a:t>
            </a:r>
          </a:p>
          <a:p>
            <a:r>
              <a:rPr lang="en-US" dirty="0" smtClean="0"/>
              <a:t>    ensures </a:t>
            </a:r>
            <a:r>
              <a:rPr lang="en-US" dirty="0" err="1" smtClean="0"/>
              <a:t>this.Valid</a:t>
            </a:r>
            <a:r>
              <a:rPr lang="en-US" dirty="0" smtClean="0"/>
              <a:t>();</a:t>
            </a:r>
          </a:p>
          <a:p>
            <a:r>
              <a:rPr lang="en-US" dirty="0" smtClean="0"/>
              <a:t>  {</a:t>
            </a:r>
          </a:p>
          <a:p>
            <a:r>
              <a:rPr lang="en-US" dirty="0" smtClean="0"/>
              <a:t>    this.src := source;</a:t>
            </a:r>
          </a:p>
          <a:p>
            <a:r>
              <a:rPr lang="en-US" dirty="0" smtClean="0"/>
              <a:t>    </a:t>
            </a:r>
            <a:r>
              <a:rPr lang="en-US" dirty="0" err="1" smtClean="0"/>
              <a:t>this.n</a:t>
            </a:r>
            <a:r>
              <a:rPr lang="en-US" dirty="0" smtClean="0"/>
              <a:t> := 0;</a:t>
            </a:r>
          </a:p>
          <a:p>
            <a:r>
              <a:rPr lang="en-US" dirty="0" smtClean="0"/>
              <a:t>  }</a:t>
            </a:r>
          </a:p>
          <a:p>
            <a:endParaRPr lang="en-US" dirty="0" smtClean="0"/>
          </a:p>
          <a:p>
            <a:r>
              <a:rPr lang="en-US" dirty="0" smtClean="0"/>
              <a:t>  method </a:t>
            </a:r>
            <a:r>
              <a:rPr lang="en-US" dirty="0" err="1" smtClean="0"/>
              <a:t>NextChunk</a:t>
            </a:r>
            <a:r>
              <a:rPr lang="en-US" dirty="0" smtClean="0"/>
              <a:t>() returns (s: String)</a:t>
            </a:r>
          </a:p>
          <a:p>
            <a:r>
              <a:rPr lang="en-US" dirty="0" smtClean="0"/>
              <a:t>    requires </a:t>
            </a:r>
            <a:r>
              <a:rPr lang="en-US" dirty="0" err="1" smtClean="0"/>
              <a:t>this.Valid</a:t>
            </a:r>
            <a:r>
              <a:rPr lang="en-US" dirty="0" smtClean="0"/>
              <a:t>();</a:t>
            </a:r>
          </a:p>
          <a:p>
            <a:r>
              <a:rPr lang="en-US" dirty="0" smtClean="0"/>
              <a:t>    modifies {this};</a:t>
            </a:r>
          </a:p>
          <a:p>
            <a:r>
              <a:rPr lang="en-US" dirty="0" smtClean="0"/>
              <a:t>    ensures s != null;</a:t>
            </a:r>
          </a:p>
          <a:p>
            <a:r>
              <a:rPr lang="en-US" dirty="0" smtClean="0"/>
              <a:t>    ensures </a:t>
            </a:r>
            <a:r>
              <a:rPr lang="en-US" dirty="0" err="1" smtClean="0"/>
              <a:t>this.Valid</a:t>
            </a:r>
            <a:r>
              <a:rPr lang="en-US" dirty="0" smtClean="0"/>
              <a:t>();</a:t>
            </a:r>
          </a:p>
          <a:p>
            <a:r>
              <a:rPr lang="en-US" dirty="0" smtClean="0"/>
              <a:t>  {</a:t>
            </a:r>
          </a:p>
          <a:p>
            <a:r>
              <a:rPr lang="en-US" dirty="0" smtClean="0"/>
              <a:t>    if (</a:t>
            </a:r>
            <a:r>
              <a:rPr lang="en-US" dirty="0" err="1" smtClean="0"/>
              <a:t>this.n</a:t>
            </a:r>
            <a:r>
              <a:rPr lang="en-US" dirty="0" smtClean="0"/>
              <a:t> + 5 &lt;= </a:t>
            </a:r>
            <a:r>
              <a:rPr lang="en-US" dirty="0" err="1" smtClean="0"/>
              <a:t>this.src.Length</a:t>
            </a:r>
            <a:r>
              <a:rPr lang="en-US" dirty="0" smtClean="0"/>
              <a:t>) {</a:t>
            </a:r>
          </a:p>
          <a:p>
            <a:r>
              <a:rPr lang="en-US" dirty="0" smtClean="0"/>
              <a:t>      call s := </a:t>
            </a:r>
            <a:r>
              <a:rPr lang="en-US" dirty="0" err="1" smtClean="0"/>
              <a:t>this.src.Substring</a:t>
            </a:r>
            <a:r>
              <a:rPr lang="en-US" dirty="0" smtClean="0"/>
              <a:t>(</a:t>
            </a:r>
            <a:r>
              <a:rPr lang="en-US" dirty="0" err="1" smtClean="0"/>
              <a:t>this.n</a:t>
            </a:r>
            <a:r>
              <a:rPr lang="en-US" dirty="0" smtClean="0"/>
              <a:t>, </a:t>
            </a:r>
            <a:r>
              <a:rPr lang="en-US" dirty="0" err="1" smtClean="0"/>
              <a:t>this.n</a:t>
            </a:r>
            <a:r>
              <a:rPr lang="en-US" dirty="0" smtClean="0"/>
              <a:t> + 5);</a:t>
            </a:r>
          </a:p>
          <a:p>
            <a:r>
              <a:rPr lang="en-US" dirty="0" smtClean="0"/>
              <a:t>    } else {</a:t>
            </a:r>
          </a:p>
          <a:p>
            <a:r>
              <a:rPr lang="en-US" dirty="0" smtClean="0"/>
              <a:t>      call s := </a:t>
            </a:r>
            <a:r>
              <a:rPr lang="en-US" dirty="0" err="1" smtClean="0"/>
              <a:t>this.src.Substring</a:t>
            </a:r>
            <a:r>
              <a:rPr lang="en-US" dirty="0" smtClean="0"/>
              <a:t>(</a:t>
            </a:r>
            <a:r>
              <a:rPr lang="en-US" dirty="0" err="1" smtClean="0"/>
              <a:t>this.n</a:t>
            </a:r>
            <a:r>
              <a:rPr lang="en-US" dirty="0" smtClean="0"/>
              <a:t>, </a:t>
            </a:r>
            <a:r>
              <a:rPr lang="en-US" dirty="0" err="1" smtClean="0"/>
              <a:t>this.src.Length</a:t>
            </a:r>
            <a:r>
              <a:rPr lang="en-US" dirty="0" smtClean="0"/>
              <a:t>);</a:t>
            </a:r>
          </a:p>
          <a:p>
            <a:r>
              <a:rPr lang="en-US" dirty="0" smtClean="0"/>
              <a:t>    }</a:t>
            </a:r>
          </a:p>
          <a:p>
            <a:r>
              <a:rPr lang="en-US" dirty="0" smtClean="0"/>
              <a:t>    </a:t>
            </a:r>
            <a:r>
              <a:rPr lang="en-US" dirty="0" err="1" smtClean="0"/>
              <a:t>this.n</a:t>
            </a:r>
            <a:r>
              <a:rPr lang="en-US" dirty="0" smtClean="0"/>
              <a:t> := </a:t>
            </a:r>
            <a:r>
              <a:rPr lang="en-US" dirty="0" err="1" smtClean="0"/>
              <a:t>this.n</a:t>
            </a:r>
            <a:r>
              <a:rPr lang="en-US" dirty="0" smtClean="0"/>
              <a:t> + </a:t>
            </a:r>
            <a:r>
              <a:rPr lang="en-US" dirty="0" err="1" smtClean="0"/>
              <a:t>s.Length</a:t>
            </a:r>
            <a:r>
              <a:rPr lang="en-US" dirty="0" smtClean="0"/>
              <a:t>;</a:t>
            </a:r>
          </a:p>
          <a:p>
            <a:r>
              <a:rPr lang="en-US" dirty="0" smtClean="0"/>
              <a:t>  }</a:t>
            </a:r>
          </a:p>
          <a:p>
            <a:r>
              <a:rPr lang="en-US" dirty="0" smtClean="0"/>
              <a:t>}</a:t>
            </a:r>
          </a:p>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18</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25000" lnSpcReduction="20000"/>
          </a:bodyPr>
          <a:lstStyle/>
          <a:p>
            <a:r>
              <a:rPr lang="en-US" dirty="0" smtClean="0"/>
              <a:t>class </a:t>
            </a:r>
            <a:r>
              <a:rPr lang="en-US" dirty="0" err="1" smtClean="0"/>
              <a:t>RockBand</a:t>
            </a:r>
            <a:r>
              <a:rPr lang="en-US" dirty="0" smtClean="0"/>
              <a:t> {</a:t>
            </a:r>
          </a:p>
          <a:p>
            <a:r>
              <a:rPr lang="en-US" dirty="0" smtClean="0"/>
              <a:t>  </a:t>
            </a:r>
            <a:r>
              <a:rPr lang="en-US" dirty="0" err="1" smtClean="0"/>
              <a:t>var</a:t>
            </a:r>
            <a:r>
              <a:rPr lang="en-US" dirty="0" smtClean="0"/>
              <a:t> footprint: set&lt;object&gt;;</a:t>
            </a:r>
          </a:p>
          <a:p>
            <a:r>
              <a:rPr lang="en-US" dirty="0" smtClean="0"/>
              <a:t>  </a:t>
            </a:r>
            <a:r>
              <a:rPr lang="en-US" dirty="0" err="1" smtClean="0"/>
              <a:t>var</a:t>
            </a:r>
            <a:r>
              <a:rPr lang="en-US" dirty="0" smtClean="0"/>
              <a:t> g: Guitar;</a:t>
            </a:r>
          </a:p>
          <a:p>
            <a:r>
              <a:rPr lang="en-US" dirty="0" smtClean="0"/>
              <a:t>  function Valid() returns (</a:t>
            </a:r>
            <a:r>
              <a:rPr lang="en-US" dirty="0" err="1" smtClean="0"/>
              <a:t>bool</a:t>
            </a:r>
            <a:r>
              <a:rPr lang="en-US" dirty="0" smtClean="0"/>
              <a:t>)</a:t>
            </a:r>
          </a:p>
          <a:p>
            <a:r>
              <a:rPr lang="en-US" dirty="0" smtClean="0"/>
              <a:t>    reads {this}, footprint;</a:t>
            </a:r>
          </a:p>
          <a:p>
            <a:r>
              <a:rPr lang="en-US" dirty="0" smtClean="0"/>
              <a:t>  {</a:t>
            </a:r>
          </a:p>
          <a:p>
            <a:r>
              <a:rPr lang="en-US" dirty="0" smtClean="0"/>
              <a:t>    this in footprint &amp;&amp;</a:t>
            </a:r>
          </a:p>
          <a:p>
            <a:r>
              <a:rPr lang="en-US" dirty="0" smtClean="0"/>
              <a:t>    g != null &amp;&amp; g in footprint &amp;&amp;</a:t>
            </a:r>
          </a:p>
          <a:p>
            <a:r>
              <a:rPr lang="en-US" dirty="0" smtClean="0"/>
              <a:t>    </a:t>
            </a:r>
            <a:r>
              <a:rPr lang="en-US" dirty="0" err="1" smtClean="0"/>
              <a:t>g.footprint</a:t>
            </a:r>
            <a:r>
              <a:rPr lang="en-US" dirty="0" smtClean="0"/>
              <a:t> &lt;= footprint &amp;&amp; !(this in </a:t>
            </a:r>
            <a:r>
              <a:rPr lang="en-US" dirty="0" err="1" smtClean="0"/>
              <a:t>g.footprint</a:t>
            </a:r>
            <a:r>
              <a:rPr lang="en-US" dirty="0" smtClean="0"/>
              <a:t>) &amp;&amp;</a:t>
            </a:r>
          </a:p>
          <a:p>
            <a:r>
              <a:rPr lang="en-US" dirty="0" smtClean="0"/>
              <a:t>    </a:t>
            </a:r>
            <a:r>
              <a:rPr lang="en-US" dirty="0" err="1" smtClean="0"/>
              <a:t>g.Valid</a:t>
            </a:r>
            <a:r>
              <a:rPr lang="en-US" dirty="0" smtClean="0"/>
              <a:t>()</a:t>
            </a:r>
          </a:p>
          <a:p>
            <a:r>
              <a:rPr lang="en-US" dirty="0" smtClean="0"/>
              <a:t>  }</a:t>
            </a:r>
          </a:p>
          <a:p>
            <a:endParaRPr lang="en-US" dirty="0" smtClean="0"/>
          </a:p>
          <a:p>
            <a:r>
              <a:rPr lang="en-US" dirty="0" smtClean="0"/>
              <a:t>  method </a:t>
            </a:r>
            <a:r>
              <a:rPr lang="en-US" dirty="0" err="1" smtClean="0"/>
              <a:t>InitFromGuitar</a:t>
            </a:r>
            <a:r>
              <a:rPr lang="en-US" dirty="0" smtClean="0"/>
              <a:t>(</a:t>
            </a:r>
            <a:r>
              <a:rPr lang="en-US" dirty="0" err="1" smtClean="0"/>
              <a:t>gt</a:t>
            </a:r>
            <a:r>
              <a:rPr lang="en-US" dirty="0" smtClean="0"/>
              <a:t>: Guitar)</a:t>
            </a:r>
          </a:p>
          <a:p>
            <a:r>
              <a:rPr lang="en-US" dirty="0" smtClean="0"/>
              <a:t>    requires </a:t>
            </a:r>
            <a:r>
              <a:rPr lang="en-US" dirty="0" err="1" smtClean="0"/>
              <a:t>gt</a:t>
            </a:r>
            <a:r>
              <a:rPr lang="en-US" dirty="0" smtClean="0"/>
              <a:t> != null &amp;&amp; </a:t>
            </a:r>
            <a:r>
              <a:rPr lang="en-US" dirty="0" err="1" smtClean="0"/>
              <a:t>gt.Valid</a:t>
            </a:r>
            <a:r>
              <a:rPr lang="en-US" dirty="0" smtClean="0"/>
              <a:t>();</a:t>
            </a:r>
          </a:p>
          <a:p>
            <a:r>
              <a:rPr lang="en-US" dirty="0" smtClean="0"/>
              <a:t>    requires !(this in </a:t>
            </a:r>
            <a:r>
              <a:rPr lang="en-US" dirty="0" err="1" smtClean="0"/>
              <a:t>gt.footprint</a:t>
            </a:r>
            <a:r>
              <a:rPr lang="en-US" dirty="0" smtClean="0"/>
              <a:t>);</a:t>
            </a:r>
          </a:p>
          <a:p>
            <a:r>
              <a:rPr lang="en-US" dirty="0" smtClean="0"/>
              <a:t>    modifies {this};</a:t>
            </a:r>
          </a:p>
          <a:p>
            <a:r>
              <a:rPr lang="en-US" dirty="0" smtClean="0"/>
              <a:t>    ensures Valid();</a:t>
            </a:r>
          </a:p>
          <a:p>
            <a:r>
              <a:rPr lang="en-US" dirty="0" smtClean="0"/>
              <a:t>    ensures fresh(footprint - {this} - </a:t>
            </a:r>
            <a:r>
              <a:rPr lang="en-US" dirty="0" err="1" smtClean="0"/>
              <a:t>gt.footprint</a:t>
            </a:r>
            <a:r>
              <a:rPr lang="en-US" dirty="0" smtClean="0"/>
              <a:t>);</a:t>
            </a:r>
          </a:p>
          <a:p>
            <a:r>
              <a:rPr lang="en-US" dirty="0" smtClean="0"/>
              <a:t>  {</a:t>
            </a:r>
          </a:p>
          <a:p>
            <a:r>
              <a:rPr lang="en-US" dirty="0" smtClean="0"/>
              <a:t>    g := </a:t>
            </a:r>
            <a:r>
              <a:rPr lang="en-US" dirty="0" err="1" smtClean="0"/>
              <a:t>gt</a:t>
            </a:r>
            <a:r>
              <a:rPr lang="en-US" dirty="0" smtClean="0"/>
              <a:t>;</a:t>
            </a:r>
          </a:p>
          <a:p>
            <a:r>
              <a:rPr lang="en-US" dirty="0" smtClean="0"/>
              <a:t>    footprint := {this};</a:t>
            </a:r>
          </a:p>
          <a:p>
            <a:r>
              <a:rPr lang="en-US" dirty="0" smtClean="0"/>
              <a:t>    footprint := footprint + {g} + </a:t>
            </a:r>
            <a:r>
              <a:rPr lang="en-US" dirty="0" err="1" smtClean="0"/>
              <a:t>g.footprint</a:t>
            </a:r>
            <a:r>
              <a:rPr lang="en-US" dirty="0" smtClean="0"/>
              <a:t>;</a:t>
            </a:r>
          </a:p>
          <a:p>
            <a:r>
              <a:rPr lang="en-US" dirty="0" smtClean="0"/>
              <a:t>  }</a:t>
            </a:r>
          </a:p>
          <a:p>
            <a:endParaRPr lang="en-US" dirty="0" smtClean="0"/>
          </a:p>
          <a:p>
            <a:r>
              <a:rPr lang="en-US" dirty="0" smtClean="0"/>
              <a:t>  method Init()</a:t>
            </a:r>
          </a:p>
          <a:p>
            <a:r>
              <a:rPr lang="en-US" dirty="0" smtClean="0"/>
              <a:t>    modifies {this};</a:t>
            </a:r>
          </a:p>
          <a:p>
            <a:r>
              <a:rPr lang="en-US" dirty="0" smtClean="0"/>
              <a:t>    ensures Valid();</a:t>
            </a:r>
          </a:p>
          <a:p>
            <a:r>
              <a:rPr lang="en-US" dirty="0" smtClean="0"/>
              <a:t>    ensures fresh(footprint - {this});</a:t>
            </a:r>
          </a:p>
          <a:p>
            <a:r>
              <a:rPr lang="en-US" dirty="0" smtClean="0"/>
              <a:t>  {</a:t>
            </a:r>
          </a:p>
          <a:p>
            <a:r>
              <a:rPr lang="en-US" dirty="0" smtClean="0"/>
              <a:t>    </a:t>
            </a:r>
            <a:r>
              <a:rPr lang="en-US" dirty="0" err="1" smtClean="0"/>
              <a:t>var</a:t>
            </a:r>
            <a:r>
              <a:rPr lang="en-US" dirty="0" smtClean="0"/>
              <a:t> </a:t>
            </a:r>
            <a:r>
              <a:rPr lang="en-US" dirty="0" err="1" smtClean="0"/>
              <a:t>kim</a:t>
            </a:r>
            <a:r>
              <a:rPr lang="en-US" dirty="0" smtClean="0"/>
              <a:t> := new Guitar;  call </a:t>
            </a:r>
            <a:r>
              <a:rPr lang="en-US" dirty="0" err="1" smtClean="0"/>
              <a:t>kim.Init</a:t>
            </a:r>
            <a:r>
              <a:rPr lang="en-US" dirty="0" smtClean="0"/>
              <a:t>();</a:t>
            </a:r>
          </a:p>
          <a:p>
            <a:r>
              <a:rPr lang="en-US" dirty="0" smtClean="0"/>
              <a:t>    g := </a:t>
            </a:r>
            <a:r>
              <a:rPr lang="en-US" dirty="0" err="1" smtClean="0"/>
              <a:t>kim</a:t>
            </a:r>
            <a:r>
              <a:rPr lang="en-US" dirty="0" smtClean="0"/>
              <a:t>;</a:t>
            </a:r>
          </a:p>
          <a:p>
            <a:r>
              <a:rPr lang="en-US" dirty="0" smtClean="0"/>
              <a:t>    footprint := {this};</a:t>
            </a:r>
          </a:p>
          <a:p>
            <a:r>
              <a:rPr lang="en-US" dirty="0" smtClean="0"/>
              <a:t>    footprint := footprint + {g} + </a:t>
            </a:r>
            <a:r>
              <a:rPr lang="en-US" dirty="0" err="1" smtClean="0"/>
              <a:t>g.footprint</a:t>
            </a:r>
            <a:r>
              <a:rPr lang="en-US" dirty="0" smtClean="0"/>
              <a:t>;</a:t>
            </a:r>
          </a:p>
          <a:p>
            <a:r>
              <a:rPr lang="en-US" dirty="0" smtClean="0"/>
              <a:t>  }</a:t>
            </a:r>
          </a:p>
          <a:p>
            <a:endParaRPr lang="en-US" dirty="0" smtClean="0"/>
          </a:p>
          <a:p>
            <a:r>
              <a:rPr lang="en-US" dirty="0" smtClean="0"/>
              <a:t>  method Play()</a:t>
            </a:r>
          </a:p>
          <a:p>
            <a:r>
              <a:rPr lang="en-US" dirty="0" smtClean="0"/>
              <a:t>    requires Valid();</a:t>
            </a:r>
          </a:p>
          <a:p>
            <a:r>
              <a:rPr lang="en-US" dirty="0" smtClean="0"/>
              <a:t>    modifies footprint;</a:t>
            </a:r>
          </a:p>
          <a:p>
            <a:r>
              <a:rPr lang="en-US" dirty="0" smtClean="0"/>
              <a:t>    ensures Valid();</a:t>
            </a:r>
          </a:p>
          <a:p>
            <a:r>
              <a:rPr lang="en-US" dirty="0" smtClean="0"/>
              <a:t>    ensures fresh(footprint - old(footprint));</a:t>
            </a:r>
          </a:p>
          <a:p>
            <a:r>
              <a:rPr lang="en-US" dirty="0" smtClean="0"/>
              <a:t>  {</a:t>
            </a:r>
          </a:p>
          <a:p>
            <a:r>
              <a:rPr lang="en-US" dirty="0" smtClean="0"/>
              <a:t>    call </a:t>
            </a:r>
            <a:r>
              <a:rPr lang="en-US" dirty="0" err="1" smtClean="0"/>
              <a:t>g.Strum</a:t>
            </a:r>
            <a:r>
              <a:rPr lang="en-US" dirty="0" smtClean="0"/>
              <a:t>();</a:t>
            </a:r>
          </a:p>
          <a:p>
            <a:r>
              <a:rPr lang="en-US" dirty="0" smtClean="0"/>
              <a:t>    footprint := footprint + </a:t>
            </a:r>
            <a:r>
              <a:rPr lang="en-US" dirty="0" err="1" smtClean="0"/>
              <a:t>g.footprint</a:t>
            </a:r>
            <a:r>
              <a:rPr lang="en-US" dirty="0" smtClean="0"/>
              <a:t>;</a:t>
            </a:r>
          </a:p>
          <a:p>
            <a:r>
              <a:rPr lang="en-US" dirty="0" smtClean="0"/>
              <a:t>  }</a:t>
            </a:r>
          </a:p>
          <a:p>
            <a:r>
              <a:rPr lang="en-US" dirty="0" smtClean="0"/>
              <a:t>}</a:t>
            </a:r>
          </a:p>
          <a:p>
            <a:endParaRPr lang="en-US" dirty="0" smtClean="0"/>
          </a:p>
          <a:p>
            <a:r>
              <a:rPr lang="en-US" dirty="0" smtClean="0"/>
              <a:t>class Guitar {</a:t>
            </a:r>
          </a:p>
          <a:p>
            <a:r>
              <a:rPr lang="en-US" dirty="0" smtClean="0"/>
              <a:t>  </a:t>
            </a:r>
            <a:r>
              <a:rPr lang="en-US" dirty="0" err="1" smtClean="0"/>
              <a:t>var</a:t>
            </a:r>
            <a:r>
              <a:rPr lang="en-US" dirty="0" smtClean="0"/>
              <a:t> footprint: set&lt;object&gt;;</a:t>
            </a:r>
          </a:p>
          <a:p>
            <a:r>
              <a:rPr lang="en-US" dirty="0" smtClean="0"/>
              <a:t>  function Valid() returns (</a:t>
            </a:r>
            <a:r>
              <a:rPr lang="en-US" dirty="0" err="1" smtClean="0"/>
              <a:t>bool</a:t>
            </a:r>
            <a:r>
              <a:rPr lang="en-US" dirty="0" smtClean="0"/>
              <a:t>)</a:t>
            </a:r>
          </a:p>
          <a:p>
            <a:r>
              <a:rPr lang="en-US" dirty="0" smtClean="0"/>
              <a:t>    reads {this}, footprint;</a:t>
            </a:r>
          </a:p>
          <a:p>
            <a:r>
              <a:rPr lang="en-US" dirty="0" smtClean="0"/>
              <a:t>  { this in footprint }</a:t>
            </a:r>
          </a:p>
          <a:p>
            <a:r>
              <a:rPr lang="en-US" dirty="0" smtClean="0"/>
              <a:t>  method Init();</a:t>
            </a:r>
          </a:p>
          <a:p>
            <a:r>
              <a:rPr lang="en-US" dirty="0" smtClean="0"/>
              <a:t>    modifies {this};</a:t>
            </a:r>
          </a:p>
          <a:p>
            <a:r>
              <a:rPr lang="en-US" dirty="0" smtClean="0"/>
              <a:t>    ensures Valid();</a:t>
            </a:r>
          </a:p>
          <a:p>
            <a:r>
              <a:rPr lang="en-US" dirty="0" smtClean="0"/>
              <a:t>    ensures fresh(footprint - {this});</a:t>
            </a:r>
          </a:p>
          <a:p>
            <a:r>
              <a:rPr lang="en-US" dirty="0" smtClean="0"/>
              <a:t>  method Strum();</a:t>
            </a:r>
          </a:p>
          <a:p>
            <a:r>
              <a:rPr lang="en-US" dirty="0" smtClean="0"/>
              <a:t>    requires Valid();</a:t>
            </a:r>
          </a:p>
          <a:p>
            <a:r>
              <a:rPr lang="en-US" dirty="0" smtClean="0"/>
              <a:t>    modifies footprint;</a:t>
            </a:r>
          </a:p>
          <a:p>
            <a:r>
              <a:rPr lang="en-US" dirty="0" smtClean="0"/>
              <a:t>    ensures Valid();</a:t>
            </a:r>
          </a:p>
          <a:p>
            <a:r>
              <a:rPr lang="en-US" dirty="0" smtClean="0"/>
              <a:t>    ensures fresh(footprint - old(footprint));</a:t>
            </a:r>
          </a:p>
          <a:p>
            <a:r>
              <a:rPr lang="en-US" dirty="0" smtClean="0"/>
              <a:t>}</a:t>
            </a:r>
          </a:p>
          <a:p>
            <a:endParaRPr lang="en-US" dirty="0" smtClean="0"/>
          </a:p>
          <a:p>
            <a:r>
              <a:rPr lang="en-US" dirty="0" smtClean="0"/>
              <a:t>class Client {</a:t>
            </a:r>
          </a:p>
          <a:p>
            <a:r>
              <a:rPr lang="en-US" dirty="0" smtClean="0"/>
              <a:t>  method Main0() {</a:t>
            </a:r>
          </a:p>
          <a:p>
            <a:r>
              <a:rPr lang="en-US" dirty="0" smtClean="0"/>
              <a:t>    </a:t>
            </a:r>
            <a:r>
              <a:rPr lang="en-US" dirty="0" err="1" smtClean="0"/>
              <a:t>var</a:t>
            </a:r>
            <a:r>
              <a:rPr lang="en-US" dirty="0" smtClean="0"/>
              <a:t> </a:t>
            </a:r>
            <a:r>
              <a:rPr lang="en-US" dirty="0" err="1" smtClean="0"/>
              <a:t>kim</a:t>
            </a:r>
            <a:r>
              <a:rPr lang="en-US" dirty="0" smtClean="0"/>
              <a:t> := new Guitar;  call </a:t>
            </a:r>
            <a:r>
              <a:rPr lang="en-US" dirty="0" err="1" smtClean="0"/>
              <a:t>kim.Init</a:t>
            </a:r>
            <a:r>
              <a:rPr lang="en-US" dirty="0" smtClean="0"/>
              <a:t>();</a:t>
            </a:r>
          </a:p>
          <a:p>
            <a:endParaRPr lang="en-US" dirty="0" smtClean="0"/>
          </a:p>
          <a:p>
            <a:r>
              <a:rPr lang="en-US" dirty="0" smtClean="0"/>
              <a:t>    </a:t>
            </a:r>
            <a:r>
              <a:rPr lang="en-US" dirty="0" err="1" smtClean="0"/>
              <a:t>var</a:t>
            </a:r>
            <a:r>
              <a:rPr lang="en-US" dirty="0" smtClean="0"/>
              <a:t> r := new </a:t>
            </a:r>
            <a:r>
              <a:rPr lang="en-US" dirty="0" err="1" smtClean="0"/>
              <a:t>RockBand</a:t>
            </a:r>
            <a:r>
              <a:rPr lang="en-US" dirty="0" smtClean="0"/>
              <a:t>;</a:t>
            </a:r>
          </a:p>
          <a:p>
            <a:r>
              <a:rPr lang="en-US" dirty="0" smtClean="0"/>
              <a:t>    call </a:t>
            </a:r>
            <a:r>
              <a:rPr lang="en-US" dirty="0" err="1" smtClean="0"/>
              <a:t>r.InitFromGuitar</a:t>
            </a:r>
            <a:r>
              <a:rPr lang="en-US" dirty="0" smtClean="0"/>
              <a:t>(</a:t>
            </a:r>
            <a:r>
              <a:rPr lang="en-US" dirty="0" err="1" smtClean="0"/>
              <a:t>kim</a:t>
            </a:r>
            <a:r>
              <a:rPr lang="en-US" dirty="0" smtClean="0"/>
              <a:t>);</a:t>
            </a:r>
          </a:p>
          <a:p>
            <a:r>
              <a:rPr lang="en-US" dirty="0" smtClean="0"/>
              <a:t>    call </a:t>
            </a:r>
            <a:r>
              <a:rPr lang="en-US" dirty="0" err="1" smtClean="0"/>
              <a:t>kim.Strum</a:t>
            </a:r>
            <a:r>
              <a:rPr lang="en-US" dirty="0" smtClean="0"/>
              <a:t>();</a:t>
            </a:r>
          </a:p>
          <a:p>
            <a:r>
              <a:rPr lang="en-US" dirty="0" smtClean="0"/>
              <a:t>    call </a:t>
            </a:r>
            <a:r>
              <a:rPr lang="en-US" dirty="0" err="1" smtClean="0"/>
              <a:t>r.Play</a:t>
            </a:r>
            <a:r>
              <a:rPr lang="en-US" dirty="0" smtClean="0"/>
              <a:t>();</a:t>
            </a:r>
          </a:p>
          <a:p>
            <a:r>
              <a:rPr lang="en-US" dirty="0" smtClean="0"/>
              <a:t>  }</a:t>
            </a:r>
          </a:p>
          <a:p>
            <a:r>
              <a:rPr lang="en-US" smtClean="0"/>
              <a:t>}</a:t>
            </a:r>
          </a:p>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pic>
        <p:nvPicPr>
          <p:cNvPr id="4" name="Picture 3" descr="top_banner.png"/>
          <p:cNvPicPr>
            <a:picLocks noChangeAspect="1"/>
          </p:cNvPicPr>
          <p:nvPr/>
        </p:nvPicPr>
        <p:blipFill>
          <a:blip r:embed="rId3"/>
          <a:stretch>
            <a:fillRect/>
          </a:stretch>
        </p:blipFill>
        <p:spPr>
          <a:xfrm>
            <a:off x="571" y="0"/>
            <a:ext cx="9142858" cy="1031746"/>
          </a:xfrm>
          <a:prstGeom prst="rect">
            <a:avLst/>
          </a:prstGeom>
        </p:spPr>
      </p:pic>
      <p:sp>
        <p:nvSpPr>
          <p:cNvPr id="2" name="Title 1"/>
          <p:cNvSpPr>
            <a:spLocks noGrp="1"/>
          </p:cNvSpPr>
          <p:nvPr>
            <p:ph type="ctrTitle"/>
          </p:nvPr>
        </p:nvSpPr>
        <p:spPr>
          <a:xfrm>
            <a:off x="722313" y="1905001"/>
            <a:ext cx="7690115" cy="761747"/>
          </a:xfrm>
        </p:spPr>
        <p:txBody>
          <a:bodyPr/>
          <a:lstStyle>
            <a:lvl1pPr>
              <a:lnSpc>
                <a:spcPct val="90000"/>
              </a:lnSpc>
              <a:defRPr sz="5500"/>
            </a:lvl1pPr>
          </a:lstStyle>
          <a:p>
            <a:r>
              <a:rPr lang="en-US" smtClean="0"/>
              <a:t>Click to edit Master title style</a:t>
            </a:r>
            <a:endParaRPr lang="en-US" dirty="0"/>
          </a:p>
        </p:txBody>
      </p:sp>
      <p:sp>
        <p:nvSpPr>
          <p:cNvPr id="3" name="Subtitle 2"/>
          <p:cNvSpPr>
            <a:spLocks noGrp="1"/>
          </p:cNvSpPr>
          <p:nvPr>
            <p:ph type="subTitle" idx="1"/>
          </p:nvPr>
        </p:nvSpPr>
        <p:spPr>
          <a:xfrm>
            <a:off x="722312" y="4344458"/>
            <a:ext cx="7690116" cy="461665"/>
          </a:xfrm>
        </p:spPr>
        <p:txBody>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5" name="Picture 4" descr="top_banner.png"/>
          <p:cNvPicPr>
            <a:picLocks noChangeAspect="1"/>
          </p:cNvPicPr>
          <p:nvPr userDrawn="1"/>
        </p:nvPicPr>
        <p:blipFill>
          <a:blip r:embed="rId3"/>
          <a:stretch>
            <a:fillRect/>
          </a:stretch>
        </p:blipFill>
        <p:spPr>
          <a:xfrm>
            <a:off x="571" y="0"/>
            <a:ext cx="9142858" cy="1031746"/>
          </a:xfrm>
          <a:prstGeom prst="rect">
            <a:avLst/>
          </a:prstGeom>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gray">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extBox 1"/>
          <p:cNvSpPr txBox="1"/>
          <p:nvPr/>
        </p:nvSpPr>
        <p:spPr>
          <a:xfrm>
            <a:off x="920226" y="2365376"/>
            <a:ext cx="7303549" cy="1000274"/>
          </a:xfrm>
          <a:prstGeom prst="rect">
            <a:avLst/>
          </a:prstGeom>
          <a:noFill/>
        </p:spPr>
        <p:txBody>
          <a:bodyPr wrap="none" lIns="76197" tIns="38098" rIns="76197" bIns="38098" rtlCol="0">
            <a:spAutoFit/>
          </a:bodyPr>
          <a:lstStyle/>
          <a:p>
            <a:r>
              <a:rPr lang="en-US" sz="6000" baseline="0" dirty="0" smtClean="0">
                <a:solidFill>
                  <a:schemeClr val="tx1"/>
                </a:solidFill>
              </a:rPr>
              <a:t>WALK-IN GOES HERE</a:t>
            </a:r>
            <a:endParaRPr lang="en-US" sz="6000" dirty="0">
              <a:solidFill>
                <a:schemeClr val="tx1"/>
              </a:solidFill>
            </a:endParaRPr>
          </a:p>
        </p:txBody>
      </p:sp>
      <p:sp>
        <p:nvSpPr>
          <p:cNvPr id="3" name="TextBox 2"/>
          <p:cNvSpPr txBox="1"/>
          <p:nvPr userDrawn="1"/>
        </p:nvSpPr>
        <p:spPr>
          <a:xfrm>
            <a:off x="920226" y="2365376"/>
            <a:ext cx="7303549" cy="1000274"/>
          </a:xfrm>
          <a:prstGeom prst="rect">
            <a:avLst/>
          </a:prstGeom>
          <a:noFill/>
        </p:spPr>
        <p:txBody>
          <a:bodyPr wrap="none" lIns="76197" tIns="38098" rIns="76197" bIns="38098" rtlCol="0">
            <a:spAutoFit/>
          </a:bodyPr>
          <a:lstStyle/>
          <a:p>
            <a:r>
              <a:rPr lang="en-US" sz="6000" baseline="0" dirty="0" smtClean="0">
                <a:solidFill>
                  <a:schemeClr val="tx1"/>
                </a:solidFill>
              </a:rPr>
              <a:t>WALK-IN GOES HERE</a:t>
            </a:r>
            <a:endParaRPr lang="en-US" sz="6000" dirty="0">
              <a:solidFill>
                <a:schemeClr val="tx1"/>
              </a:solidFill>
            </a:endParaRP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Demo, Video etc. &quot;special&quot; slides">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22313" y="2365376"/>
            <a:ext cx="7690115" cy="761747"/>
          </a:xfrm>
        </p:spPr>
        <p:txBody>
          <a:bodyPr/>
          <a:lstStyle>
            <a:lvl1pPr>
              <a:lnSpc>
                <a:spcPct val="90000"/>
              </a:lnSpc>
              <a:defRPr sz="5500"/>
            </a:lvl1pPr>
          </a:lstStyle>
          <a:p>
            <a:r>
              <a:rPr lang="en-US" smtClean="0"/>
              <a:t>Click to edit Master title style</a:t>
            </a:r>
            <a:endParaRPr lang="en-US" dirty="0"/>
          </a:p>
        </p:txBody>
      </p:sp>
      <p:sp>
        <p:nvSpPr>
          <p:cNvPr id="3" name="Subtitle 2"/>
          <p:cNvSpPr>
            <a:spLocks noGrp="1"/>
          </p:cNvSpPr>
          <p:nvPr>
            <p:ph type="subTitle" idx="1"/>
          </p:nvPr>
        </p:nvSpPr>
        <p:spPr>
          <a:xfrm>
            <a:off x="722313" y="4344458"/>
            <a:ext cx="7043208" cy="461665"/>
          </a:xfrm>
        </p:spPr>
        <p:txBody>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1369219" y="958122"/>
            <a:ext cx="7043208" cy="1384994"/>
          </a:xfrm>
        </p:spPr>
        <p:txBody>
          <a:bodyPr anchor="b">
            <a:scene3d>
              <a:camera prst="orthographicFront"/>
              <a:lightRig rig="flat" dir="t"/>
            </a:scene3d>
            <a:sp3d extrusionH="88900" contourW="2540">
              <a:bevelT w="38100" h="31750"/>
              <a:contourClr>
                <a:srgbClr val="F4A234"/>
              </a:contourClr>
            </a:sp3d>
          </a:bodyPr>
          <a:lstStyle>
            <a:lvl1pPr marL="0" indent="0" algn="r">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pic>
        <p:nvPicPr>
          <p:cNvPr id="4" name="Picture 3" descr="S:\ResourceDVD\Clip_Installer\DVD_ART\BoxShots_Logos\Microsoft Research\Microsoft Research b.png"/>
          <p:cNvPicPr>
            <a:picLocks noChangeAspect="1" noChangeArrowheads="1"/>
          </p:cNvPicPr>
          <p:nvPr userDrawn="1"/>
        </p:nvPicPr>
        <p:blipFill>
          <a:blip r:embed="rId2">
            <a:lum bright="100000" contrast="-100000"/>
          </a:blip>
          <a:srcRect/>
          <a:stretch>
            <a:fillRect/>
          </a:stretch>
        </p:blipFill>
        <p:spPr bwMode="auto">
          <a:xfrm>
            <a:off x="7452651" y="6247682"/>
            <a:ext cx="1399075" cy="389198"/>
          </a:xfrm>
          <a:prstGeom prst="rect">
            <a:avLst/>
          </a:prstGeom>
          <a:noFill/>
        </p:spPr>
      </p:pic>
      <p:sp>
        <p:nvSpPr>
          <p:cNvPr id="5" name="Content Placeholder 2"/>
          <p:cNvSpPr>
            <a:spLocks noGrp="1"/>
          </p:cNvSpPr>
          <p:nvPr>
            <p:ph idx="1"/>
          </p:nvPr>
        </p:nvSpPr>
        <p:spPr>
          <a:xfrm>
            <a:off x="381000" y="1411552"/>
            <a:ext cx="8382000" cy="2210862"/>
          </a:xfrm>
        </p:spPr>
        <p:txBody>
          <a:bodyPr/>
          <a:lstStyle>
            <a:lvl1pPr>
              <a:lnSpc>
                <a:spcPct val="90000"/>
              </a:lnSpc>
              <a:defRPr/>
            </a:lvl1pPr>
            <a:lvl2pPr>
              <a:lnSpc>
                <a:spcPct val="90000"/>
              </a:lnSpc>
              <a:defRPr lang="en-US" sz="3000" kern="1200" dirty="0" smtClean="0">
                <a:solidFill>
                  <a:schemeClr val="tx1"/>
                </a:solidFill>
                <a:latin typeface="+mn-lt"/>
                <a:ea typeface="+mn-ea"/>
                <a:cs typeface="+mn-cs"/>
              </a:defRPr>
            </a:lvl2pPr>
            <a:lvl3pPr>
              <a:lnSpc>
                <a:spcPct val="90000"/>
              </a:lnSpc>
              <a:defRPr lang="en-US" sz="2700" kern="1200" dirty="0" smtClean="0">
                <a:solidFill>
                  <a:schemeClr val="tx1"/>
                </a:solidFill>
                <a:latin typeface="+mn-lt"/>
                <a:ea typeface="+mn-ea"/>
                <a:cs typeface="+mn-cs"/>
              </a:defRPr>
            </a:lvl3pPr>
            <a:lvl4pPr>
              <a:lnSpc>
                <a:spcPct val="90000"/>
              </a:lnSpc>
              <a:defRPr lang="en-US" sz="2300" kern="1200" dirty="0" smtClean="0">
                <a:solidFill>
                  <a:schemeClr val="tx1"/>
                </a:solidFill>
                <a:latin typeface="+mn-lt"/>
                <a:ea typeface="+mn-ea"/>
                <a:cs typeface="+mn-cs"/>
              </a:defRPr>
            </a:lvl4pPr>
            <a:lvl5pPr>
              <a:lnSpc>
                <a:spcPct val="90000"/>
              </a:lnSpc>
              <a:defRPr lang="en-US" sz="2300" kern="1200" dirty="0">
                <a:solidFill>
                  <a:schemeClr val="tx1"/>
                </a:solidFill>
                <a:latin typeface="+mn-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lang="en-US" sz="2000" kern="1200" dirty="0">
                <a:solidFill>
                  <a:schemeClr val="tx1"/>
                </a:solidFill>
                <a:latin typeface="+mn-lt"/>
                <a:ea typeface="+mn-ea"/>
                <a:cs typeface="+mn-cs"/>
              </a:defRPr>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7" name="Content Placeholder 3"/>
          <p:cNvSpPr>
            <a:spLocks noGrp="1"/>
          </p:cNvSpPr>
          <p:nvPr>
            <p:ph sz="half" idx="10"/>
          </p:nvPr>
        </p:nvSpPr>
        <p:spPr>
          <a:xfrm>
            <a:off x="4648200" y="2174875"/>
            <a:ext cx="4114800" cy="1537344"/>
          </a:xfrm>
        </p:spPr>
        <p:txBody>
          <a:bodyPr/>
          <a:lstStyle>
            <a:lvl1pPr marL="281770" indent="-281770">
              <a:defRPr sz="2300"/>
            </a:lvl1pPr>
            <a:lvl2pPr marL="562218" indent="-265896">
              <a:defRPr lang="en-US" sz="2000" kern="1200" dirty="0">
                <a:solidFill>
                  <a:schemeClr val="tx1"/>
                </a:solidFill>
                <a:latin typeface="+mn-lt"/>
                <a:ea typeface="+mn-ea"/>
                <a:cs typeface="+mn-cs"/>
              </a:defRPr>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Blank w/Top Banner">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pic>
        <p:nvPicPr>
          <p:cNvPr id="3" name="Picture 2" descr="top_banner.png"/>
          <p:cNvPicPr>
            <a:picLocks noChangeAspect="1"/>
          </p:cNvPicPr>
          <p:nvPr userDrawn="1"/>
        </p:nvPicPr>
        <p:blipFill>
          <a:blip r:embed="rId3"/>
          <a:stretch>
            <a:fillRect/>
          </a:stretch>
        </p:blipFill>
        <p:spPr>
          <a:xfrm>
            <a:off x="571" y="0"/>
            <a:ext cx="9142858" cy="1031746"/>
          </a:xfrm>
          <a:prstGeom prst="rect">
            <a:avLst/>
          </a:prstGeom>
        </p:spPr>
      </p:pic>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22313" y="2365376"/>
            <a:ext cx="7690115" cy="761747"/>
          </a:xfrm>
        </p:spPr>
        <p:txBody>
          <a:bodyPr/>
          <a:lstStyle>
            <a:lvl1pPr>
              <a:lnSpc>
                <a:spcPct val="90000"/>
              </a:lnSpc>
              <a:defRPr sz="5500"/>
            </a:lvl1pPr>
          </a:lstStyle>
          <a:p>
            <a:r>
              <a:rPr lang="en-US" smtClean="0"/>
              <a:t>Click to edit Master title style</a:t>
            </a:r>
            <a:endParaRPr lang="en-US" dirty="0"/>
          </a:p>
        </p:txBody>
      </p:sp>
      <p:sp>
        <p:nvSpPr>
          <p:cNvPr id="3" name="Subtitle 2"/>
          <p:cNvSpPr>
            <a:spLocks noGrp="1"/>
          </p:cNvSpPr>
          <p:nvPr>
            <p:ph type="subTitle" idx="1"/>
          </p:nvPr>
        </p:nvSpPr>
        <p:spPr>
          <a:xfrm>
            <a:off x="722313" y="4344458"/>
            <a:ext cx="7043208" cy="461665"/>
          </a:xfrm>
        </p:spPr>
        <p:txBody>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1369219" y="958122"/>
            <a:ext cx="7043208" cy="1384994"/>
          </a:xfrm>
        </p:spPr>
        <p:txBody>
          <a:bodyPr anchor="b">
            <a:scene3d>
              <a:camera prst="orthographicFront"/>
              <a:lightRig rig="flat" dir="t"/>
            </a:scene3d>
            <a:sp3d extrusionH="88900" contourW="2540">
              <a:bevelT w="38100" h="31750"/>
              <a:contourClr>
                <a:srgbClr val="F4A234"/>
              </a:contourClr>
            </a:sp3d>
          </a:bodyPr>
          <a:lstStyle>
            <a:lvl1pPr marL="0" indent="0" algn="r">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pic>
        <p:nvPicPr>
          <p:cNvPr id="4" name="Picture 3" descr="S:\ResourceDVD\Clip_Installer\DVD_ART\BoxShots_Logos\Microsoft Research\Microsoft Research b.png"/>
          <p:cNvPicPr>
            <a:picLocks noChangeAspect="1" noChangeArrowheads="1"/>
          </p:cNvPicPr>
          <p:nvPr/>
        </p:nvPicPr>
        <p:blipFill>
          <a:blip r:embed="rId2">
            <a:lum bright="100000" contrast="-100000"/>
          </a:blip>
          <a:srcRect/>
          <a:stretch>
            <a:fillRect/>
          </a:stretch>
        </p:blipFill>
        <p:spPr bwMode="auto">
          <a:xfrm>
            <a:off x="7452651" y="6247682"/>
            <a:ext cx="1399075" cy="389198"/>
          </a:xfrm>
          <a:prstGeom prst="rect">
            <a:avLst/>
          </a:prstGeom>
          <a:noFill/>
        </p:spPr>
      </p:pic>
      <p:sp>
        <p:nvSpPr>
          <p:cNvPr id="5" name="Content Placeholder 2"/>
          <p:cNvSpPr>
            <a:spLocks noGrp="1"/>
          </p:cNvSpPr>
          <p:nvPr>
            <p:ph idx="1"/>
          </p:nvPr>
        </p:nvSpPr>
        <p:spPr>
          <a:xfrm>
            <a:off x="381000" y="1411552"/>
            <a:ext cx="8382000" cy="2210862"/>
          </a:xfrm>
        </p:spPr>
        <p:txBody>
          <a:bodyPr/>
          <a:lstStyle>
            <a:lvl1pPr>
              <a:lnSpc>
                <a:spcPct val="90000"/>
              </a:lnSpc>
              <a:defRPr/>
            </a:lvl1pPr>
            <a:lvl2pPr>
              <a:lnSpc>
                <a:spcPct val="90000"/>
              </a:lnSpc>
              <a:defRPr lang="en-US" sz="3000" kern="1200" dirty="0" smtClean="0">
                <a:solidFill>
                  <a:schemeClr val="tx1"/>
                </a:solidFill>
                <a:latin typeface="+mn-lt"/>
                <a:ea typeface="+mn-ea"/>
                <a:cs typeface="+mn-cs"/>
              </a:defRPr>
            </a:lvl2pPr>
            <a:lvl3pPr>
              <a:lnSpc>
                <a:spcPct val="90000"/>
              </a:lnSpc>
              <a:defRPr lang="en-US" sz="2700" kern="1200" dirty="0" smtClean="0">
                <a:solidFill>
                  <a:schemeClr val="tx1"/>
                </a:solidFill>
                <a:latin typeface="+mn-lt"/>
                <a:ea typeface="+mn-ea"/>
                <a:cs typeface="+mn-cs"/>
              </a:defRPr>
            </a:lvl3pPr>
            <a:lvl4pPr>
              <a:lnSpc>
                <a:spcPct val="90000"/>
              </a:lnSpc>
              <a:defRPr lang="en-US" sz="2300" kern="1200" dirty="0" smtClean="0">
                <a:solidFill>
                  <a:schemeClr val="tx1"/>
                </a:solidFill>
                <a:latin typeface="+mn-lt"/>
                <a:ea typeface="+mn-ea"/>
                <a:cs typeface="+mn-cs"/>
              </a:defRPr>
            </a:lvl4pPr>
            <a:lvl5pPr>
              <a:lnSpc>
                <a:spcPct val="90000"/>
              </a:lnSpc>
              <a:defRPr lang="en-US" sz="2300" kern="1200" dirty="0">
                <a:solidFill>
                  <a:schemeClr val="tx1"/>
                </a:solidFill>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6" name="Picture 5" descr="S:\ResourceDVD\Clip_Installer\DVD_ART\BoxShots_Logos\Microsoft Research\Microsoft Research b.png"/>
          <p:cNvPicPr>
            <a:picLocks noChangeAspect="1" noChangeArrowheads="1"/>
          </p:cNvPicPr>
          <p:nvPr userDrawn="1"/>
        </p:nvPicPr>
        <p:blipFill>
          <a:blip r:embed="rId2">
            <a:lum bright="100000" contrast="-100000"/>
          </a:blip>
          <a:srcRect/>
          <a:stretch>
            <a:fillRect/>
          </a:stretch>
        </p:blipFill>
        <p:spPr bwMode="auto">
          <a:xfrm>
            <a:off x="7452651" y="6247682"/>
            <a:ext cx="1399075" cy="389198"/>
          </a:xfrm>
          <a:prstGeom prst="rect">
            <a:avLst/>
          </a:prstGeom>
          <a:noFill/>
        </p:spPr>
      </p:pic>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w/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1552"/>
            <a:ext cx="8382000" cy="2210862"/>
          </a:xfrm>
        </p:spPr>
        <p:txBody>
          <a:bodyPr/>
          <a:lstStyle>
            <a:lvl1pPr>
              <a:lnSpc>
                <a:spcPct val="90000"/>
              </a:lnSpc>
              <a:defRPr/>
            </a:lvl1pPr>
            <a:lvl2pPr>
              <a:lnSpc>
                <a:spcPct val="90000"/>
              </a:lnSpc>
              <a:defRPr lang="en-US" sz="3000" kern="1200" dirty="0" smtClean="0">
                <a:solidFill>
                  <a:schemeClr val="tx1"/>
                </a:solidFill>
                <a:latin typeface="+mn-lt"/>
                <a:ea typeface="+mn-ea"/>
                <a:cs typeface="+mn-cs"/>
              </a:defRPr>
            </a:lvl2pPr>
            <a:lvl3pPr>
              <a:lnSpc>
                <a:spcPct val="90000"/>
              </a:lnSpc>
              <a:defRPr lang="en-US" sz="2700" kern="1200" dirty="0" smtClean="0">
                <a:solidFill>
                  <a:schemeClr val="tx1"/>
                </a:solidFill>
                <a:latin typeface="+mn-lt"/>
                <a:ea typeface="+mn-ea"/>
                <a:cs typeface="+mn-cs"/>
              </a:defRPr>
            </a:lvl3pPr>
            <a:lvl4pPr>
              <a:lnSpc>
                <a:spcPct val="90000"/>
              </a:lnSpc>
              <a:defRPr lang="en-US" sz="2300" kern="1200" dirty="0" smtClean="0">
                <a:solidFill>
                  <a:schemeClr val="tx1"/>
                </a:solidFill>
                <a:latin typeface="+mn-lt"/>
                <a:ea typeface="+mn-ea"/>
                <a:cs typeface="+mn-cs"/>
              </a:defRPr>
            </a:lvl4pPr>
            <a:lvl5pPr>
              <a:lnSpc>
                <a:spcPct val="90000"/>
              </a:lnSpc>
              <a:defRPr lang="en-US" sz="2300" kern="1200" dirty="0">
                <a:solidFill>
                  <a:schemeClr val="tx1"/>
                </a:solidFill>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39048"/>
          </a:xfrm>
        </p:spPr>
        <p:txBody>
          <a:bodyPr/>
          <a:lstStyle>
            <a:lvl1pPr marL="339976" indent="-339976">
              <a:lnSpc>
                <a:spcPct val="90000"/>
              </a:lnSpc>
              <a:defRPr sz="2800"/>
            </a:lvl1pPr>
            <a:lvl2pPr marL="673338" indent="-325424">
              <a:lnSpc>
                <a:spcPct val="90000"/>
              </a:lnSpc>
              <a:defRPr lang="en-US" sz="2300" kern="1200" dirty="0">
                <a:solidFill>
                  <a:schemeClr val="tx1"/>
                </a:solidFill>
                <a:latin typeface="+mn-lt"/>
                <a:ea typeface="+mn-ea"/>
                <a:cs typeface="+mn-cs"/>
              </a:defRPr>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39048"/>
          </a:xfrm>
        </p:spPr>
        <p:txBody>
          <a:bodyPr/>
          <a:lstStyle>
            <a:lvl1pPr marL="347914" indent="-347914">
              <a:lnSpc>
                <a:spcPct val="90000"/>
              </a:lnSpc>
              <a:defRPr sz="2800"/>
            </a:lvl1pPr>
            <a:lvl2pPr marL="673338" indent="-339976">
              <a:lnSpc>
                <a:spcPct val="90000"/>
              </a:lnSpc>
              <a:defRPr lang="en-US" sz="2300" kern="1200" dirty="0" smtClean="0">
                <a:solidFill>
                  <a:schemeClr val="tx1"/>
                </a:solidFill>
                <a:latin typeface="+mn-lt"/>
                <a:ea typeface="+mn-ea"/>
                <a:cs typeface="+mn-cs"/>
              </a:defRPr>
            </a:lvl2pPr>
            <a:lvl3pPr marL="961722" indent="-302936">
              <a:lnSpc>
                <a:spcPct val="90000"/>
              </a:lnSpc>
              <a:defRPr lang="en-US" sz="2000" kern="1200" dirty="0" smtClean="0">
                <a:solidFill>
                  <a:schemeClr val="tx1"/>
                </a:solidFill>
                <a:latin typeface="+mn-lt"/>
                <a:ea typeface="+mn-ea"/>
                <a:cs typeface="+mn-cs"/>
              </a:defRPr>
            </a:lvl3pPr>
            <a:lvl4pPr marL="1227618" indent="-265896">
              <a:lnSpc>
                <a:spcPct val="90000"/>
              </a:lnSpc>
              <a:defRPr lang="en-US" sz="1800" kern="1200" dirty="0" smtClean="0">
                <a:solidFill>
                  <a:schemeClr val="tx1"/>
                </a:solidFill>
                <a:latin typeface="+mn-lt"/>
                <a:ea typeface="+mn-ea"/>
                <a:cs typeface="+mn-cs"/>
              </a:defRPr>
            </a:lvl4pPr>
            <a:lvl5pPr marL="1516002" indent="-273833">
              <a:lnSpc>
                <a:spcPct val="90000"/>
              </a:lnSpc>
              <a:defRPr lang="en-US" sz="1800" kern="1200" dirty="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lang="en-US" sz="2000" kern="1200" dirty="0">
                <a:solidFill>
                  <a:schemeClr val="tx1"/>
                </a:solidFill>
                <a:latin typeface="+mn-lt"/>
                <a:ea typeface="+mn-ea"/>
                <a:cs typeface="+mn-cs"/>
              </a:defRPr>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7" name="Content Placeholder 3"/>
          <p:cNvSpPr>
            <a:spLocks noGrp="1"/>
          </p:cNvSpPr>
          <p:nvPr>
            <p:ph sz="half" idx="10"/>
          </p:nvPr>
        </p:nvSpPr>
        <p:spPr>
          <a:xfrm>
            <a:off x="4648200" y="2174875"/>
            <a:ext cx="4114800" cy="1537344"/>
          </a:xfrm>
        </p:spPr>
        <p:txBody>
          <a:bodyPr/>
          <a:lstStyle>
            <a:lvl1pPr marL="281770" indent="-281770">
              <a:defRPr sz="2300"/>
            </a:lvl1pPr>
            <a:lvl2pPr marL="562218" indent="-265896">
              <a:defRPr lang="en-US" sz="2000" kern="1200" dirty="0">
                <a:solidFill>
                  <a:schemeClr val="tx1"/>
                </a:solidFill>
                <a:latin typeface="+mn-lt"/>
                <a:ea typeface="+mn-ea"/>
                <a:cs typeface="+mn-cs"/>
              </a:defRPr>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lank w/Top Banner">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pic>
        <p:nvPicPr>
          <p:cNvPr id="3" name="Picture 2" descr="top_banner.png"/>
          <p:cNvPicPr>
            <a:picLocks noChangeAspect="1"/>
          </p:cNvPicPr>
          <p:nvPr/>
        </p:nvPicPr>
        <p:blipFill>
          <a:blip r:embed="rId3"/>
          <a:stretch>
            <a:fillRect/>
          </a:stretch>
        </p:blipFill>
        <p:spPr>
          <a:xfrm>
            <a:off x="571" y="0"/>
            <a:ext cx="9142858" cy="1031746"/>
          </a:xfrm>
          <a:prstGeom prst="rect">
            <a:avLst/>
          </a:prstGeom>
        </p:spPr>
      </p:pic>
      <p:pic>
        <p:nvPicPr>
          <p:cNvPr id="4" name="Picture 3" descr="top_banner.png"/>
          <p:cNvPicPr>
            <a:picLocks noChangeAspect="1"/>
          </p:cNvPicPr>
          <p:nvPr userDrawn="1"/>
        </p:nvPicPr>
        <p:blipFill>
          <a:blip r:embed="rId3"/>
          <a:stretch>
            <a:fillRect/>
          </a:stretch>
        </p:blipFill>
        <p:spPr>
          <a:xfrm>
            <a:off x="571" y="0"/>
            <a:ext cx="9142858" cy="1031746"/>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7"/>
            <a:ext cx="8382000" cy="7502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210862"/>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692" r:id="rId13"/>
    <p:sldLayoutId id="2147483683" r:id="rId14"/>
    <p:sldLayoutId id="2147483686" r:id="rId15"/>
    <p:sldLayoutId id="2147483693" r:id="rId16"/>
  </p:sldLayoutIdLst>
  <p:transition>
    <p:fade/>
  </p:transition>
  <p:txStyles>
    <p:titleStyle>
      <a:lvl1pPr algn="l" defTabSz="914027" rtl="0" eaLnBrk="1" fontAlgn="base" latinLnBrk="0" hangingPunct="1">
        <a:lnSpc>
          <a:spcPct val="90000"/>
        </a:lnSpc>
        <a:spcBef>
          <a:spcPct val="0"/>
        </a:spcBef>
        <a:spcAft>
          <a:spcPct val="0"/>
        </a:spcAft>
        <a:buNone/>
        <a:defRPr lang="en-US" sz="5400" b="0" kern="1200" cap="none" spc="-300" dirty="0">
          <a:ln w="3175">
            <a:noFill/>
          </a:ln>
          <a:gradFill flip="none" rotWithShape="1">
            <a:gsLst>
              <a:gs pos="28000">
                <a:srgbClr val="FEF9DA"/>
              </a:gs>
              <a:gs pos="52000">
                <a:srgbClr val="FCE974"/>
              </a:gs>
              <a:gs pos="68000">
                <a:srgbClr val="F79A1D"/>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384954" indent="-384954" algn="l" defTabSz="914363" rtl="0" eaLnBrk="1" latinLnBrk="0" hangingPunct="1">
        <a:lnSpc>
          <a:spcPct val="90000"/>
        </a:lnSpc>
        <a:spcBef>
          <a:spcPct val="20000"/>
        </a:spcBef>
        <a:buSzPct val="90000"/>
        <a:buFontTx/>
        <a:buBlip>
          <a:blip r:embed="rId19"/>
        </a:buBlip>
        <a:defRPr sz="3300" kern="1200">
          <a:solidFill>
            <a:schemeClr val="tx1"/>
          </a:solidFill>
          <a:latin typeface="+mn-lt"/>
          <a:ea typeface="+mn-ea"/>
          <a:cs typeface="+mn-cs"/>
        </a:defRPr>
      </a:lvl1pPr>
      <a:lvl2pPr marL="739481" indent="-362465" algn="l" defTabSz="914363" rtl="0" eaLnBrk="1" latinLnBrk="0" hangingPunct="1">
        <a:lnSpc>
          <a:spcPct val="90000"/>
        </a:lnSpc>
        <a:spcBef>
          <a:spcPct val="20000"/>
        </a:spcBef>
        <a:buSzPct val="90000"/>
        <a:buFontTx/>
        <a:buBlip>
          <a:blip r:embed="rId20"/>
        </a:buBlip>
        <a:defRPr lang="en-US" sz="3000" kern="1200" dirty="0" smtClean="0">
          <a:solidFill>
            <a:schemeClr val="tx1"/>
          </a:solidFill>
          <a:latin typeface="+mn-lt"/>
          <a:ea typeface="+mn-ea"/>
          <a:cs typeface="+mn-cs"/>
        </a:defRPr>
      </a:lvl2pPr>
      <a:lvl3pPr marL="1101946" indent="-347914" algn="l" defTabSz="914363" rtl="0" eaLnBrk="1" latinLnBrk="0" hangingPunct="1">
        <a:lnSpc>
          <a:spcPct val="90000"/>
        </a:lnSpc>
        <a:spcBef>
          <a:spcPct val="20000"/>
        </a:spcBef>
        <a:buSzPct val="90000"/>
        <a:buFontTx/>
        <a:buBlip>
          <a:blip r:embed="rId20"/>
        </a:buBlip>
        <a:defRPr lang="en-US" sz="2700" kern="1200" dirty="0" smtClean="0">
          <a:solidFill>
            <a:schemeClr val="tx1"/>
          </a:solidFill>
          <a:latin typeface="+mn-lt"/>
          <a:ea typeface="+mn-ea"/>
          <a:cs typeface="+mn-cs"/>
        </a:defRPr>
      </a:lvl3pPr>
      <a:lvl4pPr marL="1420756" indent="-318811" algn="l" defTabSz="914363" rtl="0" eaLnBrk="1" latinLnBrk="0" hangingPunct="1">
        <a:lnSpc>
          <a:spcPct val="90000"/>
        </a:lnSpc>
        <a:spcBef>
          <a:spcPct val="20000"/>
        </a:spcBef>
        <a:buSzPct val="90000"/>
        <a:buFontTx/>
        <a:buBlip>
          <a:blip r:embed="rId20"/>
        </a:buBlip>
        <a:defRPr lang="en-US" sz="2300" kern="1200" dirty="0" smtClean="0">
          <a:solidFill>
            <a:schemeClr val="tx1"/>
          </a:solidFill>
          <a:latin typeface="+mn-lt"/>
          <a:ea typeface="+mn-ea"/>
          <a:cs typeface="+mn-cs"/>
        </a:defRPr>
      </a:lvl4pPr>
      <a:lvl5pPr marL="1760732" indent="-318811" algn="l" defTabSz="914363" rtl="0" eaLnBrk="1" latinLnBrk="0" hangingPunct="1">
        <a:lnSpc>
          <a:spcPct val="90000"/>
        </a:lnSpc>
        <a:spcBef>
          <a:spcPct val="20000"/>
        </a:spcBef>
        <a:buSzPct val="90000"/>
        <a:buFontTx/>
        <a:buBlip>
          <a:blip r:embed="rId20"/>
        </a:buBlip>
        <a:defRPr lang="en-US" sz="2300" kern="1200" dirty="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7605" y="1535181"/>
            <a:ext cx="7692761" cy="2285241"/>
          </a:xfrm>
        </p:spPr>
        <p:txBody>
          <a:bodyPr/>
          <a:lstStyle/>
          <a:p>
            <a:r>
              <a:rPr smtClean="0"/>
              <a:t>Specification and 	Verification of</a:t>
            </a:r>
            <a:br>
              <a:rPr smtClean="0"/>
            </a:br>
            <a:r>
              <a:rPr smtClean="0"/>
              <a:t>  Object-Oriented Software</a:t>
            </a:r>
            <a:endParaRPr lang="en-US" dirty="0"/>
          </a:p>
        </p:txBody>
      </p:sp>
      <p:sp>
        <p:nvSpPr>
          <p:cNvPr id="3" name="Subtitle 2"/>
          <p:cNvSpPr>
            <a:spLocks noGrp="1"/>
          </p:cNvSpPr>
          <p:nvPr>
            <p:ph type="subTitle" idx="1"/>
          </p:nvPr>
        </p:nvSpPr>
        <p:spPr>
          <a:xfrm>
            <a:off x="727605" y="4122123"/>
            <a:ext cx="7692761" cy="1087990"/>
          </a:xfrm>
        </p:spPr>
        <p:txBody>
          <a:bodyPr/>
          <a:lstStyle/>
          <a:p>
            <a:pPr>
              <a:spcAft>
                <a:spcPts val="600"/>
              </a:spcAft>
            </a:pPr>
            <a:r>
              <a:rPr lang="en-US" dirty="0" smtClean="0"/>
              <a:t>K. Rustan M. Leino</a:t>
            </a:r>
          </a:p>
          <a:p>
            <a:r>
              <a:rPr lang="en-US" sz="2000" dirty="0" smtClean="0"/>
              <a:t>Research in Software Engineering (</a:t>
            </a:r>
            <a:r>
              <a:rPr lang="en-US" sz="2000" dirty="0" err="1" smtClean="0"/>
              <a:t>RiSE</a:t>
            </a:r>
            <a:r>
              <a:rPr lang="en-US" sz="2000" dirty="0" smtClean="0"/>
              <a:t>)</a:t>
            </a:r>
            <a:br>
              <a:rPr lang="en-US" sz="2000" dirty="0" smtClean="0"/>
            </a:br>
            <a:r>
              <a:rPr lang="en-US" sz="2000" dirty="0" smtClean="0"/>
              <a:t>Microsoft Research, Redmond, WA</a:t>
            </a:r>
            <a:endParaRPr lang="en-US" sz="2000" dirty="0"/>
          </a:p>
        </p:txBody>
      </p:sp>
      <p:sp>
        <p:nvSpPr>
          <p:cNvPr id="4" name="TextBox 3"/>
          <p:cNvSpPr txBox="1"/>
          <p:nvPr/>
        </p:nvSpPr>
        <p:spPr>
          <a:xfrm>
            <a:off x="627797" y="5650170"/>
            <a:ext cx="8338782" cy="1077218"/>
          </a:xfrm>
          <a:prstGeom prst="rect">
            <a:avLst/>
          </a:prstGeom>
          <a:noFill/>
        </p:spPr>
        <p:txBody>
          <a:bodyPr wrap="square" rtlCol="0">
            <a:spAutoFit/>
          </a:bodyPr>
          <a:lstStyle/>
          <a:p>
            <a:r>
              <a:rPr lang="en-US" sz="1600" dirty="0" smtClean="0"/>
              <a:t>part 3</a:t>
            </a:r>
          </a:p>
          <a:p>
            <a:r>
              <a:rPr lang="en-US" sz="1600" dirty="0" smtClean="0"/>
              <a:t>International Summer School </a:t>
            </a:r>
            <a:r>
              <a:rPr lang="en-US" sz="1600" dirty="0" err="1" smtClean="0"/>
              <a:t>Marktoberdorf</a:t>
            </a:r>
            <a:endParaRPr lang="en-US" sz="1600" dirty="0" smtClean="0"/>
          </a:p>
          <a:p>
            <a:r>
              <a:rPr lang="en-US" sz="1600" dirty="0" err="1" smtClean="0"/>
              <a:t>Marktoberdorf</a:t>
            </a:r>
            <a:r>
              <a:rPr lang="en-US" sz="1600" dirty="0" smtClean="0"/>
              <a:t>, Germany</a:t>
            </a:r>
          </a:p>
          <a:p>
            <a:r>
              <a:rPr lang="en-US" sz="1600" dirty="0" smtClean="0"/>
              <a:t>9 August 2008</a:t>
            </a:r>
            <a:endParaRPr lang="en-US" sz="1600"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4800" smtClean="0"/>
              <a:t>Dafny:  an object-based language</a:t>
            </a:r>
            <a:endParaRPr lang="en-US" sz="4800" dirty="0"/>
          </a:p>
        </p:txBody>
      </p:sp>
      <p:sp>
        <p:nvSpPr>
          <p:cNvPr id="3" name="Content Placeholder 2"/>
          <p:cNvSpPr>
            <a:spLocks noGrp="1"/>
          </p:cNvSpPr>
          <p:nvPr>
            <p:ph sz="half" idx="1"/>
          </p:nvPr>
        </p:nvSpPr>
        <p:spPr>
          <a:xfrm>
            <a:off x="381000" y="1111296"/>
            <a:ext cx="8517340" cy="3850285"/>
          </a:xfrm>
        </p:spPr>
        <p:txBody>
          <a:bodyPr/>
          <a:lstStyle/>
          <a:p>
            <a:r>
              <a:rPr lang="en-US" sz="3200" dirty="0" smtClean="0"/>
              <a:t>Program ::= Class*</a:t>
            </a:r>
          </a:p>
          <a:p>
            <a:r>
              <a:rPr lang="en-US" sz="3200" dirty="0" smtClean="0"/>
              <a:t>Class ::= </a:t>
            </a:r>
            <a:r>
              <a:rPr lang="en-US" sz="3200" dirty="0" smtClean="0">
                <a:solidFill>
                  <a:srgbClr val="00B0F0"/>
                </a:solidFill>
              </a:rPr>
              <a:t>class</a:t>
            </a:r>
            <a:r>
              <a:rPr lang="en-US" sz="3200" dirty="0" smtClean="0"/>
              <a:t> C { Field* Method* Function* }</a:t>
            </a:r>
          </a:p>
          <a:p>
            <a:r>
              <a:rPr lang="en-US" sz="3200" dirty="0" smtClean="0"/>
              <a:t>S, T ::=</a:t>
            </a:r>
          </a:p>
          <a:p>
            <a:pPr lvl="1">
              <a:spcBef>
                <a:spcPts val="600"/>
              </a:spcBef>
            </a:pPr>
            <a:r>
              <a:rPr sz="2800" smtClean="0">
                <a:solidFill>
                  <a:srgbClr val="00B0F0"/>
                </a:solidFill>
              </a:rPr>
              <a:t>var</a:t>
            </a:r>
            <a:r>
              <a:rPr sz="2800" smtClean="0"/>
              <a:t> x;</a:t>
            </a:r>
          </a:p>
          <a:p>
            <a:pPr lvl="1">
              <a:spcBef>
                <a:spcPts val="600"/>
              </a:spcBef>
            </a:pPr>
            <a:r>
              <a:rPr sz="2800" smtClean="0"/>
              <a:t>x := E;</a:t>
            </a:r>
          </a:p>
          <a:p>
            <a:pPr lvl="1">
              <a:spcBef>
                <a:spcPts val="600"/>
              </a:spcBef>
            </a:pPr>
            <a:r>
              <a:rPr sz="2800" smtClean="0"/>
              <a:t>x := </a:t>
            </a:r>
            <a:r>
              <a:rPr sz="2800" smtClean="0">
                <a:solidFill>
                  <a:srgbClr val="00B0F0"/>
                </a:solidFill>
              </a:rPr>
              <a:t>new</a:t>
            </a:r>
            <a:r>
              <a:rPr sz="2800" smtClean="0"/>
              <a:t> C;</a:t>
            </a:r>
          </a:p>
          <a:p>
            <a:pPr lvl="1">
              <a:spcBef>
                <a:spcPts val="600"/>
              </a:spcBef>
            </a:pPr>
            <a:r>
              <a:rPr sz="2800" smtClean="0"/>
              <a:t>E.f := F;</a:t>
            </a:r>
          </a:p>
          <a:p>
            <a:pPr lvl="1">
              <a:spcBef>
                <a:spcPts val="600"/>
              </a:spcBef>
            </a:pPr>
            <a:r>
              <a:rPr sz="2800" smtClean="0">
                <a:solidFill>
                  <a:srgbClr val="00B0F0"/>
                </a:solidFill>
              </a:rPr>
              <a:t>assert</a:t>
            </a:r>
            <a:r>
              <a:rPr sz="2800" smtClean="0"/>
              <a:t> E;</a:t>
            </a:r>
          </a:p>
        </p:txBody>
      </p:sp>
      <p:sp>
        <p:nvSpPr>
          <p:cNvPr id="7" name="Content Placeholder 6"/>
          <p:cNvSpPr>
            <a:spLocks noGrp="1"/>
          </p:cNvSpPr>
          <p:nvPr>
            <p:ph sz="half" idx="2"/>
          </p:nvPr>
        </p:nvSpPr>
        <p:spPr>
          <a:xfrm>
            <a:off x="3548418" y="1111297"/>
            <a:ext cx="5336276" cy="3773341"/>
          </a:xfrm>
        </p:spPr>
        <p:txBody>
          <a:bodyPr/>
          <a:lstStyle/>
          <a:p>
            <a:endParaRPr lang="en-US" sz="3200" dirty="0" smtClean="0"/>
          </a:p>
          <a:p>
            <a:endParaRPr lang="en-US" sz="3200" dirty="0" smtClean="0"/>
          </a:p>
          <a:p>
            <a:endParaRPr lang="en-US" sz="3200" dirty="0" smtClean="0"/>
          </a:p>
          <a:p>
            <a:pPr lvl="1">
              <a:spcBef>
                <a:spcPts val="600"/>
              </a:spcBef>
            </a:pPr>
            <a:r>
              <a:rPr sz="2800"/>
              <a:t>S T</a:t>
            </a:r>
          </a:p>
          <a:p>
            <a:pPr lvl="1">
              <a:spcBef>
                <a:spcPts val="600"/>
              </a:spcBef>
            </a:pPr>
            <a:r>
              <a:rPr sz="2800">
                <a:solidFill>
                  <a:srgbClr val="00B0F0"/>
                </a:solidFill>
              </a:rPr>
              <a:t>if</a:t>
            </a:r>
            <a:r>
              <a:rPr sz="2800"/>
              <a:t> (E) { S } </a:t>
            </a:r>
            <a:r>
              <a:rPr sz="2800">
                <a:solidFill>
                  <a:srgbClr val="00B0F0"/>
                </a:solidFill>
              </a:rPr>
              <a:t>else</a:t>
            </a:r>
            <a:r>
              <a:rPr sz="2800"/>
              <a:t> { T }</a:t>
            </a:r>
          </a:p>
          <a:p>
            <a:pPr lvl="1">
              <a:spcBef>
                <a:spcPts val="600"/>
              </a:spcBef>
            </a:pPr>
            <a:r>
              <a:rPr sz="2800">
                <a:solidFill>
                  <a:srgbClr val="00B0F0"/>
                </a:solidFill>
              </a:rPr>
              <a:t>while</a:t>
            </a:r>
            <a:r>
              <a:rPr sz="2800"/>
              <a:t> (E) </a:t>
            </a:r>
            <a:r>
              <a:rPr sz="2800">
                <a:solidFill>
                  <a:srgbClr val="00B0F0"/>
                </a:solidFill>
              </a:rPr>
              <a:t>invariant</a:t>
            </a:r>
            <a:r>
              <a:rPr sz="2800"/>
              <a:t> J; { S }</a:t>
            </a:r>
          </a:p>
          <a:p>
            <a:pPr lvl="1">
              <a:spcBef>
                <a:spcPts val="600"/>
              </a:spcBef>
            </a:pPr>
            <a:r>
              <a:rPr sz="2800">
                <a:solidFill>
                  <a:srgbClr val="00B0F0"/>
                </a:solidFill>
              </a:rPr>
              <a:t>call</a:t>
            </a:r>
            <a:r>
              <a:rPr sz="2800"/>
              <a:t> a,b,c := E.M(F, G</a:t>
            </a:r>
            <a:r>
              <a:rPr sz="2800" smtClean="0"/>
              <a:t>);</a:t>
            </a:r>
            <a:endParaRPr sz="280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Arrow Connector 7"/>
          <p:cNvCxnSpPr>
            <a:stCxn id="6" idx="1"/>
          </p:cNvCxnSpPr>
          <p:nvPr/>
        </p:nvCxnSpPr>
        <p:spPr>
          <a:xfrm rot="10800000" flipV="1">
            <a:off x="3835022" y="2681785"/>
            <a:ext cx="1583143" cy="1630907"/>
          </a:xfrm>
          <a:prstGeom prst="straightConnector1">
            <a:avLst/>
          </a:prstGeom>
          <a:ln w="38100">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81000" y="230187"/>
            <a:ext cx="8382000" cy="1495794"/>
          </a:xfrm>
        </p:spPr>
        <p:txBody>
          <a:bodyPr/>
          <a:lstStyle/>
          <a:p>
            <a:r>
              <a:rPr smtClean="0"/>
              <a:t>Specifying programs using </a:t>
            </a:r>
            <a:r>
              <a:rPr i="1" smtClean="0"/>
              <a:t>dynamic frames </a:t>
            </a:r>
            <a:r>
              <a:rPr smtClean="0"/>
              <a:t>in Dafny</a:t>
            </a:r>
            <a:endParaRPr lang="en-US" dirty="0"/>
          </a:p>
        </p:txBody>
      </p:sp>
      <p:sp>
        <p:nvSpPr>
          <p:cNvPr id="3" name="Content Placeholder 2"/>
          <p:cNvSpPr>
            <a:spLocks noGrp="1"/>
          </p:cNvSpPr>
          <p:nvPr>
            <p:ph idx="1"/>
          </p:nvPr>
        </p:nvSpPr>
        <p:spPr>
          <a:xfrm>
            <a:off x="381000" y="1739104"/>
            <a:ext cx="8382000" cy="4473532"/>
          </a:xfrm>
        </p:spPr>
        <p:txBody>
          <a:bodyPr/>
          <a:lstStyle/>
          <a:p>
            <a:pPr>
              <a:buNone/>
            </a:pPr>
            <a:r>
              <a:rPr lang="en-US" dirty="0" smtClean="0">
                <a:solidFill>
                  <a:srgbClr val="00B0F0"/>
                </a:solidFill>
              </a:rPr>
              <a:t>class</a:t>
            </a:r>
            <a:r>
              <a:rPr lang="en-US" dirty="0" smtClean="0"/>
              <a:t> </a:t>
            </a:r>
            <a:r>
              <a:rPr lang="en-US" dirty="0" err="1" smtClean="0"/>
              <a:t>Chunker</a:t>
            </a:r>
            <a:r>
              <a:rPr lang="en-US" dirty="0" smtClean="0"/>
              <a:t> {</a:t>
            </a:r>
          </a:p>
          <a:p>
            <a:pPr lvl="1">
              <a:buNone/>
            </a:pPr>
            <a:r>
              <a:rPr smtClean="0">
                <a:solidFill>
                  <a:srgbClr val="00B0F0"/>
                </a:solidFill>
              </a:rPr>
              <a:t>var</a:t>
            </a:r>
            <a:r>
              <a:rPr smtClean="0"/>
              <a:t> src: String;</a:t>
            </a:r>
          </a:p>
          <a:p>
            <a:pPr lvl="1">
              <a:buNone/>
            </a:pPr>
            <a:r>
              <a:rPr smtClean="0">
                <a:solidFill>
                  <a:srgbClr val="00B0F0"/>
                </a:solidFill>
              </a:rPr>
              <a:t>var</a:t>
            </a:r>
            <a:r>
              <a:rPr smtClean="0"/>
              <a:t> n: </a:t>
            </a:r>
            <a:r>
              <a:rPr smtClean="0">
                <a:solidFill>
                  <a:srgbClr val="00B0F0"/>
                </a:solidFill>
              </a:rPr>
              <a:t>int</a:t>
            </a:r>
            <a:r>
              <a:rPr smtClean="0"/>
              <a:t>;</a:t>
            </a:r>
          </a:p>
          <a:p>
            <a:pPr marL="519113" lvl="1" indent="-142875">
              <a:buNone/>
            </a:pPr>
            <a:r>
              <a:rPr smtClean="0">
                <a:solidFill>
                  <a:srgbClr val="00B0F0"/>
                </a:solidFill>
              </a:rPr>
              <a:t>method</a:t>
            </a:r>
            <a:r>
              <a:rPr smtClean="0"/>
              <a:t> Init(source: String)</a:t>
            </a:r>
            <a:br>
              <a:rPr smtClean="0"/>
            </a:br>
            <a:r>
              <a:rPr smtClean="0"/>
              <a:t>	</a:t>
            </a:r>
            <a:r>
              <a:rPr smtClean="0">
                <a:solidFill>
                  <a:srgbClr val="00B0F0"/>
                </a:solidFill>
              </a:rPr>
              <a:t>requires</a:t>
            </a:r>
            <a:r>
              <a:rPr smtClean="0"/>
              <a:t> source </a:t>
            </a:r>
            <a:r>
              <a:rPr lang="en-US" dirty="0" smtClean="0"/>
              <a:t>≠ </a:t>
            </a:r>
            <a:r>
              <a:rPr lang="en-US" dirty="0" smtClean="0">
                <a:solidFill>
                  <a:srgbClr val="00B0F0"/>
                </a:solidFill>
              </a:rPr>
              <a:t>null</a:t>
            </a:r>
            <a:r>
              <a:rPr lang="en-US" dirty="0" smtClean="0"/>
              <a:t>;</a:t>
            </a:r>
            <a:br>
              <a:rPr lang="en-US" dirty="0" smtClean="0"/>
            </a:br>
            <a:r>
              <a:rPr lang="en-US" dirty="0" smtClean="0"/>
              <a:t>	</a:t>
            </a:r>
            <a:r>
              <a:rPr lang="en-US" dirty="0" smtClean="0">
                <a:solidFill>
                  <a:srgbClr val="00B0F0"/>
                </a:solidFill>
              </a:rPr>
              <a:t>modifies</a:t>
            </a:r>
            <a:r>
              <a:rPr lang="en-US" dirty="0" smtClean="0"/>
              <a:t> {</a:t>
            </a:r>
            <a:r>
              <a:rPr lang="en-US" dirty="0" smtClean="0">
                <a:solidFill>
                  <a:srgbClr val="00B0F0"/>
                </a:solidFill>
              </a:rPr>
              <a:t>this</a:t>
            </a:r>
            <a:r>
              <a:rPr lang="en-US" dirty="0" smtClean="0"/>
              <a:t>};</a:t>
            </a:r>
            <a:br>
              <a:rPr lang="en-US" dirty="0" smtClean="0"/>
            </a:br>
            <a:r>
              <a:rPr lang="en-US" dirty="0" smtClean="0"/>
              <a:t>{</a:t>
            </a:r>
            <a:br>
              <a:rPr lang="en-US" dirty="0" smtClean="0"/>
            </a:br>
            <a:r>
              <a:rPr lang="en-US" dirty="0" smtClean="0"/>
              <a:t>	</a:t>
            </a:r>
            <a:r>
              <a:rPr lang="en-US" dirty="0" smtClean="0">
                <a:solidFill>
                  <a:srgbClr val="00B0F0"/>
                </a:solidFill>
              </a:rPr>
              <a:t>this</a:t>
            </a:r>
            <a:r>
              <a:rPr lang="en-US" dirty="0" smtClean="0"/>
              <a:t>.src := source;</a:t>
            </a:r>
            <a:br>
              <a:rPr lang="en-US" dirty="0" smtClean="0"/>
            </a:br>
            <a:r>
              <a:rPr lang="en-US" dirty="0" smtClean="0"/>
              <a:t>	</a:t>
            </a:r>
            <a:r>
              <a:rPr lang="en-US" dirty="0" err="1" smtClean="0">
                <a:solidFill>
                  <a:srgbClr val="00B0F0"/>
                </a:solidFill>
              </a:rPr>
              <a:t>this</a:t>
            </a:r>
            <a:r>
              <a:rPr lang="en-US" dirty="0" err="1" smtClean="0"/>
              <a:t>.n</a:t>
            </a:r>
            <a:r>
              <a:rPr lang="en-US" dirty="0" smtClean="0"/>
              <a:t> := 0;</a:t>
            </a:r>
            <a:br>
              <a:rPr lang="en-US" dirty="0" smtClean="0"/>
            </a:br>
            <a:r>
              <a:rPr lang="en-US" dirty="0" smtClean="0"/>
              <a:t>}</a:t>
            </a:r>
            <a:endParaRPr lang="en-US" dirty="0"/>
          </a:p>
        </p:txBody>
      </p:sp>
      <p:sp>
        <p:nvSpPr>
          <p:cNvPr id="5" name="Rounded Rectangle 4"/>
          <p:cNvSpPr/>
          <p:nvPr/>
        </p:nvSpPr>
        <p:spPr bwMode="auto">
          <a:xfrm>
            <a:off x="4462817" y="4626591"/>
            <a:ext cx="4490114" cy="1037230"/>
          </a:xfrm>
          <a:prstGeom prst="round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a:tabLst>
                <a:tab pos="1255713" algn="l"/>
              </a:tabLst>
            </a:pPr>
            <a:r>
              <a:rPr lang="en-US" dirty="0" smtClean="0"/>
              <a:t>In Spec#:	c =  </a:t>
            </a:r>
            <a:r>
              <a:rPr lang="en-US" dirty="0" smtClean="0">
                <a:solidFill>
                  <a:srgbClr val="00B0F0"/>
                </a:solidFill>
              </a:rPr>
              <a:t>new</a:t>
            </a:r>
            <a:r>
              <a:rPr lang="en-US" dirty="0" smtClean="0"/>
              <a:t> </a:t>
            </a:r>
            <a:r>
              <a:rPr lang="en-US" dirty="0" err="1" smtClean="0"/>
              <a:t>Chunker</a:t>
            </a:r>
            <a:r>
              <a:rPr lang="en-US" dirty="0" smtClean="0"/>
              <a:t>(source);</a:t>
            </a:r>
          </a:p>
          <a:p>
            <a:pPr>
              <a:tabLst>
                <a:tab pos="1255713" algn="l"/>
              </a:tabLst>
            </a:pPr>
            <a:r>
              <a:rPr lang="en-US" dirty="0" smtClean="0"/>
              <a:t>In </a:t>
            </a:r>
            <a:r>
              <a:rPr lang="en-US" dirty="0" err="1" smtClean="0"/>
              <a:t>Dafny</a:t>
            </a:r>
            <a:r>
              <a:rPr lang="en-US" dirty="0" smtClean="0"/>
              <a:t>:	c := </a:t>
            </a:r>
            <a:r>
              <a:rPr lang="en-US" dirty="0" smtClean="0">
                <a:solidFill>
                  <a:srgbClr val="00B0F0"/>
                </a:solidFill>
              </a:rPr>
              <a:t>new</a:t>
            </a:r>
            <a:r>
              <a:rPr lang="en-US" dirty="0" smtClean="0"/>
              <a:t> </a:t>
            </a:r>
            <a:r>
              <a:rPr lang="en-US" dirty="0" err="1" smtClean="0"/>
              <a:t>Chunker</a:t>
            </a:r>
            <a:r>
              <a:rPr lang="en-US" dirty="0" smtClean="0"/>
              <a:t>;</a:t>
            </a:r>
            <a:br>
              <a:rPr lang="en-US" dirty="0" smtClean="0"/>
            </a:br>
            <a:r>
              <a:rPr lang="en-US" dirty="0" smtClean="0"/>
              <a:t>	</a:t>
            </a:r>
            <a:r>
              <a:rPr lang="en-US" dirty="0" smtClean="0">
                <a:solidFill>
                  <a:srgbClr val="00B0F0"/>
                </a:solidFill>
              </a:rPr>
              <a:t>call</a:t>
            </a:r>
            <a:r>
              <a:rPr lang="en-US" dirty="0" smtClean="0"/>
              <a:t> </a:t>
            </a:r>
            <a:r>
              <a:rPr lang="en-US" dirty="0" err="1" smtClean="0"/>
              <a:t>c.Init</a:t>
            </a:r>
            <a:r>
              <a:rPr lang="en-US" dirty="0" smtClean="0"/>
              <a:t>(source);</a:t>
            </a:r>
            <a:endParaRPr lang="en-US" dirty="0"/>
          </a:p>
        </p:txBody>
      </p:sp>
      <p:sp>
        <p:nvSpPr>
          <p:cNvPr id="6" name="Rounded Rectangle 5"/>
          <p:cNvSpPr/>
          <p:nvPr/>
        </p:nvSpPr>
        <p:spPr bwMode="auto">
          <a:xfrm>
            <a:off x="5418164" y="1733267"/>
            <a:ext cx="3548418" cy="1897038"/>
          </a:xfrm>
          <a:prstGeom prst="round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For </a:t>
            </a:r>
            <a:r>
              <a:rPr lang="en-US" dirty="0" smtClean="0">
                <a:solidFill>
                  <a:schemeClr val="tx1"/>
                </a:solidFill>
                <a:effectLst>
                  <a:outerShdw blurRad="38100" dist="38100" dir="2700000" algn="tl">
                    <a:srgbClr val="000000">
                      <a:alpha val="43137"/>
                    </a:srgbClr>
                  </a:outerShdw>
                </a:effectLst>
                <a:latin typeface="Segoe" pitchFamily="34" charset="0"/>
              </a:rPr>
              <a:t>simplicity, </a:t>
            </a:r>
            <a: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in </a:t>
            </a:r>
            <a:r>
              <a:rPr kumimoji="0" lang="en-US" b="0" i="0" u="none" strike="noStrike" cap="none" normalizeH="0" baseline="0" dirty="0" err="1" smtClean="0">
                <a:solidFill>
                  <a:schemeClr val="tx1"/>
                </a:solidFill>
                <a:effectLst>
                  <a:outerShdw blurRad="38100" dist="38100" dir="2700000" algn="tl">
                    <a:srgbClr val="000000">
                      <a:alpha val="43137"/>
                    </a:srgbClr>
                  </a:outerShdw>
                </a:effectLst>
                <a:latin typeface="Segoe" pitchFamily="34" charset="0"/>
              </a:rPr>
              <a:t>Dafny</a:t>
            </a:r>
            <a: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modifies clauses are done at the</a:t>
            </a:r>
            <a:r>
              <a:rPr kumimoji="0" lang="en-US"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 object granularity, not the (</a:t>
            </a:r>
            <a:r>
              <a:rPr kumimoji="0" lang="en-US" b="0" i="0" u="none" strike="noStrike" cap="none" normalizeH="0" dirty="0" err="1" smtClean="0">
                <a:solidFill>
                  <a:schemeClr val="tx1"/>
                </a:solidFill>
                <a:effectLst>
                  <a:outerShdw blurRad="38100" dist="38100" dir="2700000" algn="tl">
                    <a:srgbClr val="000000">
                      <a:alpha val="43137"/>
                    </a:srgbClr>
                  </a:outerShdw>
                </a:effectLst>
                <a:latin typeface="Segoe" pitchFamily="34" charset="0"/>
              </a:rPr>
              <a:t>object,field</a:t>
            </a:r>
            <a:r>
              <a:rPr lang="en-US" dirty="0" smtClean="0">
                <a:solidFill>
                  <a:schemeClr val="tx1"/>
                </a:solidFill>
                <a:effectLst>
                  <a:outerShdw blurRad="38100" dist="38100" dir="2700000" algn="tl">
                    <a:srgbClr val="000000">
                      <a:alpha val="43137"/>
                    </a:srgbClr>
                  </a:outerShdw>
                </a:effectLst>
                <a:latin typeface="Segoe" pitchFamily="34" charset="0"/>
              </a:rPr>
              <a:t>) granularity.</a:t>
            </a:r>
          </a:p>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In Spec#:  </a:t>
            </a:r>
            <a:r>
              <a:rPr kumimoji="0" lang="en-US" b="0" i="0" u="none" strike="noStrike" cap="none" normalizeH="0" baseline="0" dirty="0" smtClean="0">
                <a:solidFill>
                  <a:srgbClr val="00B0F0"/>
                </a:solidFill>
                <a:effectLst>
                  <a:outerShdw blurRad="38100" dist="38100" dir="2700000" algn="tl">
                    <a:srgbClr val="000000">
                      <a:alpha val="43137"/>
                    </a:srgbClr>
                  </a:outerShdw>
                </a:effectLst>
                <a:latin typeface="Segoe" pitchFamily="34" charset="0"/>
              </a:rPr>
              <a:t>this</a:t>
            </a:r>
            <a: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a:t>
            </a:r>
            <a:b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br>
            <a: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In </a:t>
            </a:r>
            <a:r>
              <a:rPr kumimoji="0" lang="en-US" b="0" i="0" u="none" strike="noStrike" cap="none" normalizeH="0" baseline="0" dirty="0" err="1" smtClean="0">
                <a:solidFill>
                  <a:schemeClr val="tx1"/>
                </a:solidFill>
                <a:effectLst>
                  <a:outerShdw blurRad="38100" dist="38100" dir="2700000" algn="tl">
                    <a:srgbClr val="000000">
                      <a:alpha val="43137"/>
                    </a:srgbClr>
                  </a:outerShdw>
                </a:effectLst>
                <a:latin typeface="Segoe" pitchFamily="34" charset="0"/>
              </a:rPr>
              <a:t>Dafny</a:t>
            </a:r>
            <a: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a:t>
            </a:r>
            <a:r>
              <a:rPr kumimoji="0" lang="en-US" b="0" i="0" u="none" strike="noStrike" cap="none" normalizeH="0" baseline="0" dirty="0" smtClean="0">
                <a:solidFill>
                  <a:srgbClr val="00B0F0"/>
                </a:solidFill>
                <a:effectLst>
                  <a:outerShdw blurRad="38100" dist="38100" dir="2700000" algn="tl">
                    <a:srgbClr val="000000">
                      <a:alpha val="43137"/>
                    </a:srgbClr>
                  </a:outerShdw>
                </a:effectLst>
                <a:latin typeface="Segoe" pitchFamily="34" charset="0"/>
              </a:rPr>
              <a:t>this</a:t>
            </a:r>
            <a:r>
              <a:rPr kumimoji="0" lang="en-US"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a:t>
            </a:r>
          </a:p>
        </p:txBody>
      </p:sp>
      <p:sp>
        <p:nvSpPr>
          <p:cNvPr id="7" name="TextBox 6"/>
          <p:cNvSpPr txBox="1"/>
          <p:nvPr/>
        </p:nvSpPr>
        <p:spPr>
          <a:xfrm>
            <a:off x="409433" y="6469041"/>
            <a:ext cx="4339988" cy="338554"/>
          </a:xfrm>
          <a:prstGeom prst="rect">
            <a:avLst/>
          </a:prstGeom>
          <a:noFill/>
        </p:spPr>
        <p:txBody>
          <a:bodyPr wrap="square" rtlCol="0">
            <a:spAutoFit/>
          </a:bodyPr>
          <a:lstStyle/>
          <a:p>
            <a:r>
              <a:rPr lang="en-US" sz="1600" dirty="0" smtClean="0"/>
              <a:t>Dynamic frames: [</a:t>
            </a:r>
            <a:r>
              <a:rPr lang="en-US" sz="1600" dirty="0" err="1" smtClean="0"/>
              <a:t>Kassios</a:t>
            </a:r>
            <a:r>
              <a:rPr lang="en-US" sz="1600" dirty="0" smtClean="0"/>
              <a:t>]</a:t>
            </a:r>
            <a:endParaRPr lang="en-US" sz="1600"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47897"/>
          </a:xfrm>
        </p:spPr>
        <p:txBody>
          <a:bodyPr/>
          <a:lstStyle/>
          <a:p>
            <a:r>
              <a:rPr lang="en-US" dirty="0" err="1" smtClean="0"/>
              <a:t>Dafny</a:t>
            </a:r>
            <a:r>
              <a:rPr lang="en-US" dirty="0" smtClean="0"/>
              <a:t> </a:t>
            </a:r>
            <a:r>
              <a:rPr lang="en-US" dirty="0" err="1" smtClean="0"/>
              <a:t>Chunker</a:t>
            </a:r>
            <a:r>
              <a:rPr lang="en-US" dirty="0" smtClean="0"/>
              <a:t> example (cont.)</a:t>
            </a:r>
            <a:endParaRPr lang="en-US" dirty="0"/>
          </a:p>
        </p:txBody>
      </p:sp>
      <p:sp>
        <p:nvSpPr>
          <p:cNvPr id="3" name="Content Placeholder 2"/>
          <p:cNvSpPr>
            <a:spLocks noGrp="1"/>
          </p:cNvSpPr>
          <p:nvPr>
            <p:ph idx="1"/>
          </p:nvPr>
        </p:nvSpPr>
        <p:spPr>
          <a:xfrm>
            <a:off x="0" y="1097648"/>
            <a:ext cx="9144000" cy="4875181"/>
          </a:xfrm>
        </p:spPr>
        <p:txBody>
          <a:bodyPr/>
          <a:lstStyle/>
          <a:p>
            <a:pPr>
              <a:buNone/>
              <a:tabLst>
                <a:tab pos="736600" algn="l"/>
                <a:tab pos="1201738" algn="l"/>
              </a:tabLst>
            </a:pPr>
            <a:r>
              <a:rPr lang="en-US" sz="3200" dirty="0" smtClean="0">
                <a:solidFill>
                  <a:schemeClr val="accent6"/>
                </a:solidFill>
              </a:rPr>
              <a:t>	</a:t>
            </a:r>
            <a:r>
              <a:rPr lang="en-US" sz="3200" dirty="0" smtClean="0">
                <a:solidFill>
                  <a:srgbClr val="00B0F0"/>
                </a:solidFill>
              </a:rPr>
              <a:t>method</a:t>
            </a:r>
            <a:r>
              <a:rPr lang="en-US" sz="3200" dirty="0" smtClean="0"/>
              <a:t> </a:t>
            </a:r>
            <a:r>
              <a:rPr lang="en-US" sz="3200" dirty="0" err="1" smtClean="0"/>
              <a:t>NextChunk</a:t>
            </a:r>
            <a:r>
              <a:rPr lang="en-US" sz="3200" dirty="0" smtClean="0"/>
              <a:t>() </a:t>
            </a:r>
            <a:r>
              <a:rPr lang="en-US" sz="3200" dirty="0" smtClean="0">
                <a:solidFill>
                  <a:srgbClr val="00B0F0"/>
                </a:solidFill>
              </a:rPr>
              <a:t>returns</a:t>
            </a:r>
            <a:r>
              <a:rPr lang="en-US" sz="3200" dirty="0" smtClean="0"/>
              <a:t> (s: String)</a:t>
            </a:r>
            <a:br>
              <a:rPr lang="en-US" sz="3200" dirty="0" smtClean="0"/>
            </a:br>
            <a:r>
              <a:rPr lang="en-US" sz="3200" dirty="0" smtClean="0"/>
              <a:t>	</a:t>
            </a:r>
            <a:r>
              <a:rPr lang="en-US" sz="3200" dirty="0" smtClean="0">
                <a:solidFill>
                  <a:srgbClr val="00B0F0"/>
                </a:solidFill>
              </a:rPr>
              <a:t>modifies</a:t>
            </a:r>
            <a:r>
              <a:rPr lang="en-US" sz="3200" dirty="0" smtClean="0"/>
              <a:t> {</a:t>
            </a:r>
            <a:r>
              <a:rPr lang="en-US" sz="3200" dirty="0" smtClean="0">
                <a:solidFill>
                  <a:srgbClr val="00B0F0"/>
                </a:solidFill>
              </a:rPr>
              <a:t>this</a:t>
            </a:r>
            <a:r>
              <a:rPr lang="en-US" sz="3200" dirty="0" smtClean="0"/>
              <a:t>};</a:t>
            </a:r>
            <a:br>
              <a:rPr lang="en-US" sz="3200" dirty="0" smtClean="0"/>
            </a:br>
            <a:r>
              <a:rPr lang="en-US" sz="3200" dirty="0" smtClean="0"/>
              <a:t>	</a:t>
            </a:r>
            <a:r>
              <a:rPr sz="3200" smtClean="0">
                <a:solidFill>
                  <a:srgbClr val="00B0F0"/>
                </a:solidFill>
              </a:rPr>
              <a:t>ensures</a:t>
            </a:r>
            <a:r>
              <a:rPr sz="3200" smtClean="0"/>
              <a:t> s </a:t>
            </a:r>
            <a:r>
              <a:rPr lang="en-US" sz="3200" dirty="0" smtClean="0"/>
              <a:t>≠ </a:t>
            </a:r>
            <a:r>
              <a:rPr lang="en-US" sz="3200" dirty="0" smtClean="0">
                <a:solidFill>
                  <a:srgbClr val="00B0F0"/>
                </a:solidFill>
              </a:rPr>
              <a:t>null</a:t>
            </a:r>
            <a:r>
              <a:rPr lang="en-US" sz="3200" dirty="0" smtClean="0"/>
              <a:t>;</a:t>
            </a:r>
            <a:br>
              <a:rPr lang="en-US" sz="3200" dirty="0" smtClean="0"/>
            </a:br>
            <a:r>
              <a:rPr lang="en-US" sz="3200" dirty="0" smtClean="0"/>
              <a:t>{</a:t>
            </a:r>
            <a:br>
              <a:rPr lang="en-US" sz="3200" dirty="0" smtClean="0"/>
            </a:br>
            <a:r>
              <a:rPr lang="en-US" sz="3200" dirty="0" smtClean="0"/>
              <a:t>	if (</a:t>
            </a:r>
            <a:r>
              <a:rPr lang="en-US" sz="3200" dirty="0" err="1" smtClean="0">
                <a:solidFill>
                  <a:srgbClr val="00B0F0"/>
                </a:solidFill>
              </a:rPr>
              <a:t>this</a:t>
            </a:r>
            <a:r>
              <a:rPr lang="en-US" sz="3200" dirty="0" err="1" smtClean="0"/>
              <a:t>.n</a:t>
            </a:r>
            <a:r>
              <a:rPr lang="en-US" sz="3200" dirty="0" smtClean="0"/>
              <a:t> + 5 ≤ </a:t>
            </a:r>
            <a:r>
              <a:rPr lang="en-US" sz="3200" dirty="0" err="1" smtClean="0"/>
              <a:t>s.Length</a:t>
            </a:r>
            <a:r>
              <a:rPr lang="en-US" sz="3200" dirty="0" smtClean="0"/>
              <a:t>) {</a:t>
            </a:r>
            <a:br>
              <a:rPr lang="en-US" sz="3200" dirty="0" smtClean="0"/>
            </a:br>
            <a:r>
              <a:rPr lang="en-US" sz="3200" dirty="0" smtClean="0"/>
              <a:t>		</a:t>
            </a:r>
            <a:r>
              <a:rPr lang="en-US" sz="3200" dirty="0" smtClean="0">
                <a:solidFill>
                  <a:srgbClr val="00B0F0"/>
                </a:solidFill>
              </a:rPr>
              <a:t>call</a:t>
            </a:r>
            <a:r>
              <a:rPr lang="en-US" sz="3200" dirty="0" smtClean="0"/>
              <a:t> s := </a:t>
            </a:r>
            <a:r>
              <a:rPr lang="en-US" sz="3200" dirty="0" err="1" smtClean="0">
                <a:solidFill>
                  <a:srgbClr val="00B0F0"/>
                </a:solidFill>
              </a:rPr>
              <a:t>this</a:t>
            </a:r>
            <a:r>
              <a:rPr lang="en-US" sz="3200" dirty="0" err="1" smtClean="0"/>
              <a:t>.src.Substring</a:t>
            </a:r>
            <a:r>
              <a:rPr lang="en-US" sz="3200" dirty="0" smtClean="0"/>
              <a:t>(</a:t>
            </a:r>
            <a:r>
              <a:rPr lang="en-US" sz="3200" dirty="0" err="1" smtClean="0">
                <a:solidFill>
                  <a:srgbClr val="00B0F0"/>
                </a:solidFill>
              </a:rPr>
              <a:t>this</a:t>
            </a:r>
            <a:r>
              <a:rPr lang="en-US" sz="3200" dirty="0" err="1" smtClean="0"/>
              <a:t>.n</a:t>
            </a:r>
            <a:r>
              <a:rPr lang="en-US" sz="3200" dirty="0" smtClean="0"/>
              <a:t>, </a:t>
            </a:r>
            <a:r>
              <a:rPr lang="en-US" sz="3200" dirty="0" err="1" smtClean="0">
                <a:solidFill>
                  <a:srgbClr val="00B0F0"/>
                </a:solidFill>
              </a:rPr>
              <a:t>this</a:t>
            </a:r>
            <a:r>
              <a:rPr lang="en-US" sz="3200" dirty="0" err="1" smtClean="0"/>
              <a:t>.n</a:t>
            </a:r>
            <a:r>
              <a:rPr lang="en-US" sz="3200" dirty="0" smtClean="0"/>
              <a:t> + 5);</a:t>
            </a:r>
            <a:br>
              <a:rPr lang="en-US" sz="3200" dirty="0" smtClean="0"/>
            </a:br>
            <a:r>
              <a:rPr lang="en-US" sz="3200" dirty="0" smtClean="0"/>
              <a:t>	} </a:t>
            </a:r>
            <a:r>
              <a:rPr lang="en-US" sz="3200" dirty="0" smtClean="0">
                <a:solidFill>
                  <a:srgbClr val="00B0F0"/>
                </a:solidFill>
              </a:rPr>
              <a:t>else</a:t>
            </a:r>
            <a:r>
              <a:rPr lang="en-US" sz="3200" dirty="0" smtClean="0"/>
              <a:t> {</a:t>
            </a:r>
            <a:br>
              <a:rPr lang="en-US" sz="3200" dirty="0" smtClean="0"/>
            </a:br>
            <a:r>
              <a:rPr lang="en-US" sz="3200" dirty="0" smtClean="0"/>
              <a:t>		</a:t>
            </a:r>
            <a:r>
              <a:rPr lang="en-US" sz="3200" dirty="0" smtClean="0">
                <a:solidFill>
                  <a:srgbClr val="00B0F0"/>
                </a:solidFill>
              </a:rPr>
              <a:t>call</a:t>
            </a:r>
            <a:r>
              <a:rPr lang="en-US" sz="3200" dirty="0" smtClean="0"/>
              <a:t> s := </a:t>
            </a:r>
            <a:r>
              <a:rPr lang="en-US" sz="3200" dirty="0" err="1" smtClean="0">
                <a:solidFill>
                  <a:srgbClr val="00B0F0"/>
                </a:solidFill>
              </a:rPr>
              <a:t>this</a:t>
            </a:r>
            <a:r>
              <a:rPr lang="en-US" sz="3200" dirty="0" err="1" smtClean="0"/>
              <a:t>.src.Substring</a:t>
            </a:r>
            <a:r>
              <a:rPr lang="en-US" sz="3200" dirty="0" smtClean="0"/>
              <a:t>(</a:t>
            </a:r>
            <a:r>
              <a:rPr lang="en-US" sz="3200" dirty="0" err="1" smtClean="0">
                <a:solidFill>
                  <a:srgbClr val="00B0F0"/>
                </a:solidFill>
              </a:rPr>
              <a:t>this</a:t>
            </a:r>
            <a:r>
              <a:rPr lang="en-US" sz="3200" dirty="0" err="1" smtClean="0"/>
              <a:t>.n</a:t>
            </a:r>
            <a:r>
              <a:rPr lang="en-US" sz="3200" dirty="0" smtClean="0"/>
              <a:t>, </a:t>
            </a:r>
            <a:r>
              <a:rPr lang="en-US" sz="3200" dirty="0" err="1" smtClean="0"/>
              <a:t>s.Length</a:t>
            </a:r>
            <a:r>
              <a:rPr lang="en-US" sz="3200" dirty="0" smtClean="0"/>
              <a:t>);</a:t>
            </a:r>
            <a:br>
              <a:rPr lang="en-US" sz="3200" dirty="0" smtClean="0"/>
            </a:br>
            <a:r>
              <a:rPr lang="en-US" sz="3200" dirty="0" smtClean="0"/>
              <a:t>	}</a:t>
            </a:r>
            <a:br>
              <a:rPr lang="en-US" sz="3200" dirty="0" smtClean="0"/>
            </a:br>
            <a:r>
              <a:rPr lang="en-US" sz="3200" dirty="0" smtClean="0"/>
              <a:t>	</a:t>
            </a:r>
            <a:r>
              <a:rPr lang="en-US" sz="3200" dirty="0" err="1" smtClean="0">
                <a:solidFill>
                  <a:srgbClr val="00B0F0"/>
                </a:solidFill>
              </a:rPr>
              <a:t>this</a:t>
            </a:r>
            <a:r>
              <a:rPr lang="en-US" sz="3200" dirty="0" err="1" smtClean="0"/>
              <a:t>.n</a:t>
            </a:r>
            <a:r>
              <a:rPr lang="en-US" sz="3200" dirty="0" smtClean="0"/>
              <a:t> := </a:t>
            </a:r>
            <a:r>
              <a:rPr lang="en-US" sz="3200" dirty="0" err="1" smtClean="0">
                <a:solidFill>
                  <a:srgbClr val="00B0F0"/>
                </a:solidFill>
              </a:rPr>
              <a:t>this</a:t>
            </a:r>
            <a:r>
              <a:rPr lang="en-US" sz="3200" dirty="0" err="1" smtClean="0"/>
              <a:t>.n</a:t>
            </a:r>
            <a:r>
              <a:rPr lang="en-US" sz="3200" dirty="0" smtClean="0"/>
              <a:t> + </a:t>
            </a:r>
            <a:r>
              <a:rPr lang="en-US" sz="3200" dirty="0" err="1" smtClean="0"/>
              <a:t>s.Length</a:t>
            </a:r>
            <a:r>
              <a:rPr lang="en-US" sz="3200" dirty="0" smtClean="0"/>
              <a:t>;</a:t>
            </a:r>
            <a:br>
              <a:rPr lang="en-US" sz="3200" dirty="0" smtClean="0"/>
            </a:br>
            <a:r>
              <a:rPr lang="en-US" sz="3200" dirty="0" smtClean="0"/>
              <a:t>}</a:t>
            </a:r>
          </a:p>
        </p:txBody>
      </p:sp>
      <p:sp>
        <p:nvSpPr>
          <p:cNvPr id="4" name="Rounded Rectangle 3"/>
          <p:cNvSpPr/>
          <p:nvPr/>
        </p:nvSpPr>
        <p:spPr bwMode="auto">
          <a:xfrm>
            <a:off x="3944203" y="1296539"/>
            <a:ext cx="5036024" cy="1624082"/>
          </a:xfrm>
          <a:prstGeom prst="round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defTabSz="1096963" rtl="0" eaLnBrk="1" fontAlgn="base" latinLnBrk="0" hangingPunct="1">
              <a:lnSpc>
                <a:spcPct val="100000"/>
              </a:lnSpc>
              <a:spcBef>
                <a:spcPct val="0"/>
              </a:spcBef>
              <a:spcAft>
                <a:spcPct val="0"/>
              </a:spcAft>
              <a:buClrTx/>
              <a:buSzTx/>
              <a:buFontTx/>
              <a:buNone/>
              <a:tabLst>
                <a:tab pos="463550" algn="l"/>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correctness</a:t>
            </a:r>
            <a:r>
              <a:rPr kumimoji="0" lang="en-US" sz="28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 relies on:</a:t>
            </a:r>
          </a:p>
          <a:p>
            <a:pPr marL="0" marR="0" indent="0" defTabSz="1096963" rtl="0" eaLnBrk="1" fontAlgn="base" latinLnBrk="0" hangingPunct="1">
              <a:lnSpc>
                <a:spcPct val="100000"/>
              </a:lnSpc>
              <a:spcBef>
                <a:spcPct val="0"/>
              </a:spcBef>
              <a:spcAft>
                <a:spcPct val="0"/>
              </a:spcAft>
              <a:buClrTx/>
              <a:buSzTx/>
              <a:buFontTx/>
              <a:buNone/>
              <a:tabLst>
                <a:tab pos="463550" algn="l"/>
              </a:tabLst>
            </a:pPr>
            <a:r>
              <a:rPr kumimoji="0" lang="en-US" sz="28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	</a:t>
            </a:r>
            <a:r>
              <a:rPr kumimoji="0" lang="en-US" sz="2800" b="0" i="0" u="none" strike="noStrike" cap="none" normalizeH="0" dirty="0" smtClean="0">
                <a:solidFill>
                  <a:srgbClr val="00B0F0"/>
                </a:solidFill>
                <a:effectLst>
                  <a:outerShdw blurRad="38100" dist="38100" dir="2700000" algn="tl">
                    <a:srgbClr val="000000">
                      <a:alpha val="43137"/>
                    </a:srgbClr>
                  </a:outerShdw>
                </a:effectLst>
                <a:latin typeface="Segoe" pitchFamily="34" charset="0"/>
              </a:rPr>
              <a:t>this</a:t>
            </a:r>
            <a:r>
              <a:rPr kumimoji="0" lang="en-US" sz="28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.src ≠ </a:t>
            </a:r>
            <a:r>
              <a:rPr kumimoji="0" lang="en-US" sz="2800" b="0" i="0" u="none" strike="noStrike" cap="none" normalizeH="0" dirty="0" smtClean="0">
                <a:solidFill>
                  <a:srgbClr val="00B0F0"/>
                </a:solidFill>
                <a:effectLst>
                  <a:outerShdw blurRad="38100" dist="38100" dir="2700000" algn="tl">
                    <a:srgbClr val="000000">
                      <a:alpha val="43137"/>
                    </a:srgbClr>
                  </a:outerShdw>
                </a:effectLst>
                <a:latin typeface="Segoe" pitchFamily="34" charset="0"/>
              </a:rPr>
              <a:t>null</a:t>
            </a:r>
            <a:r>
              <a:rPr kumimoji="0" lang="en-US" sz="28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 </a:t>
            </a:r>
            <a:r>
              <a:rPr kumimoji="0" lang="en-US" sz="28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sym typeface="Symbol"/>
              </a:rPr>
              <a:t></a:t>
            </a:r>
          </a:p>
          <a:p>
            <a:pPr defTabSz="1096963" fontAlgn="base">
              <a:spcBef>
                <a:spcPct val="0"/>
              </a:spcBef>
              <a:spcAft>
                <a:spcPct val="0"/>
              </a:spcAft>
              <a:tabLst>
                <a:tab pos="463550" algn="l"/>
              </a:tabLst>
            </a:pPr>
            <a:r>
              <a:rPr lang="en-US" sz="2800" dirty="0" smtClean="0">
                <a:solidFill>
                  <a:schemeClr val="tx1"/>
                </a:solidFill>
                <a:effectLst>
                  <a:outerShdw blurRad="38100" dist="38100" dir="2700000" algn="tl">
                    <a:srgbClr val="000000">
                      <a:alpha val="43137"/>
                    </a:srgbClr>
                  </a:outerShdw>
                </a:effectLst>
                <a:latin typeface="Segoe" pitchFamily="34" charset="0"/>
                <a:sym typeface="Symbol"/>
              </a:rPr>
              <a:t>	0 ≤ </a:t>
            </a:r>
            <a:r>
              <a:rPr lang="en-US" sz="2800" dirty="0" err="1" smtClean="0">
                <a:solidFill>
                  <a:srgbClr val="00B0F0"/>
                </a:solidFill>
                <a:effectLst>
                  <a:outerShdw blurRad="38100" dist="38100" dir="2700000" algn="tl">
                    <a:srgbClr val="000000">
                      <a:alpha val="43137"/>
                    </a:srgbClr>
                  </a:outerShdw>
                </a:effectLst>
                <a:latin typeface="Segoe" pitchFamily="34" charset="0"/>
                <a:sym typeface="Symbol"/>
              </a:rPr>
              <a:t>this</a:t>
            </a:r>
            <a:r>
              <a:rPr lang="en-US" sz="2800" dirty="0" err="1" smtClean="0">
                <a:solidFill>
                  <a:schemeClr val="tx1"/>
                </a:solidFill>
                <a:effectLst>
                  <a:outerShdw blurRad="38100" dist="38100" dir="2700000" algn="tl">
                    <a:srgbClr val="000000">
                      <a:alpha val="43137"/>
                    </a:srgbClr>
                  </a:outerShdw>
                </a:effectLst>
                <a:latin typeface="Segoe" pitchFamily="34" charset="0"/>
                <a:sym typeface="Symbol"/>
              </a:rPr>
              <a:t>.n</a:t>
            </a:r>
            <a:r>
              <a:rPr lang="en-US" sz="2800" dirty="0" smtClean="0">
                <a:solidFill>
                  <a:schemeClr val="tx1"/>
                </a:solidFill>
                <a:effectLst>
                  <a:outerShdw blurRad="38100" dist="38100" dir="2700000" algn="tl">
                    <a:srgbClr val="000000">
                      <a:alpha val="43137"/>
                    </a:srgbClr>
                  </a:outerShdw>
                </a:effectLst>
                <a:latin typeface="Segoe" pitchFamily="34" charset="0"/>
                <a:sym typeface="Symbol"/>
              </a:rPr>
              <a:t> ≤ </a:t>
            </a:r>
            <a:r>
              <a:rPr lang="en-US" sz="2800" dirty="0" err="1" smtClean="0">
                <a:solidFill>
                  <a:srgbClr val="00B0F0"/>
                </a:solidFill>
                <a:effectLst>
                  <a:outerShdw blurRad="38100" dist="38100" dir="2700000" algn="tl">
                    <a:srgbClr val="000000">
                      <a:alpha val="43137"/>
                    </a:srgbClr>
                  </a:outerShdw>
                </a:effectLst>
                <a:latin typeface="Segoe" pitchFamily="34" charset="0"/>
                <a:sym typeface="Symbol"/>
              </a:rPr>
              <a:t>this</a:t>
            </a:r>
            <a:r>
              <a:rPr lang="en-US" sz="2800" dirty="0" err="1" smtClean="0">
                <a:solidFill>
                  <a:schemeClr val="tx1"/>
                </a:solidFill>
                <a:effectLst>
                  <a:outerShdw blurRad="38100" dist="38100" dir="2700000" algn="tl">
                    <a:srgbClr val="000000">
                      <a:alpha val="43137"/>
                    </a:srgbClr>
                  </a:outerShdw>
                </a:effectLst>
                <a:latin typeface="Segoe" pitchFamily="34" charset="0"/>
                <a:sym typeface="Symbol"/>
              </a:rPr>
              <a:t>.src.Length</a:t>
            </a: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Dafny demo</a:t>
            </a:r>
            <a:endParaRPr lang="en-US" dirty="0"/>
          </a:p>
        </p:txBody>
      </p:sp>
      <p:sp>
        <p:nvSpPr>
          <p:cNvPr id="3" name="Content Placeholder 2"/>
          <p:cNvSpPr>
            <a:spLocks noGrp="1"/>
          </p:cNvSpPr>
          <p:nvPr>
            <p:ph idx="1"/>
          </p:nvPr>
        </p:nvSpPr>
        <p:spPr>
          <a:xfrm>
            <a:off x="381000" y="1411552"/>
            <a:ext cx="8382000" cy="457048"/>
          </a:xfrm>
        </p:spPr>
        <p:txBody>
          <a:bodyPr/>
          <a:lstStyle/>
          <a:p>
            <a:r>
              <a:rPr lang="en-US" dirty="0" smtClean="0"/>
              <a:t>Chunker0.dfy</a:t>
            </a:r>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Functions</a:t>
            </a:r>
            <a:endParaRPr lang="en-US" dirty="0"/>
          </a:p>
        </p:txBody>
      </p:sp>
      <p:sp>
        <p:nvSpPr>
          <p:cNvPr id="3" name="Content Placeholder 2"/>
          <p:cNvSpPr>
            <a:spLocks noGrp="1"/>
          </p:cNvSpPr>
          <p:nvPr>
            <p:ph idx="1"/>
          </p:nvPr>
        </p:nvSpPr>
        <p:spPr>
          <a:xfrm>
            <a:off x="381000" y="1070352"/>
            <a:ext cx="8382000" cy="4316566"/>
          </a:xfrm>
        </p:spPr>
        <p:txBody>
          <a:bodyPr/>
          <a:lstStyle/>
          <a:p>
            <a:r>
              <a:rPr lang="en-US" dirty="0" smtClean="0">
                <a:solidFill>
                  <a:srgbClr val="00B0F0"/>
                </a:solidFill>
              </a:rPr>
              <a:t>function</a:t>
            </a:r>
            <a:r>
              <a:rPr lang="en-US" dirty="0" smtClean="0"/>
              <a:t> Valid() </a:t>
            </a:r>
            <a:r>
              <a:rPr lang="en-US" dirty="0" smtClean="0">
                <a:solidFill>
                  <a:srgbClr val="00B0F0"/>
                </a:solidFill>
              </a:rPr>
              <a:t>returns</a:t>
            </a:r>
            <a:r>
              <a:rPr lang="en-US" dirty="0" smtClean="0"/>
              <a:t> (</a:t>
            </a:r>
            <a:r>
              <a:rPr lang="en-US" dirty="0" err="1" smtClean="0">
                <a:solidFill>
                  <a:srgbClr val="00B0F0"/>
                </a:solidFill>
              </a:rPr>
              <a:t>bool</a:t>
            </a:r>
            <a:r>
              <a:rPr lang="en-US" dirty="0" smtClean="0"/>
              <a:t>) {</a:t>
            </a:r>
            <a:br>
              <a:rPr lang="en-US" dirty="0" smtClean="0"/>
            </a:br>
            <a:r>
              <a:rPr lang="en-US" dirty="0" smtClean="0"/>
              <a:t>	</a:t>
            </a:r>
            <a:r>
              <a:rPr lang="en-US" dirty="0" smtClean="0">
                <a:solidFill>
                  <a:srgbClr val="00B0F0"/>
                </a:solidFill>
              </a:rPr>
              <a:t>this</a:t>
            </a:r>
            <a:r>
              <a:rPr lang="en-US" dirty="0" smtClean="0"/>
              <a:t>.src ≠ </a:t>
            </a:r>
            <a:r>
              <a:rPr lang="en-US" dirty="0" smtClean="0">
                <a:solidFill>
                  <a:srgbClr val="00B0F0"/>
                </a:solidFill>
              </a:rPr>
              <a:t>null</a:t>
            </a:r>
            <a:r>
              <a:rPr lang="en-US" dirty="0" smtClean="0"/>
              <a:t> </a:t>
            </a:r>
            <a:r>
              <a:rPr lang="en-US" dirty="0" smtClean="0">
                <a:sym typeface="Symbol"/>
              </a:rPr>
              <a:t></a:t>
            </a:r>
            <a:r>
              <a:rPr lang="en-US" dirty="0" smtClean="0"/>
              <a:t/>
            </a:r>
            <a:br>
              <a:rPr lang="en-US" dirty="0" smtClean="0"/>
            </a:br>
            <a:r>
              <a:rPr lang="en-US" dirty="0" smtClean="0"/>
              <a:t>	0 ≤ </a:t>
            </a:r>
            <a:r>
              <a:rPr lang="en-US" dirty="0" err="1" smtClean="0">
                <a:solidFill>
                  <a:srgbClr val="00B0F0"/>
                </a:solidFill>
              </a:rPr>
              <a:t>this</a:t>
            </a:r>
            <a:r>
              <a:rPr lang="en-US" dirty="0" err="1" smtClean="0"/>
              <a:t>.n</a:t>
            </a:r>
            <a:r>
              <a:rPr lang="en-US" dirty="0" smtClean="0"/>
              <a:t> </a:t>
            </a:r>
            <a:r>
              <a:rPr lang="en-US" dirty="0" smtClean="0">
                <a:sym typeface="Symbol"/>
              </a:rPr>
              <a:t> </a:t>
            </a:r>
            <a:r>
              <a:rPr lang="en-US" dirty="0" err="1" smtClean="0">
                <a:solidFill>
                  <a:srgbClr val="00B0F0"/>
                </a:solidFill>
              </a:rPr>
              <a:t>this</a:t>
            </a:r>
            <a:r>
              <a:rPr lang="en-US" dirty="0" err="1" smtClean="0"/>
              <a:t>.n</a:t>
            </a:r>
            <a:r>
              <a:rPr lang="en-US" dirty="0" smtClean="0"/>
              <a:t> ≤ </a:t>
            </a:r>
            <a:r>
              <a:rPr lang="en-US" dirty="0" err="1" smtClean="0">
                <a:solidFill>
                  <a:srgbClr val="00B0F0"/>
                </a:solidFill>
              </a:rPr>
              <a:t>this</a:t>
            </a:r>
            <a:r>
              <a:rPr lang="en-US" dirty="0" err="1" smtClean="0"/>
              <a:t>.src.Length</a:t>
            </a:r>
            <a:r>
              <a:rPr lang="en-US" dirty="0" smtClean="0"/>
              <a:t/>
            </a:r>
            <a:br>
              <a:rPr lang="en-US" dirty="0" smtClean="0"/>
            </a:br>
            <a:r>
              <a:rPr lang="en-US" dirty="0" smtClean="0"/>
              <a:t>}</a:t>
            </a:r>
          </a:p>
          <a:p>
            <a:r>
              <a:rPr lang="en-US" dirty="0" smtClean="0">
                <a:solidFill>
                  <a:srgbClr val="00B0F0"/>
                </a:solidFill>
              </a:rPr>
              <a:t>method</a:t>
            </a:r>
            <a:r>
              <a:rPr lang="en-US" dirty="0" smtClean="0"/>
              <a:t> Init(…)  …</a:t>
            </a:r>
            <a:br>
              <a:rPr lang="en-US" dirty="0" smtClean="0"/>
            </a:br>
            <a:r>
              <a:rPr lang="en-US" dirty="0" smtClean="0"/>
              <a:t>	</a:t>
            </a:r>
            <a:r>
              <a:rPr lang="en-US" dirty="0" smtClean="0">
                <a:solidFill>
                  <a:srgbClr val="00B0F0"/>
                </a:solidFill>
              </a:rPr>
              <a:t>ensures</a:t>
            </a:r>
            <a:r>
              <a:rPr lang="en-US" dirty="0" smtClean="0"/>
              <a:t> </a:t>
            </a:r>
            <a:r>
              <a:rPr lang="en-US" dirty="0" err="1" smtClean="0">
                <a:solidFill>
                  <a:srgbClr val="00B0F0"/>
                </a:solidFill>
              </a:rPr>
              <a:t>this</a:t>
            </a:r>
            <a:r>
              <a:rPr lang="en-US" dirty="0" err="1" smtClean="0"/>
              <a:t>.Valid</a:t>
            </a:r>
            <a:r>
              <a:rPr lang="en-US" dirty="0" smtClean="0"/>
              <a:t>();</a:t>
            </a:r>
          </a:p>
          <a:p>
            <a:r>
              <a:rPr lang="en-US" dirty="0" smtClean="0">
                <a:solidFill>
                  <a:srgbClr val="00B0F0"/>
                </a:solidFill>
              </a:rPr>
              <a:t>method</a:t>
            </a:r>
            <a:r>
              <a:rPr lang="en-US" dirty="0" smtClean="0"/>
              <a:t> </a:t>
            </a:r>
            <a:r>
              <a:rPr lang="en-US" dirty="0" err="1" smtClean="0"/>
              <a:t>NextChunk</a:t>
            </a:r>
            <a:r>
              <a:rPr lang="en-US" dirty="0" smtClean="0"/>
              <a:t>(…)  …</a:t>
            </a:r>
            <a:br>
              <a:rPr lang="en-US" dirty="0" smtClean="0"/>
            </a:br>
            <a:r>
              <a:rPr lang="en-US" dirty="0" smtClean="0"/>
              <a:t>	</a:t>
            </a:r>
            <a:r>
              <a:rPr lang="en-US" dirty="0" smtClean="0">
                <a:solidFill>
                  <a:srgbClr val="00B0F0"/>
                </a:solidFill>
              </a:rPr>
              <a:t>requires</a:t>
            </a:r>
            <a:r>
              <a:rPr lang="en-US" dirty="0" smtClean="0"/>
              <a:t> </a:t>
            </a:r>
            <a:r>
              <a:rPr lang="en-US" dirty="0" err="1" smtClean="0">
                <a:solidFill>
                  <a:srgbClr val="00B0F0"/>
                </a:solidFill>
              </a:rPr>
              <a:t>this</a:t>
            </a:r>
            <a:r>
              <a:rPr lang="en-US" dirty="0" err="1" smtClean="0"/>
              <a:t>.Valid</a:t>
            </a:r>
            <a:r>
              <a:rPr lang="en-US" dirty="0" smtClean="0"/>
              <a:t>();</a:t>
            </a:r>
            <a:br>
              <a:rPr lang="en-US" dirty="0" smtClean="0"/>
            </a:br>
            <a:r>
              <a:rPr lang="en-US" dirty="0" smtClean="0"/>
              <a:t>	</a:t>
            </a:r>
            <a:r>
              <a:rPr lang="en-US" dirty="0" smtClean="0">
                <a:solidFill>
                  <a:srgbClr val="00B0F0"/>
                </a:solidFill>
              </a:rPr>
              <a:t>ensures</a:t>
            </a:r>
            <a:r>
              <a:rPr lang="en-US" dirty="0" smtClean="0"/>
              <a:t> </a:t>
            </a:r>
            <a:r>
              <a:rPr lang="en-US" dirty="0" err="1" smtClean="0">
                <a:solidFill>
                  <a:srgbClr val="00B0F0"/>
                </a:solidFill>
              </a:rPr>
              <a:t>this</a:t>
            </a:r>
            <a:r>
              <a:rPr lang="en-US" dirty="0" err="1" smtClean="0"/>
              <a:t>.Valid</a:t>
            </a:r>
            <a:r>
              <a:rPr lang="en-US" dirty="0" smtClean="0"/>
              <a:t>();</a:t>
            </a:r>
            <a:endParaRPr lang="en-U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Encoding Dafny functions</a:t>
            </a:r>
            <a:endParaRPr lang="en-US" dirty="0"/>
          </a:p>
        </p:txBody>
      </p:sp>
      <p:sp>
        <p:nvSpPr>
          <p:cNvPr id="3" name="Content Placeholder 2"/>
          <p:cNvSpPr>
            <a:spLocks noGrp="1"/>
          </p:cNvSpPr>
          <p:nvPr>
            <p:ph idx="1"/>
          </p:nvPr>
        </p:nvSpPr>
        <p:spPr>
          <a:xfrm>
            <a:off x="381000" y="1411552"/>
            <a:ext cx="8382000" cy="3605602"/>
          </a:xfrm>
        </p:spPr>
        <p:txBody>
          <a:bodyPr/>
          <a:lstStyle/>
          <a:p>
            <a:r>
              <a:rPr lang="en-US" dirty="0" smtClean="0">
                <a:solidFill>
                  <a:srgbClr val="00B0F0"/>
                </a:solidFill>
              </a:rPr>
              <a:t>function</a:t>
            </a:r>
            <a:r>
              <a:rPr lang="en-US" dirty="0" smtClean="0"/>
              <a:t> F( ) </a:t>
            </a:r>
            <a:r>
              <a:rPr lang="en-US" dirty="0" smtClean="0">
                <a:solidFill>
                  <a:srgbClr val="00B0F0"/>
                </a:solidFill>
              </a:rPr>
              <a:t>returns</a:t>
            </a:r>
            <a:r>
              <a:rPr lang="en-US" dirty="0" smtClean="0"/>
              <a:t> (T) {  E  }</a:t>
            </a:r>
          </a:p>
          <a:p>
            <a:endParaRPr lang="en-US" dirty="0" smtClean="0">
              <a:solidFill>
                <a:schemeClr val="accent2"/>
              </a:solidFill>
            </a:endParaRPr>
          </a:p>
          <a:p>
            <a:r>
              <a:rPr lang="en-US" dirty="0" smtClean="0">
                <a:solidFill>
                  <a:schemeClr val="accent4"/>
                </a:solidFill>
              </a:rPr>
              <a:t>function</a:t>
            </a:r>
            <a:r>
              <a:rPr lang="en-US" dirty="0" smtClean="0"/>
              <a:t> #F(</a:t>
            </a:r>
            <a:r>
              <a:rPr lang="en-US" dirty="0" err="1" smtClean="0"/>
              <a:t>HeapType</a:t>
            </a:r>
            <a:r>
              <a:rPr lang="en-US" dirty="0" smtClean="0"/>
              <a:t>, Ref) </a:t>
            </a:r>
            <a:r>
              <a:rPr lang="en-US" dirty="0" smtClean="0">
                <a:solidFill>
                  <a:schemeClr val="accent4"/>
                </a:solidFill>
              </a:rPr>
              <a:t>returns</a:t>
            </a:r>
            <a:r>
              <a:rPr lang="en-US" dirty="0" smtClean="0"/>
              <a:t> (T);</a:t>
            </a:r>
          </a:p>
          <a:p>
            <a:r>
              <a:rPr lang="en-US" dirty="0" err="1" smtClean="0">
                <a:solidFill>
                  <a:schemeClr val="accent1"/>
                </a:solidFill>
                <a:sym typeface="Symbol"/>
              </a:rPr>
              <a:t>Tr</a:t>
            </a:r>
            <a:r>
              <a:rPr lang="en-US" dirty="0" smtClean="0">
                <a:solidFill>
                  <a:schemeClr val="accent1"/>
                </a:solidFill>
                <a:sym typeface="Symbol"/>
              </a:rPr>
              <a:t>[[</a:t>
            </a:r>
            <a:r>
              <a:rPr lang="en-US" dirty="0" smtClean="0">
                <a:sym typeface="Symbol"/>
              </a:rPr>
              <a:t> </a:t>
            </a:r>
            <a:r>
              <a:rPr lang="en-US" dirty="0" err="1" smtClean="0">
                <a:sym typeface="Symbol"/>
              </a:rPr>
              <a:t>o.F</a:t>
            </a:r>
            <a:r>
              <a:rPr lang="en-US" dirty="0" smtClean="0">
                <a:sym typeface="Symbol"/>
              </a:rPr>
              <a:t>( ) </a:t>
            </a:r>
            <a:r>
              <a:rPr lang="en-US" dirty="0" smtClean="0">
                <a:solidFill>
                  <a:schemeClr val="accent1"/>
                </a:solidFill>
                <a:sym typeface="Symbol"/>
              </a:rPr>
              <a:t>]]</a:t>
            </a:r>
            <a:r>
              <a:rPr lang="en-US" dirty="0" smtClean="0">
                <a:sym typeface="Symbol"/>
              </a:rPr>
              <a:t> =</a:t>
            </a:r>
            <a:br>
              <a:rPr lang="en-US" dirty="0" smtClean="0">
                <a:sym typeface="Symbol"/>
              </a:rPr>
            </a:br>
            <a:r>
              <a:rPr lang="en-US" dirty="0" smtClean="0">
                <a:sym typeface="Symbol"/>
              </a:rPr>
              <a:t>	#F(Heap, o)</a:t>
            </a:r>
            <a:endParaRPr lang="en-US" dirty="0" smtClean="0"/>
          </a:p>
          <a:p>
            <a:r>
              <a:rPr lang="en-US" dirty="0" smtClean="0">
                <a:solidFill>
                  <a:schemeClr val="accent4"/>
                </a:solidFill>
              </a:rPr>
              <a:t>axiom</a:t>
            </a:r>
            <a:r>
              <a:rPr lang="en-US" dirty="0" smtClean="0"/>
              <a:t> (</a:t>
            </a:r>
            <a:r>
              <a:rPr lang="en-US" dirty="0" smtClean="0">
                <a:sym typeface="Symbol"/>
              </a:rPr>
              <a:t> h: </a:t>
            </a:r>
            <a:r>
              <a:rPr lang="en-US" dirty="0" err="1" smtClean="0">
                <a:sym typeface="Symbol"/>
              </a:rPr>
              <a:t>HeapType</a:t>
            </a:r>
            <a:r>
              <a:rPr lang="en-US" dirty="0" smtClean="0">
                <a:sym typeface="Symbol"/>
              </a:rPr>
              <a:t>, this: Ref </a:t>
            </a:r>
            <a:br>
              <a:rPr lang="en-US" dirty="0" smtClean="0">
                <a:sym typeface="Symbol"/>
              </a:rPr>
            </a:br>
            <a:r>
              <a:rPr lang="en-US" dirty="0" smtClean="0">
                <a:sym typeface="Symbol"/>
              </a:rPr>
              <a:t>	#F(h, this)  =  </a:t>
            </a:r>
            <a:r>
              <a:rPr lang="en-US" dirty="0" err="1" smtClean="0">
                <a:solidFill>
                  <a:schemeClr val="accent1"/>
                </a:solidFill>
                <a:sym typeface="Symbol"/>
              </a:rPr>
              <a:t>Tr</a:t>
            </a:r>
            <a:r>
              <a:rPr lang="en-US" dirty="0" smtClean="0">
                <a:solidFill>
                  <a:schemeClr val="accent1"/>
                </a:solidFill>
                <a:sym typeface="Symbol"/>
              </a:rPr>
              <a:t>[[</a:t>
            </a:r>
            <a:r>
              <a:rPr lang="en-US" dirty="0" smtClean="0">
                <a:sym typeface="Symbol"/>
              </a:rPr>
              <a:t> E </a:t>
            </a:r>
            <a:r>
              <a:rPr lang="en-US" dirty="0" smtClean="0">
                <a:solidFill>
                  <a:schemeClr val="accent1"/>
                </a:solidFill>
                <a:sym typeface="Symbol"/>
              </a:rPr>
              <a:t>]]</a:t>
            </a:r>
            <a:r>
              <a:rPr lang="en-US" dirty="0" smtClean="0">
                <a:sym typeface="Symbol"/>
              </a:rPr>
              <a:t>);</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xplosion 1 3"/>
          <p:cNvSpPr/>
          <p:nvPr/>
        </p:nvSpPr>
        <p:spPr bwMode="auto">
          <a:xfrm rot="592102">
            <a:off x="4790360" y="3766777"/>
            <a:ext cx="2497540" cy="1569492"/>
          </a:xfrm>
          <a:prstGeom prst="irregularSeal1">
            <a:avLst/>
          </a:prstGeom>
          <a:solidFill>
            <a:srgbClr val="FF0000"/>
          </a:solidFill>
          <a:ln>
            <a:headEnd type="none" w="med" len="med"/>
            <a:tailEnd type="none" w="med" len="med"/>
          </a:ln>
          <a:effectLst>
            <a:outerShdw blurRad="76200" dist="12700" dir="2700000" sy="-23000" kx="-800400" algn="bl" rotWithShape="0">
              <a:prstClr val="black">
                <a:alpha val="20000"/>
              </a:prstClr>
            </a:outerShdw>
          </a:effectLst>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Bad!</a:t>
            </a:r>
          </a:p>
        </p:txBody>
      </p:sp>
      <p:sp>
        <p:nvSpPr>
          <p:cNvPr id="2" name="Title 1"/>
          <p:cNvSpPr>
            <a:spLocks noGrp="1"/>
          </p:cNvSpPr>
          <p:nvPr>
            <p:ph type="title"/>
          </p:nvPr>
        </p:nvSpPr>
        <p:spPr/>
        <p:txBody>
          <a:bodyPr/>
          <a:lstStyle/>
          <a:p>
            <a:r>
              <a:rPr smtClean="0"/>
              <a:t>Well-definedness of functions</a:t>
            </a:r>
            <a:endParaRPr lang="en-US" dirty="0"/>
          </a:p>
        </p:txBody>
      </p:sp>
      <p:sp>
        <p:nvSpPr>
          <p:cNvPr id="3" name="Content Placeholder 2"/>
          <p:cNvSpPr>
            <a:spLocks noGrp="1"/>
          </p:cNvSpPr>
          <p:nvPr>
            <p:ph idx="1"/>
          </p:nvPr>
        </p:nvSpPr>
        <p:spPr>
          <a:xfrm>
            <a:off x="381000" y="1411552"/>
            <a:ext cx="8382000" cy="3148554"/>
          </a:xfrm>
        </p:spPr>
        <p:txBody>
          <a:bodyPr/>
          <a:lstStyle/>
          <a:p>
            <a:r>
              <a:rPr lang="en-US" dirty="0" smtClean="0">
                <a:solidFill>
                  <a:srgbClr val="00B0F0"/>
                </a:solidFill>
                <a:sym typeface="Symbol"/>
              </a:rPr>
              <a:t>function</a:t>
            </a:r>
            <a:r>
              <a:rPr lang="en-US" dirty="0" smtClean="0">
                <a:sym typeface="Symbol"/>
              </a:rPr>
              <a:t> F( ) </a:t>
            </a:r>
            <a:r>
              <a:rPr lang="en-US" dirty="0" smtClean="0">
                <a:solidFill>
                  <a:srgbClr val="00B0F0"/>
                </a:solidFill>
                <a:sym typeface="Symbol"/>
              </a:rPr>
              <a:t>returns</a:t>
            </a:r>
            <a:r>
              <a:rPr lang="en-US" dirty="0" smtClean="0">
                <a:sym typeface="Symbol"/>
              </a:rPr>
              <a:t> (</a:t>
            </a:r>
            <a:r>
              <a:rPr lang="en-US" dirty="0" err="1" smtClean="0">
                <a:solidFill>
                  <a:srgbClr val="00B0F0"/>
                </a:solidFill>
                <a:sym typeface="Symbol"/>
              </a:rPr>
              <a:t>int</a:t>
            </a:r>
            <a:r>
              <a:rPr lang="en-US" dirty="0" smtClean="0">
                <a:sym typeface="Symbol"/>
              </a:rPr>
              <a:t>) {  F( ) + 1 }</a:t>
            </a:r>
          </a:p>
          <a:p>
            <a:endParaRPr lang="en-US" dirty="0" smtClean="0">
              <a:sym typeface="Symbol"/>
            </a:endParaRPr>
          </a:p>
          <a:p>
            <a:r>
              <a:rPr lang="en-US" dirty="0" smtClean="0">
                <a:solidFill>
                  <a:schemeClr val="accent4"/>
                </a:solidFill>
                <a:sym typeface="Symbol"/>
              </a:rPr>
              <a:t>function</a:t>
            </a:r>
            <a:r>
              <a:rPr lang="en-US" dirty="0" smtClean="0">
                <a:sym typeface="Symbol"/>
              </a:rPr>
              <a:t> #F(</a:t>
            </a:r>
            <a:r>
              <a:rPr lang="en-US" dirty="0" err="1" smtClean="0">
                <a:sym typeface="Symbol"/>
              </a:rPr>
              <a:t>HeapType</a:t>
            </a:r>
            <a:r>
              <a:rPr lang="en-US" dirty="0" smtClean="0">
                <a:sym typeface="Symbol"/>
              </a:rPr>
              <a:t>, Ref) </a:t>
            </a:r>
            <a:r>
              <a:rPr lang="en-US" dirty="0" smtClean="0">
                <a:solidFill>
                  <a:schemeClr val="accent4"/>
                </a:solidFill>
                <a:sym typeface="Symbol"/>
              </a:rPr>
              <a:t>returns</a:t>
            </a:r>
            <a:r>
              <a:rPr lang="en-US" dirty="0" smtClean="0">
                <a:sym typeface="Symbol"/>
              </a:rPr>
              <a:t> (</a:t>
            </a:r>
            <a:r>
              <a:rPr lang="en-US" dirty="0" err="1" smtClean="0">
                <a:solidFill>
                  <a:schemeClr val="accent4"/>
                </a:solidFill>
                <a:sym typeface="Symbol"/>
              </a:rPr>
              <a:t>int</a:t>
            </a:r>
            <a:r>
              <a:rPr lang="en-US" dirty="0" smtClean="0">
                <a:sym typeface="Symbol"/>
              </a:rPr>
              <a:t>);</a:t>
            </a:r>
          </a:p>
          <a:p>
            <a:r>
              <a:rPr lang="en-US" dirty="0" smtClean="0">
                <a:solidFill>
                  <a:schemeClr val="accent4"/>
                </a:solidFill>
                <a:sym typeface="Symbol"/>
              </a:rPr>
              <a:t>axiom</a:t>
            </a:r>
            <a:r>
              <a:rPr lang="en-US" dirty="0" smtClean="0">
                <a:sym typeface="Symbol"/>
              </a:rPr>
              <a:t> ( h: </a:t>
            </a:r>
            <a:r>
              <a:rPr lang="en-US" dirty="0" err="1" smtClean="0">
                <a:sym typeface="Symbol"/>
              </a:rPr>
              <a:t>HeapType</a:t>
            </a:r>
            <a:r>
              <a:rPr lang="en-US" dirty="0" smtClean="0">
                <a:sym typeface="Symbol"/>
              </a:rPr>
              <a:t>, this: Ref </a:t>
            </a:r>
            <a:br>
              <a:rPr lang="en-US" dirty="0" smtClean="0">
                <a:sym typeface="Symbol"/>
              </a:rPr>
            </a:br>
            <a:r>
              <a:rPr lang="en-US" dirty="0" smtClean="0">
                <a:sym typeface="Symbol"/>
              </a:rPr>
              <a:t>	#F(h, this)  =  #F(h, this) + 1);</a:t>
            </a:r>
          </a:p>
          <a:p>
            <a:endParaRPr lang="en-US"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val 12"/>
          <p:cNvSpPr/>
          <p:nvPr/>
        </p:nvSpPr>
        <p:spPr bwMode="auto">
          <a:xfrm>
            <a:off x="6646459" y="4681182"/>
            <a:ext cx="655092" cy="655092"/>
          </a:xfrm>
          <a:prstGeom prst="ellipse">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title"/>
          </p:nvPr>
        </p:nvSpPr>
        <p:spPr/>
        <p:txBody>
          <a:bodyPr/>
          <a:lstStyle/>
          <a:p>
            <a:r>
              <a:rPr smtClean="0"/>
              <a:t>Function reads clauses</a:t>
            </a:r>
            <a:endParaRPr lang="en-US" dirty="0"/>
          </a:p>
        </p:txBody>
      </p:sp>
      <p:sp>
        <p:nvSpPr>
          <p:cNvPr id="3" name="Content Placeholder 2"/>
          <p:cNvSpPr>
            <a:spLocks noGrp="1"/>
          </p:cNvSpPr>
          <p:nvPr>
            <p:ph idx="1"/>
          </p:nvPr>
        </p:nvSpPr>
        <p:spPr>
          <a:xfrm>
            <a:off x="381000" y="920224"/>
            <a:ext cx="8382000" cy="4773614"/>
          </a:xfrm>
        </p:spPr>
        <p:txBody>
          <a:bodyPr/>
          <a:lstStyle/>
          <a:p>
            <a:r>
              <a:rPr lang="en-US" dirty="0" smtClean="0">
                <a:solidFill>
                  <a:srgbClr val="00B0F0"/>
                </a:solidFill>
              </a:rPr>
              <a:t>function</a:t>
            </a:r>
            <a:r>
              <a:rPr lang="en-US" dirty="0" smtClean="0"/>
              <a:t> F(p: T) </a:t>
            </a:r>
            <a:r>
              <a:rPr lang="en-US" dirty="0" smtClean="0">
                <a:solidFill>
                  <a:srgbClr val="00B0F0"/>
                </a:solidFill>
              </a:rPr>
              <a:t>returns</a:t>
            </a:r>
            <a:r>
              <a:rPr lang="en-US" dirty="0" smtClean="0"/>
              <a:t> (U)</a:t>
            </a:r>
            <a:br>
              <a:rPr lang="en-US" dirty="0" smtClean="0"/>
            </a:br>
            <a:r>
              <a:rPr lang="en-US" dirty="0" smtClean="0"/>
              <a:t>	</a:t>
            </a:r>
            <a:r>
              <a:rPr lang="en-US" dirty="0" smtClean="0">
                <a:solidFill>
                  <a:srgbClr val="00B0F0"/>
                </a:solidFill>
              </a:rPr>
              <a:t>reads</a:t>
            </a:r>
            <a:r>
              <a:rPr lang="en-US" dirty="0" smtClean="0"/>
              <a:t> R;</a:t>
            </a:r>
            <a:br>
              <a:rPr lang="en-US" dirty="0" smtClean="0"/>
            </a:br>
            <a:r>
              <a:rPr lang="en-US" dirty="0" smtClean="0"/>
              <a:t>{  E  }</a:t>
            </a:r>
          </a:p>
          <a:p>
            <a:r>
              <a:rPr lang="en-US" dirty="0" smtClean="0">
                <a:solidFill>
                  <a:schemeClr val="accent4"/>
                </a:solidFill>
              </a:rPr>
              <a:t>procedure</a:t>
            </a:r>
            <a:r>
              <a:rPr lang="en-US" dirty="0" smtClean="0"/>
              <a:t> </a:t>
            </a:r>
            <a:r>
              <a:rPr lang="en-US" dirty="0" err="1" smtClean="0"/>
              <a:t>CheckWellDefined_F</a:t>
            </a:r>
            <a:r>
              <a:rPr lang="en-US" dirty="0" smtClean="0"/>
              <a:t/>
            </a:r>
            <a:br>
              <a:rPr lang="en-US" dirty="0" smtClean="0"/>
            </a:br>
            <a:r>
              <a:rPr lang="en-US" dirty="0" smtClean="0"/>
              <a:t>	(this: Ref, p: T) </a:t>
            </a:r>
            <a:r>
              <a:rPr lang="en-US" dirty="0" smtClean="0">
                <a:solidFill>
                  <a:schemeClr val="accent4"/>
                </a:solidFill>
              </a:rPr>
              <a:t>returns</a:t>
            </a:r>
            <a:r>
              <a:rPr lang="en-US" dirty="0" smtClean="0"/>
              <a:t> (result: U)</a:t>
            </a:r>
            <a:br>
              <a:rPr lang="en-US" dirty="0" smtClean="0"/>
            </a:br>
            <a:r>
              <a:rPr lang="en-US" dirty="0" smtClean="0"/>
              <a:t>{ </a:t>
            </a:r>
            <a:r>
              <a:rPr lang="en-US" dirty="0" smtClean="0">
                <a:solidFill>
                  <a:schemeClr val="accent4"/>
                </a:solidFill>
              </a:rPr>
              <a:t>assert</a:t>
            </a:r>
            <a:r>
              <a:rPr lang="en-US" dirty="0" smtClean="0"/>
              <a:t> </a:t>
            </a:r>
            <a:r>
              <a:rPr lang="en-US" dirty="0" err="1" smtClean="0">
                <a:solidFill>
                  <a:schemeClr val="accent1"/>
                </a:solidFill>
              </a:rPr>
              <a:t>Df</a:t>
            </a:r>
            <a:r>
              <a:rPr lang="en-US" baseline="-25000" dirty="0" err="1" smtClean="0">
                <a:solidFill>
                  <a:schemeClr val="accent1"/>
                </a:solidFill>
              </a:rPr>
              <a:t>R</a:t>
            </a:r>
            <a:r>
              <a:rPr lang="en-US" dirty="0" smtClean="0">
                <a:solidFill>
                  <a:schemeClr val="accent1"/>
                </a:solidFill>
              </a:rPr>
              <a:t>[[</a:t>
            </a:r>
            <a:r>
              <a:rPr lang="en-US" dirty="0" smtClean="0"/>
              <a:t> E </a:t>
            </a:r>
            <a:r>
              <a:rPr lang="en-US" dirty="0" smtClean="0">
                <a:solidFill>
                  <a:schemeClr val="accent1"/>
                </a:solidFill>
              </a:rPr>
              <a:t>]]</a:t>
            </a:r>
            <a:r>
              <a:rPr lang="en-US" dirty="0" smtClean="0"/>
              <a:t>; }</a:t>
            </a:r>
          </a:p>
          <a:p>
            <a:r>
              <a:rPr lang="en-US" dirty="0" err="1" smtClean="0">
                <a:solidFill>
                  <a:schemeClr val="accent1"/>
                </a:solidFill>
              </a:rPr>
              <a:t>Df</a:t>
            </a:r>
            <a:r>
              <a:rPr lang="en-US" baseline="-25000" dirty="0" err="1" smtClean="0">
                <a:solidFill>
                  <a:schemeClr val="accent1"/>
                </a:solidFill>
              </a:rPr>
              <a:t>R</a:t>
            </a:r>
            <a:r>
              <a:rPr lang="en-US" dirty="0" smtClean="0">
                <a:solidFill>
                  <a:schemeClr val="accent1"/>
                </a:solidFill>
              </a:rPr>
              <a:t>[[</a:t>
            </a:r>
            <a:r>
              <a:rPr lang="en-US" dirty="0" smtClean="0"/>
              <a:t> O.M(E) </a:t>
            </a:r>
            <a:r>
              <a:rPr lang="en-US" dirty="0" smtClean="0">
                <a:solidFill>
                  <a:schemeClr val="accent1"/>
                </a:solidFill>
              </a:rPr>
              <a:t>]]</a:t>
            </a:r>
            <a:r>
              <a:rPr lang="en-US" dirty="0" smtClean="0"/>
              <a:t> =</a:t>
            </a:r>
            <a:br>
              <a:rPr lang="en-US" dirty="0" smtClean="0"/>
            </a:br>
            <a:r>
              <a:rPr lang="en-US" dirty="0" smtClean="0"/>
              <a:t>	</a:t>
            </a:r>
            <a:r>
              <a:rPr lang="en-US" dirty="0" err="1" smtClean="0">
                <a:solidFill>
                  <a:schemeClr val="accent1"/>
                </a:solidFill>
              </a:rPr>
              <a:t>Df</a:t>
            </a:r>
            <a:r>
              <a:rPr lang="en-US" baseline="-25000" dirty="0" err="1" smtClean="0">
                <a:solidFill>
                  <a:schemeClr val="accent1"/>
                </a:solidFill>
              </a:rPr>
              <a:t>R</a:t>
            </a:r>
            <a:r>
              <a:rPr lang="en-US" dirty="0" smtClean="0">
                <a:solidFill>
                  <a:schemeClr val="accent1"/>
                </a:solidFill>
              </a:rPr>
              <a:t>[[</a:t>
            </a:r>
            <a:r>
              <a:rPr lang="en-US" dirty="0" smtClean="0"/>
              <a:t> O </a:t>
            </a:r>
            <a:r>
              <a:rPr lang="en-US" dirty="0" smtClean="0">
                <a:solidFill>
                  <a:schemeClr val="accent1"/>
                </a:solidFill>
              </a:rPr>
              <a:t>]]</a:t>
            </a:r>
            <a:r>
              <a:rPr lang="en-US" dirty="0" smtClean="0"/>
              <a:t> </a:t>
            </a:r>
            <a:r>
              <a:rPr lang="en-US" dirty="0" smtClean="0">
                <a:sym typeface="Symbol"/>
              </a:rPr>
              <a:t> </a:t>
            </a:r>
            <a:r>
              <a:rPr lang="en-US" dirty="0" err="1" smtClean="0">
                <a:solidFill>
                  <a:schemeClr val="accent1"/>
                </a:solidFill>
                <a:sym typeface="Symbol"/>
              </a:rPr>
              <a:t>Tr</a:t>
            </a:r>
            <a:r>
              <a:rPr lang="en-US" dirty="0" smtClean="0">
                <a:solidFill>
                  <a:schemeClr val="accent1"/>
                </a:solidFill>
                <a:sym typeface="Symbol"/>
              </a:rPr>
              <a:t>[[</a:t>
            </a:r>
            <a:r>
              <a:rPr lang="en-US" dirty="0" smtClean="0">
                <a:sym typeface="Symbol"/>
              </a:rPr>
              <a:t> O </a:t>
            </a:r>
            <a:r>
              <a:rPr lang="en-US" dirty="0" smtClean="0">
                <a:solidFill>
                  <a:schemeClr val="accent1"/>
                </a:solidFill>
                <a:sym typeface="Symbol"/>
              </a:rPr>
              <a:t>]]</a:t>
            </a:r>
            <a:r>
              <a:rPr lang="en-US" dirty="0" smtClean="0">
                <a:sym typeface="Symbol"/>
              </a:rPr>
              <a:t> ≠ null  </a:t>
            </a:r>
            <a:r>
              <a:rPr lang="en-US" dirty="0" err="1" smtClean="0">
                <a:solidFill>
                  <a:schemeClr val="accent1"/>
                </a:solidFill>
                <a:sym typeface="Symbol"/>
              </a:rPr>
              <a:t>Df</a:t>
            </a:r>
            <a:r>
              <a:rPr lang="en-US" baseline="-25000" dirty="0" err="1" smtClean="0">
                <a:solidFill>
                  <a:schemeClr val="accent1"/>
                </a:solidFill>
              </a:rPr>
              <a:t>R</a:t>
            </a:r>
            <a:r>
              <a:rPr lang="en-US" dirty="0" smtClean="0">
                <a:solidFill>
                  <a:schemeClr val="accent1"/>
                </a:solidFill>
              </a:rPr>
              <a:t>[[</a:t>
            </a:r>
            <a:r>
              <a:rPr lang="en-US" dirty="0" smtClean="0"/>
              <a:t> E </a:t>
            </a:r>
            <a:r>
              <a:rPr lang="en-US" dirty="0" smtClean="0">
                <a:solidFill>
                  <a:schemeClr val="accent1"/>
                </a:solidFill>
              </a:rPr>
              <a:t>]]</a:t>
            </a:r>
            <a:r>
              <a:rPr lang="en-US" dirty="0" smtClean="0">
                <a:sym typeface="Symbol"/>
              </a:rPr>
              <a:t> </a:t>
            </a:r>
            <a:br>
              <a:rPr lang="en-US" dirty="0" smtClean="0">
                <a:sym typeface="Symbol"/>
              </a:rPr>
            </a:br>
            <a:r>
              <a:rPr lang="en-US" dirty="0" smtClean="0">
                <a:sym typeface="Symbol"/>
              </a:rPr>
              <a:t>	S[ </a:t>
            </a:r>
            <a:r>
              <a:rPr lang="en-US" dirty="0" err="1" smtClean="0">
                <a:solidFill>
                  <a:schemeClr val="accent1"/>
                </a:solidFill>
                <a:sym typeface="Symbol"/>
              </a:rPr>
              <a:t>Tr</a:t>
            </a:r>
            <a:r>
              <a:rPr lang="en-US" dirty="0" smtClean="0">
                <a:solidFill>
                  <a:schemeClr val="accent1"/>
                </a:solidFill>
                <a:sym typeface="Symbol"/>
              </a:rPr>
              <a:t>[[</a:t>
            </a:r>
            <a:r>
              <a:rPr lang="en-US" dirty="0" smtClean="0">
                <a:sym typeface="Symbol"/>
              </a:rPr>
              <a:t> O </a:t>
            </a:r>
            <a:r>
              <a:rPr lang="en-US" dirty="0" smtClean="0">
                <a:solidFill>
                  <a:schemeClr val="accent1"/>
                </a:solidFill>
                <a:sym typeface="Symbol"/>
              </a:rPr>
              <a:t>]]</a:t>
            </a:r>
            <a:r>
              <a:rPr lang="en-US" dirty="0" smtClean="0">
                <a:sym typeface="Symbol"/>
              </a:rPr>
              <a:t> / this,  </a:t>
            </a:r>
            <a:r>
              <a:rPr lang="en-US" dirty="0" err="1" smtClean="0">
                <a:solidFill>
                  <a:schemeClr val="accent1"/>
                </a:solidFill>
                <a:sym typeface="Symbol"/>
              </a:rPr>
              <a:t>Tr</a:t>
            </a:r>
            <a:r>
              <a:rPr lang="en-US" dirty="0" smtClean="0">
                <a:solidFill>
                  <a:schemeClr val="accent1"/>
                </a:solidFill>
                <a:sym typeface="Symbol"/>
              </a:rPr>
              <a:t>[[</a:t>
            </a:r>
            <a:r>
              <a:rPr lang="en-US" dirty="0" smtClean="0">
                <a:sym typeface="Symbol"/>
              </a:rPr>
              <a:t> E </a:t>
            </a:r>
            <a:r>
              <a:rPr lang="en-US" dirty="0" smtClean="0">
                <a:solidFill>
                  <a:schemeClr val="accent1"/>
                </a:solidFill>
                <a:sym typeface="Symbol"/>
              </a:rPr>
              <a:t>]]</a:t>
            </a:r>
            <a:r>
              <a:rPr lang="en-US" dirty="0" smtClean="0">
                <a:sym typeface="Symbol"/>
              </a:rPr>
              <a:t> / p ]  R</a:t>
            </a:r>
            <a:br>
              <a:rPr lang="en-US" dirty="0" smtClean="0">
                <a:sym typeface="Symbol"/>
              </a:rPr>
            </a:br>
            <a:r>
              <a:rPr lang="en-US" dirty="0" smtClean="0">
                <a:sym typeface="Symbol"/>
              </a:rPr>
              <a:t>	</a:t>
            </a:r>
            <a:endParaRPr lang="en-US" dirty="0"/>
          </a:p>
        </p:txBody>
      </p:sp>
      <p:sp>
        <p:nvSpPr>
          <p:cNvPr id="4" name="Line Callout 2 3"/>
          <p:cNvSpPr/>
          <p:nvPr/>
        </p:nvSpPr>
        <p:spPr bwMode="auto">
          <a:xfrm>
            <a:off x="4585648" y="3370988"/>
            <a:ext cx="2361063" cy="873457"/>
          </a:xfrm>
          <a:prstGeom prst="borderCallout2">
            <a:avLst>
              <a:gd name="adj1" fmla="val 43102"/>
              <a:gd name="adj2" fmla="val -235"/>
              <a:gd name="adj3" fmla="val 48322"/>
              <a:gd name="adj4" fmla="val -91131"/>
              <a:gd name="adj5" fmla="val 57050"/>
              <a:gd name="adj6" fmla="val -95878"/>
            </a:avLst>
          </a:prstGeom>
          <a:ln w="28575">
            <a:headEnd type="none" w="med" len="med"/>
            <a:tailEnd type="arrow"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where M has reads clause S</a:t>
            </a:r>
          </a:p>
        </p:txBody>
      </p:sp>
      <p:cxnSp>
        <p:nvCxnSpPr>
          <p:cNvPr id="8" name="Straight Arrow Connector 7"/>
          <p:cNvCxnSpPr>
            <a:endCxn id="13" idx="7"/>
          </p:cNvCxnSpPr>
          <p:nvPr/>
        </p:nvCxnSpPr>
        <p:spPr>
          <a:xfrm rot="5400000">
            <a:off x="6359455" y="3521121"/>
            <a:ext cx="2102157" cy="409836"/>
          </a:xfrm>
          <a:prstGeom prst="straightConnector1">
            <a:avLst/>
          </a:prstGeom>
          <a:ln w="28575">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 name="Rounded Rectangle 4"/>
          <p:cNvSpPr/>
          <p:nvPr/>
        </p:nvSpPr>
        <p:spPr bwMode="auto">
          <a:xfrm>
            <a:off x="4312693" y="245653"/>
            <a:ext cx="3862316" cy="2688609"/>
          </a:xfrm>
          <a:prstGeom prst="round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2800" dirty="0" smtClean="0">
                <a:solidFill>
                  <a:schemeClr val="tx1"/>
                </a:solidFill>
                <a:effectLst>
                  <a:outerShdw blurRad="38100" dist="38100" dir="2700000" algn="tl">
                    <a:srgbClr val="000000">
                      <a:alpha val="43137"/>
                    </a:srgbClr>
                  </a:outerShdw>
                </a:effectLst>
                <a:latin typeface="Segoe" pitchFamily="34" charset="0"/>
              </a:rPr>
              <a:t>can allow </a:t>
            </a:r>
            <a:r>
              <a:rPr lang="en-US" sz="2800" dirty="0" smtClean="0">
                <a:solidFill>
                  <a:schemeClr val="tx1"/>
                </a:solidFill>
                <a:effectLst>
                  <a:outerShdw blurRad="38100" dist="38100" dir="2700000" algn="tl">
                    <a:srgbClr val="000000">
                      <a:alpha val="43137"/>
                    </a:srgbClr>
                  </a:outerShdw>
                </a:effectLst>
                <a:latin typeface="Segoe" pitchFamily="34" charset="0"/>
                <a:sym typeface="Symbol"/>
              </a:rPr>
              <a:t> if M returns </a:t>
            </a:r>
            <a:r>
              <a:rPr lang="en-US" sz="2800" dirty="0" err="1" smtClean="0">
                <a:solidFill>
                  <a:srgbClr val="00B0F0"/>
                </a:solidFill>
                <a:effectLst>
                  <a:outerShdw blurRad="38100" dist="38100" dir="2700000" algn="tl">
                    <a:srgbClr val="000000">
                      <a:alpha val="43137"/>
                    </a:srgbClr>
                  </a:outerShdw>
                </a:effectLst>
                <a:latin typeface="Segoe" pitchFamily="34" charset="0"/>
                <a:sym typeface="Symbol"/>
              </a:rPr>
              <a:t>bool</a:t>
            </a:r>
            <a:r>
              <a:rPr lang="en-US" sz="2800" dirty="0" smtClean="0">
                <a:solidFill>
                  <a:schemeClr val="tx1"/>
                </a:solidFill>
                <a:effectLst>
                  <a:outerShdw blurRad="38100" dist="38100" dir="2700000" algn="tl">
                    <a:srgbClr val="000000">
                      <a:alpha val="43137"/>
                    </a:srgbClr>
                  </a:outerShdw>
                </a:effectLst>
                <a:latin typeface="Segoe" pitchFamily="34" charset="0"/>
                <a:sym typeface="Symbol"/>
              </a:rPr>
              <a:t> and occurs in a positive position in the definition of a </a:t>
            </a:r>
            <a:r>
              <a:rPr lang="en-US" sz="2800" dirty="0" err="1" smtClean="0">
                <a:solidFill>
                  <a:srgbClr val="00B0F0"/>
                </a:solidFill>
                <a:effectLst>
                  <a:outerShdw blurRad="38100" dist="38100" dir="2700000" algn="tl">
                    <a:srgbClr val="000000">
                      <a:alpha val="43137"/>
                    </a:srgbClr>
                  </a:outerShdw>
                </a:effectLst>
                <a:latin typeface="Segoe" pitchFamily="34" charset="0"/>
                <a:sym typeface="Symbol"/>
              </a:rPr>
              <a:t>bool</a:t>
            </a:r>
            <a:r>
              <a:rPr lang="en-US" sz="2800" dirty="0" smtClean="0">
                <a:solidFill>
                  <a:schemeClr val="tx1"/>
                </a:solidFill>
                <a:effectLst>
                  <a:outerShdw blurRad="38100" dist="38100" dir="2700000" algn="tl">
                    <a:srgbClr val="000000">
                      <a:alpha val="43137"/>
                    </a:srgbClr>
                  </a:outerShdw>
                </a:effectLst>
                <a:latin typeface="Segoe" pitchFamily="34" charset="0"/>
                <a:sym typeface="Symbol"/>
              </a:rPr>
              <a:t> function</a:t>
            </a: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par>
                                <p:cTn id="11" presetID="10"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Dafny demo</a:t>
            </a:r>
            <a:endParaRPr lang="en-US" dirty="0"/>
          </a:p>
        </p:txBody>
      </p:sp>
      <p:sp>
        <p:nvSpPr>
          <p:cNvPr id="3" name="Content Placeholder 2"/>
          <p:cNvSpPr>
            <a:spLocks noGrp="1"/>
          </p:cNvSpPr>
          <p:nvPr>
            <p:ph idx="1"/>
          </p:nvPr>
        </p:nvSpPr>
        <p:spPr>
          <a:xfrm>
            <a:off x="381000" y="1411552"/>
            <a:ext cx="8382000" cy="457048"/>
          </a:xfrm>
        </p:spPr>
        <p:txBody>
          <a:bodyPr/>
          <a:lstStyle/>
          <a:p>
            <a:r>
              <a:rPr lang="en-US" dirty="0" smtClean="0"/>
              <a:t>Chunker1.dfy</a:t>
            </a:r>
            <a:endParaRPr lang="en-US"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Standard specifications</a:t>
            </a:r>
            <a:endParaRPr lang="en-US" dirty="0"/>
          </a:p>
        </p:txBody>
      </p:sp>
      <p:sp>
        <p:nvSpPr>
          <p:cNvPr id="3" name="Content Placeholder 2"/>
          <p:cNvSpPr>
            <a:spLocks noGrp="1"/>
          </p:cNvSpPr>
          <p:nvPr>
            <p:ph idx="1"/>
          </p:nvPr>
        </p:nvSpPr>
        <p:spPr>
          <a:xfrm>
            <a:off x="381000" y="974816"/>
            <a:ext cx="8382000" cy="4438138"/>
          </a:xfrm>
        </p:spPr>
        <p:txBody>
          <a:bodyPr/>
          <a:lstStyle/>
          <a:p>
            <a:pPr marL="0" indent="0">
              <a:buNone/>
            </a:pPr>
            <a:r>
              <a:rPr lang="en-US" sz="2800" dirty="0" smtClean="0">
                <a:solidFill>
                  <a:srgbClr val="00B0F0"/>
                </a:solidFill>
              </a:rPr>
              <a:t>class</a:t>
            </a:r>
            <a:r>
              <a:rPr lang="en-US" sz="2800" dirty="0" smtClean="0"/>
              <a:t> C {</a:t>
            </a:r>
            <a:br>
              <a:rPr lang="en-US" sz="2800" dirty="0" smtClean="0"/>
            </a:br>
            <a:r>
              <a:rPr lang="en-US" sz="2800" dirty="0" smtClean="0"/>
              <a:t>	</a:t>
            </a:r>
            <a:r>
              <a:rPr lang="en-US" sz="2800" dirty="0" err="1" smtClean="0">
                <a:solidFill>
                  <a:srgbClr val="00B0F0"/>
                </a:solidFill>
              </a:rPr>
              <a:t>var</a:t>
            </a:r>
            <a:r>
              <a:rPr lang="en-US" sz="2800" dirty="0" smtClean="0"/>
              <a:t> footprint: </a:t>
            </a:r>
            <a:r>
              <a:rPr lang="en-US" sz="2800" dirty="0" smtClean="0">
                <a:solidFill>
                  <a:srgbClr val="00B0F0"/>
                </a:solidFill>
              </a:rPr>
              <a:t>set</a:t>
            </a:r>
            <a:r>
              <a:rPr lang="en-US" sz="2800" dirty="0" smtClean="0"/>
              <a:t>&lt;</a:t>
            </a:r>
            <a:r>
              <a:rPr lang="en-US" sz="2800" dirty="0" smtClean="0">
                <a:solidFill>
                  <a:srgbClr val="00B0F0"/>
                </a:solidFill>
              </a:rPr>
              <a:t>object</a:t>
            </a:r>
            <a:r>
              <a:rPr lang="en-US" sz="2800" dirty="0" smtClean="0"/>
              <a:t>&gt;;</a:t>
            </a:r>
            <a:br>
              <a:rPr lang="en-US" sz="2800" dirty="0" smtClean="0"/>
            </a:br>
            <a:r>
              <a:rPr lang="en-US" sz="2800" dirty="0" smtClean="0"/>
              <a:t>	</a:t>
            </a:r>
            <a:r>
              <a:rPr lang="en-US" sz="2800" dirty="0" smtClean="0">
                <a:solidFill>
                  <a:srgbClr val="00B0F0"/>
                </a:solidFill>
              </a:rPr>
              <a:t>function</a:t>
            </a:r>
            <a:r>
              <a:rPr lang="en-US" sz="2800" dirty="0" smtClean="0"/>
              <a:t> Valid() </a:t>
            </a:r>
            <a:r>
              <a:rPr lang="en-US" sz="2800" dirty="0" smtClean="0">
                <a:solidFill>
                  <a:srgbClr val="00B0F0"/>
                </a:solidFill>
              </a:rPr>
              <a:t>returns</a:t>
            </a:r>
            <a:r>
              <a:rPr lang="en-US" sz="2800" dirty="0" smtClean="0"/>
              <a:t> (</a:t>
            </a:r>
            <a:r>
              <a:rPr lang="en-US" sz="2800" dirty="0" err="1" smtClean="0">
                <a:solidFill>
                  <a:srgbClr val="00B0F0"/>
                </a:solidFill>
              </a:rPr>
              <a:t>bool</a:t>
            </a:r>
            <a:r>
              <a:rPr lang="en-US" sz="2800" dirty="0" smtClean="0"/>
              <a:t>)</a:t>
            </a:r>
            <a:br>
              <a:rPr lang="en-US" sz="2800" dirty="0" smtClean="0"/>
            </a:br>
            <a:r>
              <a:rPr lang="en-US" sz="2800" dirty="0" smtClean="0"/>
              <a:t>		</a:t>
            </a:r>
            <a:r>
              <a:rPr lang="en-US" sz="2800" dirty="0" smtClean="0">
                <a:solidFill>
                  <a:srgbClr val="00B0F0"/>
                </a:solidFill>
              </a:rPr>
              <a:t>reads</a:t>
            </a:r>
            <a:r>
              <a:rPr lang="en-US" sz="2800" dirty="0" smtClean="0"/>
              <a:t> </a:t>
            </a:r>
            <a:r>
              <a:rPr lang="en-US" sz="2800" dirty="0" err="1" smtClean="0">
                <a:solidFill>
                  <a:srgbClr val="00B0F0"/>
                </a:solidFill>
              </a:rPr>
              <a:t>this</a:t>
            </a:r>
            <a:r>
              <a:rPr lang="en-US" sz="2800" dirty="0" err="1" smtClean="0">
                <a:sym typeface="Symbol"/>
              </a:rPr>
              <a:t>.</a:t>
            </a:r>
            <a:r>
              <a:rPr lang="en-US" sz="2800" dirty="0" err="1" smtClean="0"/>
              <a:t>footprint</a:t>
            </a:r>
            <a:r>
              <a:rPr lang="en-US" sz="2800" dirty="0" smtClean="0"/>
              <a:t>;</a:t>
            </a:r>
            <a:endParaRPr lang="en-US" sz="2800" dirty="0" smtClean="0">
              <a:sym typeface="Symbol"/>
            </a:endParaRPr>
          </a:p>
          <a:p>
            <a:pPr marL="0" indent="0">
              <a:buNone/>
            </a:pPr>
            <a:r>
              <a:rPr lang="en-US" sz="2800" dirty="0" smtClean="0">
                <a:sym typeface="Symbol"/>
              </a:rPr>
              <a:t>	</a:t>
            </a:r>
            <a:r>
              <a:rPr lang="en-US" sz="2800" dirty="0" smtClean="0">
                <a:solidFill>
                  <a:srgbClr val="00B0F0"/>
                </a:solidFill>
                <a:sym typeface="Symbol"/>
              </a:rPr>
              <a:t>method</a:t>
            </a:r>
            <a:r>
              <a:rPr lang="en-US" sz="2800" dirty="0" smtClean="0">
                <a:sym typeface="Symbol"/>
              </a:rPr>
              <a:t> Init()</a:t>
            </a:r>
            <a:br>
              <a:rPr lang="en-US" sz="2800" dirty="0" smtClean="0">
                <a:sym typeface="Symbol"/>
              </a:rPr>
            </a:br>
            <a:r>
              <a:rPr lang="en-US" sz="2800" dirty="0" smtClean="0">
                <a:sym typeface="Symbol"/>
              </a:rPr>
              <a:t>		</a:t>
            </a:r>
            <a:r>
              <a:rPr lang="en-US" sz="2800" dirty="0" smtClean="0">
                <a:solidFill>
                  <a:srgbClr val="00B0F0"/>
                </a:solidFill>
                <a:sym typeface="Symbol"/>
              </a:rPr>
              <a:t>modifies</a:t>
            </a:r>
            <a:r>
              <a:rPr lang="en-US" sz="2800" dirty="0" smtClean="0">
                <a:sym typeface="Symbol"/>
              </a:rPr>
              <a:t> {</a:t>
            </a:r>
            <a:r>
              <a:rPr lang="en-US" sz="2800" dirty="0" smtClean="0">
                <a:solidFill>
                  <a:srgbClr val="00B0F0"/>
                </a:solidFill>
                <a:sym typeface="Symbol"/>
              </a:rPr>
              <a:t>this</a:t>
            </a:r>
            <a:r>
              <a:rPr lang="en-US" sz="2800" dirty="0" smtClean="0">
                <a:sym typeface="Symbol"/>
              </a:rPr>
              <a:t>};</a:t>
            </a:r>
            <a:br>
              <a:rPr lang="en-US" sz="2800" dirty="0" smtClean="0">
                <a:sym typeface="Symbol"/>
              </a:rPr>
            </a:br>
            <a:r>
              <a:rPr lang="en-US" sz="2800" dirty="0" smtClean="0">
                <a:sym typeface="Symbol"/>
              </a:rPr>
              <a:t>		</a:t>
            </a:r>
            <a:r>
              <a:rPr lang="en-US" sz="2800" dirty="0" smtClean="0">
                <a:solidFill>
                  <a:srgbClr val="00B0F0"/>
                </a:solidFill>
                <a:sym typeface="Symbol"/>
              </a:rPr>
              <a:t>ensures</a:t>
            </a:r>
            <a:r>
              <a:rPr lang="en-US" sz="2800" dirty="0" smtClean="0">
                <a:sym typeface="Symbol"/>
              </a:rPr>
              <a:t> </a:t>
            </a:r>
            <a:r>
              <a:rPr lang="en-US" sz="2800" dirty="0" err="1" smtClean="0">
                <a:solidFill>
                  <a:srgbClr val="00B0F0"/>
                </a:solidFill>
                <a:sym typeface="Symbol"/>
              </a:rPr>
              <a:t>this</a:t>
            </a:r>
            <a:r>
              <a:rPr lang="en-US" sz="2800" dirty="0" err="1" smtClean="0">
                <a:sym typeface="Symbol"/>
              </a:rPr>
              <a:t>.Valid</a:t>
            </a:r>
            <a:r>
              <a:rPr lang="en-US" sz="2800" dirty="0" smtClean="0">
                <a:sym typeface="Symbol"/>
              </a:rPr>
              <a:t>();</a:t>
            </a:r>
          </a:p>
          <a:p>
            <a:pPr marL="0" indent="0">
              <a:buNone/>
            </a:pPr>
            <a:r>
              <a:rPr lang="en-US" sz="2800" dirty="0" smtClean="0">
                <a:sym typeface="Symbol"/>
              </a:rPr>
              <a:t>	</a:t>
            </a:r>
            <a:r>
              <a:rPr lang="en-US" sz="2800" dirty="0" smtClean="0">
                <a:solidFill>
                  <a:srgbClr val="00B0F0"/>
                </a:solidFill>
                <a:sym typeface="Symbol"/>
              </a:rPr>
              <a:t>method</a:t>
            </a:r>
            <a:r>
              <a:rPr lang="en-US" sz="2800" dirty="0" smtClean="0">
                <a:sym typeface="Symbol"/>
              </a:rPr>
              <a:t> Mutate()</a:t>
            </a:r>
            <a:br>
              <a:rPr lang="en-US" sz="2800" dirty="0" smtClean="0">
                <a:sym typeface="Symbol"/>
              </a:rPr>
            </a:br>
            <a:r>
              <a:rPr lang="en-US" sz="2800" dirty="0" smtClean="0">
                <a:sym typeface="Symbol"/>
              </a:rPr>
              <a:t>		</a:t>
            </a:r>
            <a:r>
              <a:rPr lang="en-US" sz="2800" dirty="0" smtClean="0">
                <a:solidFill>
                  <a:srgbClr val="00B0F0"/>
                </a:solidFill>
                <a:sym typeface="Symbol"/>
              </a:rPr>
              <a:t>requires</a:t>
            </a:r>
            <a:r>
              <a:rPr lang="en-US" sz="2800" dirty="0" smtClean="0">
                <a:sym typeface="Symbol"/>
              </a:rPr>
              <a:t> </a:t>
            </a:r>
            <a:r>
              <a:rPr lang="en-US" sz="2800" dirty="0" err="1" smtClean="0">
                <a:solidFill>
                  <a:srgbClr val="00B0F0"/>
                </a:solidFill>
                <a:sym typeface="Symbol"/>
              </a:rPr>
              <a:t>this</a:t>
            </a:r>
            <a:r>
              <a:rPr lang="en-US" sz="2800" dirty="0" err="1" smtClean="0">
                <a:sym typeface="Symbol"/>
              </a:rPr>
              <a:t>.Valid</a:t>
            </a:r>
            <a:r>
              <a:rPr lang="en-US" sz="2800" dirty="0" smtClean="0">
                <a:sym typeface="Symbol"/>
              </a:rPr>
              <a:t>();</a:t>
            </a:r>
            <a:br>
              <a:rPr lang="en-US" sz="2800" dirty="0" smtClean="0">
                <a:sym typeface="Symbol"/>
              </a:rPr>
            </a:br>
            <a:r>
              <a:rPr lang="en-US" sz="2800" dirty="0" smtClean="0">
                <a:sym typeface="Symbol"/>
              </a:rPr>
              <a:t>		</a:t>
            </a:r>
            <a:r>
              <a:rPr lang="en-US" sz="2800" dirty="0" smtClean="0">
                <a:solidFill>
                  <a:srgbClr val="00B0F0"/>
                </a:solidFill>
                <a:sym typeface="Symbol"/>
              </a:rPr>
              <a:t>modifies</a:t>
            </a:r>
            <a:r>
              <a:rPr lang="en-US" sz="2800" dirty="0" smtClean="0">
                <a:sym typeface="Symbol"/>
              </a:rPr>
              <a:t> </a:t>
            </a:r>
            <a:r>
              <a:rPr lang="en-US" sz="2800" dirty="0" err="1" smtClean="0">
                <a:solidFill>
                  <a:srgbClr val="00B0F0"/>
                </a:solidFill>
                <a:sym typeface="Symbol"/>
              </a:rPr>
              <a:t>this</a:t>
            </a:r>
            <a:r>
              <a:rPr lang="en-US" sz="2800" dirty="0" err="1" smtClean="0">
                <a:sym typeface="Symbol"/>
              </a:rPr>
              <a:t>.footprint</a:t>
            </a:r>
            <a:r>
              <a:rPr lang="en-US" sz="2800" dirty="0" smtClean="0">
                <a:sym typeface="Symbol"/>
              </a:rPr>
              <a:t>;</a:t>
            </a:r>
            <a:br>
              <a:rPr lang="en-US" sz="2800" dirty="0" smtClean="0">
                <a:sym typeface="Symbol"/>
              </a:rPr>
            </a:br>
            <a:r>
              <a:rPr lang="en-US" sz="2800" dirty="0" smtClean="0">
                <a:sym typeface="Symbol"/>
              </a:rPr>
              <a:t>		</a:t>
            </a:r>
            <a:r>
              <a:rPr lang="en-US" sz="2800" dirty="0" smtClean="0">
                <a:solidFill>
                  <a:srgbClr val="00B0F0"/>
                </a:solidFill>
                <a:sym typeface="Symbol"/>
              </a:rPr>
              <a:t>ensures</a:t>
            </a:r>
            <a:r>
              <a:rPr lang="en-US" sz="2800" dirty="0" smtClean="0">
                <a:sym typeface="Symbol"/>
              </a:rPr>
              <a:t> </a:t>
            </a:r>
            <a:r>
              <a:rPr lang="en-US" sz="2800" dirty="0" err="1" smtClean="0">
                <a:solidFill>
                  <a:srgbClr val="00B0F0"/>
                </a:solidFill>
                <a:sym typeface="Symbol"/>
              </a:rPr>
              <a:t>this</a:t>
            </a:r>
            <a:r>
              <a:rPr lang="en-US" sz="2800" dirty="0" err="1" smtClean="0">
                <a:sym typeface="Symbol"/>
              </a:rPr>
              <a:t>.Valid</a:t>
            </a:r>
            <a:r>
              <a:rPr lang="en-US" sz="2800" dirty="0" smtClean="0">
                <a:sym typeface="Symbol"/>
              </a:rPr>
              <a:t>();</a:t>
            </a:r>
            <a:endParaRPr lang="en-US" sz="2800"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Methods, basics</a:t>
            </a:r>
            <a:endParaRPr lang="en-US" dirty="0"/>
          </a:p>
        </p:txBody>
      </p:sp>
      <p:sp>
        <p:nvSpPr>
          <p:cNvPr id="3" name="Content Placeholder 2"/>
          <p:cNvSpPr>
            <a:spLocks noGrp="1"/>
          </p:cNvSpPr>
          <p:nvPr>
            <p:ph idx="1"/>
          </p:nvPr>
        </p:nvSpPr>
        <p:spPr>
          <a:xfrm>
            <a:off x="204716" y="1411552"/>
            <a:ext cx="8939284" cy="3961084"/>
          </a:xfrm>
        </p:spPr>
        <p:txBody>
          <a:bodyPr/>
          <a:lstStyle/>
          <a:p>
            <a:r>
              <a:rPr lang="en-US" dirty="0" smtClean="0">
                <a:solidFill>
                  <a:srgbClr val="00B0F0"/>
                </a:solidFill>
              </a:rPr>
              <a:t>method</a:t>
            </a:r>
            <a:r>
              <a:rPr lang="en-US" dirty="0" smtClean="0"/>
              <a:t> M(x: X) </a:t>
            </a:r>
            <a:r>
              <a:rPr lang="en-US" dirty="0" smtClean="0">
                <a:solidFill>
                  <a:srgbClr val="00B0F0"/>
                </a:solidFill>
              </a:rPr>
              <a:t>returns</a:t>
            </a:r>
            <a:r>
              <a:rPr lang="en-US" dirty="0" smtClean="0"/>
              <a:t> (y: Y)</a:t>
            </a:r>
            <a:br>
              <a:rPr lang="en-US" dirty="0" smtClean="0"/>
            </a:br>
            <a:r>
              <a:rPr lang="en-US" dirty="0" smtClean="0"/>
              <a:t>{ Stmt }</a:t>
            </a:r>
          </a:p>
          <a:p>
            <a:endParaRPr lang="en-US" dirty="0" smtClean="0"/>
          </a:p>
          <a:p>
            <a:r>
              <a:rPr lang="en-US" dirty="0" smtClean="0">
                <a:solidFill>
                  <a:schemeClr val="accent4"/>
                </a:solidFill>
              </a:rPr>
              <a:t>procedure</a:t>
            </a:r>
            <a:r>
              <a:rPr lang="en-US" dirty="0" smtClean="0"/>
              <a:t> M(this: Ref, x: Ref) </a:t>
            </a:r>
            <a:r>
              <a:rPr lang="en-US" dirty="0" smtClean="0">
                <a:solidFill>
                  <a:schemeClr val="accent4"/>
                </a:solidFill>
              </a:rPr>
              <a:t>returns</a:t>
            </a:r>
            <a:r>
              <a:rPr lang="en-US" dirty="0" smtClean="0"/>
              <a:t> (y: Ref);</a:t>
            </a:r>
            <a:br>
              <a:rPr lang="en-US" dirty="0" smtClean="0"/>
            </a:br>
            <a:r>
              <a:rPr lang="en-US" dirty="0" smtClean="0"/>
              <a:t>	</a:t>
            </a:r>
            <a:r>
              <a:rPr lang="en-US" dirty="0" smtClean="0">
                <a:solidFill>
                  <a:schemeClr val="accent4"/>
                </a:solidFill>
              </a:rPr>
              <a:t>requires</a:t>
            </a:r>
            <a:r>
              <a:rPr lang="en-US" dirty="0" smtClean="0"/>
              <a:t> this ≠ null;</a:t>
            </a:r>
          </a:p>
          <a:p>
            <a:r>
              <a:rPr lang="en-US" dirty="0" smtClean="0">
                <a:solidFill>
                  <a:schemeClr val="accent4"/>
                </a:solidFill>
              </a:rPr>
              <a:t>implementation</a:t>
            </a:r>
            <a:r>
              <a:rPr lang="en-US" dirty="0" smtClean="0"/>
              <a:t> M(this: Ref, x: Ref)</a:t>
            </a:r>
            <a:br>
              <a:rPr lang="en-US" dirty="0" smtClean="0"/>
            </a:br>
            <a:r>
              <a:rPr lang="en-US" dirty="0" smtClean="0"/>
              <a:t>	</a:t>
            </a:r>
            <a:r>
              <a:rPr lang="en-US" dirty="0" smtClean="0">
                <a:solidFill>
                  <a:schemeClr val="accent4"/>
                </a:solidFill>
              </a:rPr>
              <a:t>returns</a:t>
            </a:r>
            <a:r>
              <a:rPr lang="en-US" dirty="0" smtClean="0"/>
              <a:t> (y: Ref)</a:t>
            </a:r>
            <a:br>
              <a:rPr lang="en-US" dirty="0" smtClean="0"/>
            </a:br>
            <a:r>
              <a:rPr lang="en-US" dirty="0" smtClean="0"/>
              <a:t>{  </a:t>
            </a:r>
            <a:r>
              <a:rPr lang="en-US" dirty="0" err="1" smtClean="0">
                <a:solidFill>
                  <a:schemeClr val="accent1"/>
                </a:solidFill>
              </a:rPr>
              <a:t>Tr</a:t>
            </a:r>
            <a:r>
              <a:rPr lang="en-US" dirty="0" smtClean="0">
                <a:solidFill>
                  <a:schemeClr val="accent1"/>
                </a:solidFill>
              </a:rPr>
              <a:t>[[</a:t>
            </a:r>
            <a:r>
              <a:rPr lang="en-US" dirty="0" smtClean="0"/>
              <a:t> Stmt </a:t>
            </a:r>
            <a:r>
              <a:rPr lang="en-US" dirty="0" smtClean="0">
                <a:solidFill>
                  <a:schemeClr val="accent1"/>
                </a:solidFill>
              </a:rPr>
              <a:t>]]</a:t>
            </a:r>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Reads clause of Valid</a:t>
            </a:r>
            <a:endParaRPr lang="en-US" dirty="0"/>
          </a:p>
        </p:txBody>
      </p:sp>
      <p:sp>
        <p:nvSpPr>
          <p:cNvPr id="3" name="Content Placeholder 2"/>
          <p:cNvSpPr>
            <a:spLocks noGrp="1"/>
          </p:cNvSpPr>
          <p:nvPr>
            <p:ph idx="1"/>
          </p:nvPr>
        </p:nvSpPr>
        <p:spPr>
          <a:xfrm>
            <a:off x="381000" y="974816"/>
            <a:ext cx="8382000" cy="2412968"/>
          </a:xfrm>
        </p:spPr>
        <p:txBody>
          <a:bodyPr/>
          <a:lstStyle/>
          <a:p>
            <a:pPr marL="0" indent="0">
              <a:buNone/>
            </a:pPr>
            <a:r>
              <a:rPr lang="en-US" sz="2800" dirty="0" smtClean="0">
                <a:solidFill>
                  <a:srgbClr val="00B0F0"/>
                </a:solidFill>
              </a:rPr>
              <a:t>class</a:t>
            </a:r>
            <a:r>
              <a:rPr lang="en-US" sz="2800" dirty="0" smtClean="0"/>
              <a:t> C {</a:t>
            </a:r>
            <a:br>
              <a:rPr lang="en-US" sz="2800" dirty="0" smtClean="0"/>
            </a:br>
            <a:r>
              <a:rPr lang="en-US" sz="2800" dirty="0" smtClean="0"/>
              <a:t>	</a:t>
            </a:r>
            <a:r>
              <a:rPr lang="en-US" sz="2800" dirty="0" err="1" smtClean="0">
                <a:solidFill>
                  <a:srgbClr val="00B0F0"/>
                </a:solidFill>
              </a:rPr>
              <a:t>var</a:t>
            </a:r>
            <a:r>
              <a:rPr lang="en-US" sz="2800" dirty="0" smtClean="0"/>
              <a:t> footprint: </a:t>
            </a:r>
            <a:r>
              <a:rPr lang="en-US" sz="2800" dirty="0" smtClean="0">
                <a:solidFill>
                  <a:srgbClr val="00B0F0"/>
                </a:solidFill>
              </a:rPr>
              <a:t>set</a:t>
            </a:r>
            <a:r>
              <a:rPr lang="en-US" sz="2800" dirty="0" smtClean="0"/>
              <a:t>&lt;</a:t>
            </a:r>
            <a:r>
              <a:rPr lang="en-US" sz="2800" dirty="0" smtClean="0">
                <a:solidFill>
                  <a:srgbClr val="00B0F0"/>
                </a:solidFill>
              </a:rPr>
              <a:t>object</a:t>
            </a:r>
            <a:r>
              <a:rPr lang="en-US" sz="2800" dirty="0" smtClean="0"/>
              <a:t>&gt;;</a:t>
            </a:r>
            <a:br>
              <a:rPr lang="en-US" sz="2800" dirty="0" smtClean="0"/>
            </a:br>
            <a:r>
              <a:rPr lang="en-US" sz="2800" dirty="0" smtClean="0"/>
              <a:t>	</a:t>
            </a:r>
            <a:r>
              <a:rPr lang="en-US" sz="2800" dirty="0" smtClean="0">
                <a:solidFill>
                  <a:srgbClr val="00B0F0"/>
                </a:solidFill>
              </a:rPr>
              <a:t>function</a:t>
            </a:r>
            <a:r>
              <a:rPr lang="en-US" sz="2800" dirty="0" smtClean="0"/>
              <a:t> Valid() </a:t>
            </a:r>
            <a:r>
              <a:rPr lang="en-US" sz="2800" dirty="0" smtClean="0">
                <a:solidFill>
                  <a:srgbClr val="00B0F0"/>
                </a:solidFill>
              </a:rPr>
              <a:t>returns</a:t>
            </a:r>
            <a:r>
              <a:rPr lang="en-US" sz="2800" dirty="0" smtClean="0"/>
              <a:t> (</a:t>
            </a:r>
            <a:r>
              <a:rPr lang="en-US" sz="2800" dirty="0" err="1" smtClean="0">
                <a:solidFill>
                  <a:srgbClr val="00B0F0"/>
                </a:solidFill>
              </a:rPr>
              <a:t>bool</a:t>
            </a:r>
            <a:r>
              <a:rPr lang="en-US" sz="2800" dirty="0" smtClean="0"/>
              <a:t>)</a:t>
            </a:r>
            <a:br>
              <a:rPr lang="en-US" sz="2800" dirty="0" smtClean="0"/>
            </a:br>
            <a:r>
              <a:rPr lang="en-US" sz="2800" dirty="0" smtClean="0"/>
              <a:t>		</a:t>
            </a:r>
            <a:r>
              <a:rPr lang="en-US" sz="2800" dirty="0" smtClean="0">
                <a:solidFill>
                  <a:srgbClr val="00B0F0"/>
                </a:solidFill>
              </a:rPr>
              <a:t>reads</a:t>
            </a:r>
            <a:r>
              <a:rPr lang="en-US" sz="2800" dirty="0" smtClean="0"/>
              <a:t> </a:t>
            </a:r>
            <a:r>
              <a:rPr lang="en-US" sz="2800" dirty="0" err="1" smtClean="0">
                <a:solidFill>
                  <a:srgbClr val="00B0F0"/>
                </a:solidFill>
              </a:rPr>
              <a:t>this</a:t>
            </a:r>
            <a:r>
              <a:rPr lang="en-US" sz="2800" dirty="0" err="1" smtClean="0">
                <a:sym typeface="Symbol"/>
              </a:rPr>
              <a:t>.</a:t>
            </a:r>
            <a:r>
              <a:rPr lang="en-US" sz="2800" dirty="0" err="1" smtClean="0"/>
              <a:t>footprint</a:t>
            </a:r>
            <a:r>
              <a:rPr lang="en-US" sz="2800" dirty="0" smtClean="0"/>
              <a:t>;</a:t>
            </a:r>
            <a:br>
              <a:rPr lang="en-US" sz="2800" dirty="0" smtClean="0"/>
            </a:br>
            <a:r>
              <a:rPr lang="en-US" sz="2800" dirty="0" smtClean="0"/>
              <a:t>	{  </a:t>
            </a:r>
            <a:r>
              <a:rPr lang="en-US" sz="2800" dirty="0" smtClean="0">
                <a:solidFill>
                  <a:srgbClr val="00B0F0"/>
                </a:solidFill>
              </a:rPr>
              <a:t>this</a:t>
            </a:r>
            <a:r>
              <a:rPr lang="en-US" sz="2800" dirty="0" smtClean="0"/>
              <a:t> </a:t>
            </a:r>
            <a:r>
              <a:rPr lang="en-US" sz="2800" dirty="0" smtClean="0">
                <a:sym typeface="Symbol"/>
              </a:rPr>
              <a:t> </a:t>
            </a:r>
            <a:r>
              <a:rPr lang="en-US" sz="2800" dirty="0" err="1" smtClean="0">
                <a:solidFill>
                  <a:srgbClr val="00B0F0"/>
                </a:solidFill>
              </a:rPr>
              <a:t>this</a:t>
            </a:r>
            <a:r>
              <a:rPr lang="en-US" sz="2800" dirty="0" err="1" smtClean="0">
                <a:sym typeface="Symbol"/>
              </a:rPr>
              <a:t>.footprint</a:t>
            </a:r>
            <a:r>
              <a:rPr lang="en-US" sz="2800" dirty="0" smtClean="0">
                <a:sym typeface="Symbol"/>
              </a:rPr>
              <a:t>  </a:t>
            </a:r>
            <a:r>
              <a:rPr lang="en-US" sz="2800" dirty="0" err="1" smtClean="0">
                <a:solidFill>
                  <a:srgbClr val="00B0F0"/>
                </a:solidFill>
                <a:sym typeface="Symbol"/>
              </a:rPr>
              <a:t>this</a:t>
            </a:r>
            <a:r>
              <a:rPr lang="en-US" sz="2800" dirty="0" err="1" smtClean="0">
                <a:sym typeface="Symbol"/>
              </a:rPr>
              <a:t>.x</a:t>
            </a:r>
            <a:r>
              <a:rPr lang="en-US" sz="2800" dirty="0" smtClean="0">
                <a:sym typeface="Symbol"/>
              </a:rPr>
              <a:t> &lt; </a:t>
            </a:r>
            <a:r>
              <a:rPr lang="en-US" sz="2800" dirty="0" err="1" smtClean="0">
                <a:solidFill>
                  <a:srgbClr val="00B0F0"/>
                </a:solidFill>
                <a:sym typeface="Symbol"/>
              </a:rPr>
              <a:t>this</a:t>
            </a:r>
            <a:r>
              <a:rPr lang="en-US" sz="2800" dirty="0" err="1" smtClean="0">
                <a:sym typeface="Symbol"/>
              </a:rPr>
              <a:t>.p.y</a:t>
            </a:r>
            <a:r>
              <a:rPr lang="en-US" sz="2800" dirty="0" smtClean="0">
                <a:sym typeface="Symbol"/>
              </a:rPr>
              <a:t>  …  }</a:t>
            </a:r>
          </a:p>
          <a:p>
            <a:pPr marL="0" indent="0">
              <a:buNone/>
            </a:pPr>
            <a:r>
              <a:rPr lang="en-US" sz="2800" dirty="0" smtClean="0">
                <a:sym typeface="Symbol"/>
              </a:rPr>
              <a:t>	…</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Reads clause of Valid</a:t>
            </a:r>
            <a:endParaRPr lang="en-US" dirty="0"/>
          </a:p>
        </p:txBody>
      </p:sp>
      <p:sp>
        <p:nvSpPr>
          <p:cNvPr id="3" name="Content Placeholder 2"/>
          <p:cNvSpPr>
            <a:spLocks noGrp="1"/>
          </p:cNvSpPr>
          <p:nvPr>
            <p:ph idx="1"/>
          </p:nvPr>
        </p:nvSpPr>
        <p:spPr>
          <a:xfrm>
            <a:off x="381000" y="974816"/>
            <a:ext cx="8382000" cy="3576364"/>
          </a:xfrm>
        </p:spPr>
        <p:txBody>
          <a:bodyPr/>
          <a:lstStyle/>
          <a:p>
            <a:pPr marL="0" indent="0">
              <a:buNone/>
              <a:tabLst>
                <a:tab pos="914400" algn="l"/>
                <a:tab pos="1201738" algn="l"/>
                <a:tab pos="1377950" algn="l"/>
              </a:tabLst>
            </a:pPr>
            <a:r>
              <a:rPr lang="en-US" sz="2800" dirty="0" smtClean="0">
                <a:solidFill>
                  <a:srgbClr val="00B0F0"/>
                </a:solidFill>
              </a:rPr>
              <a:t>class</a:t>
            </a:r>
            <a:r>
              <a:rPr lang="en-US" sz="2800" dirty="0" smtClean="0"/>
              <a:t> C {</a:t>
            </a:r>
            <a:br>
              <a:rPr lang="en-US" sz="2800" dirty="0" smtClean="0"/>
            </a:br>
            <a:r>
              <a:rPr lang="en-US" sz="2800" dirty="0" smtClean="0"/>
              <a:t>	</a:t>
            </a:r>
            <a:r>
              <a:rPr lang="en-US" sz="2800" dirty="0" err="1" smtClean="0">
                <a:solidFill>
                  <a:srgbClr val="00B0F0"/>
                </a:solidFill>
              </a:rPr>
              <a:t>var</a:t>
            </a:r>
            <a:r>
              <a:rPr lang="en-US" sz="2800" dirty="0" smtClean="0"/>
              <a:t> footprint: </a:t>
            </a:r>
            <a:r>
              <a:rPr lang="en-US" sz="2800" dirty="0" smtClean="0">
                <a:solidFill>
                  <a:srgbClr val="00B0F0"/>
                </a:solidFill>
              </a:rPr>
              <a:t>set</a:t>
            </a:r>
            <a:r>
              <a:rPr lang="en-US" sz="2800" dirty="0" smtClean="0"/>
              <a:t>&lt;</a:t>
            </a:r>
            <a:r>
              <a:rPr lang="en-US" sz="2800" dirty="0" smtClean="0">
                <a:solidFill>
                  <a:srgbClr val="00B0F0"/>
                </a:solidFill>
              </a:rPr>
              <a:t>object</a:t>
            </a:r>
            <a:r>
              <a:rPr lang="en-US" sz="2800" dirty="0" smtClean="0"/>
              <a:t>&gt;;</a:t>
            </a:r>
            <a:br>
              <a:rPr lang="en-US" sz="2800" dirty="0" smtClean="0"/>
            </a:br>
            <a:r>
              <a:rPr lang="en-US" sz="2800" dirty="0" smtClean="0"/>
              <a:t>	</a:t>
            </a:r>
            <a:r>
              <a:rPr lang="en-US" sz="2800" dirty="0" smtClean="0">
                <a:solidFill>
                  <a:srgbClr val="00B0F0"/>
                </a:solidFill>
              </a:rPr>
              <a:t>function</a:t>
            </a:r>
            <a:r>
              <a:rPr lang="en-US" sz="2800" dirty="0" smtClean="0"/>
              <a:t> Valid() </a:t>
            </a:r>
            <a:r>
              <a:rPr lang="en-US" sz="2800" dirty="0" smtClean="0">
                <a:solidFill>
                  <a:srgbClr val="00B0F0"/>
                </a:solidFill>
              </a:rPr>
              <a:t>returns</a:t>
            </a:r>
            <a:r>
              <a:rPr lang="en-US" sz="2800" dirty="0" smtClean="0"/>
              <a:t> (</a:t>
            </a:r>
            <a:r>
              <a:rPr lang="en-US" sz="2800" dirty="0" err="1" smtClean="0">
                <a:solidFill>
                  <a:srgbClr val="00B0F0"/>
                </a:solidFill>
              </a:rPr>
              <a:t>bool</a:t>
            </a:r>
            <a:r>
              <a:rPr lang="en-US" sz="2800" dirty="0" smtClean="0"/>
              <a:t>)</a:t>
            </a:r>
            <a:br>
              <a:rPr lang="en-US" sz="2800" dirty="0" smtClean="0"/>
            </a:br>
            <a:r>
              <a:rPr lang="en-US" sz="2800" dirty="0" smtClean="0"/>
              <a:t>			</a:t>
            </a:r>
            <a:r>
              <a:rPr lang="en-US" sz="2800" dirty="0" smtClean="0">
                <a:solidFill>
                  <a:srgbClr val="00B0F0"/>
                </a:solidFill>
              </a:rPr>
              <a:t>reads</a:t>
            </a:r>
            <a:r>
              <a:rPr lang="en-US" sz="2800" dirty="0" smtClean="0"/>
              <a:t> {</a:t>
            </a:r>
            <a:r>
              <a:rPr lang="en-US" sz="2800" dirty="0" smtClean="0">
                <a:solidFill>
                  <a:srgbClr val="00B0F0"/>
                </a:solidFill>
              </a:rPr>
              <a:t>this</a:t>
            </a:r>
            <a:r>
              <a:rPr lang="en-US" sz="2800" dirty="0" smtClean="0"/>
              <a:t>}, footprint;</a:t>
            </a:r>
            <a:br>
              <a:rPr lang="en-US" sz="2800" dirty="0" smtClean="0"/>
            </a:br>
            <a:r>
              <a:rPr lang="en-US" sz="2800" dirty="0" smtClean="0"/>
              <a:t>	{	</a:t>
            </a:r>
            <a:r>
              <a:rPr lang="en-US" sz="2800" dirty="0" smtClean="0">
                <a:solidFill>
                  <a:srgbClr val="00B0F0"/>
                </a:solidFill>
              </a:rPr>
              <a:t>this</a:t>
            </a:r>
            <a:r>
              <a:rPr lang="en-US" sz="2800" dirty="0" smtClean="0"/>
              <a:t> </a:t>
            </a:r>
            <a:r>
              <a:rPr lang="en-US" sz="2800" dirty="0" smtClean="0">
                <a:sym typeface="Symbol"/>
              </a:rPr>
              <a:t> </a:t>
            </a:r>
            <a:r>
              <a:rPr lang="en-US" sz="2800" dirty="0" err="1" smtClean="0">
                <a:solidFill>
                  <a:srgbClr val="00B0F0"/>
                </a:solidFill>
              </a:rPr>
              <a:t>this</a:t>
            </a:r>
            <a:r>
              <a:rPr lang="en-US" sz="2800" dirty="0" err="1" smtClean="0">
                <a:sym typeface="Symbol"/>
              </a:rPr>
              <a:t>.footprint</a:t>
            </a:r>
            <a:r>
              <a:rPr lang="en-US" sz="2800" dirty="0" smtClean="0">
                <a:sym typeface="Symbol"/>
              </a:rPr>
              <a:t> </a:t>
            </a:r>
            <a:br>
              <a:rPr lang="en-US" sz="2800" dirty="0" smtClean="0">
                <a:sym typeface="Symbol"/>
              </a:rPr>
            </a:br>
            <a:r>
              <a:rPr lang="en-US" sz="2800" dirty="0" smtClean="0">
                <a:sym typeface="Symbol"/>
              </a:rPr>
              <a:t>		</a:t>
            </a:r>
            <a:r>
              <a:rPr lang="en-US" sz="2800" dirty="0" err="1" smtClean="0">
                <a:solidFill>
                  <a:srgbClr val="00B0F0"/>
                </a:solidFill>
                <a:sym typeface="Symbol"/>
              </a:rPr>
              <a:t>this</a:t>
            </a:r>
            <a:r>
              <a:rPr lang="en-US" sz="2800" dirty="0" err="1" smtClean="0">
                <a:sym typeface="Symbol"/>
              </a:rPr>
              <a:t>.p</a:t>
            </a:r>
            <a:r>
              <a:rPr lang="en-US" sz="2800" dirty="0" smtClean="0">
                <a:sym typeface="Symbol"/>
              </a:rPr>
              <a:t>  </a:t>
            </a:r>
            <a:r>
              <a:rPr lang="en-US" sz="2800" dirty="0" err="1" smtClean="0">
                <a:solidFill>
                  <a:srgbClr val="00B0F0"/>
                </a:solidFill>
              </a:rPr>
              <a:t>this</a:t>
            </a:r>
            <a:r>
              <a:rPr lang="en-US" sz="2800" dirty="0" err="1" smtClean="0">
                <a:sym typeface="Symbol"/>
              </a:rPr>
              <a:t>.footprint</a:t>
            </a:r>
            <a:r>
              <a:rPr lang="en-US" sz="2800" dirty="0" smtClean="0">
                <a:sym typeface="Symbol"/>
              </a:rPr>
              <a:t>  </a:t>
            </a:r>
            <a:br>
              <a:rPr lang="en-US" sz="2800" dirty="0" smtClean="0">
                <a:sym typeface="Symbol"/>
              </a:rPr>
            </a:br>
            <a:r>
              <a:rPr lang="en-US" sz="2800" dirty="0" smtClean="0">
                <a:sym typeface="Symbol"/>
              </a:rPr>
              <a:t>		</a:t>
            </a:r>
            <a:r>
              <a:rPr lang="en-US" sz="2800" dirty="0" err="1" smtClean="0">
                <a:solidFill>
                  <a:srgbClr val="00B0F0"/>
                </a:solidFill>
                <a:sym typeface="Symbol"/>
              </a:rPr>
              <a:t>this</a:t>
            </a:r>
            <a:r>
              <a:rPr lang="en-US" sz="2800" dirty="0" err="1" smtClean="0">
                <a:sym typeface="Symbol"/>
              </a:rPr>
              <a:t>.x</a:t>
            </a:r>
            <a:r>
              <a:rPr lang="en-US" sz="2800" dirty="0" smtClean="0">
                <a:sym typeface="Symbol"/>
              </a:rPr>
              <a:t> &lt; </a:t>
            </a:r>
            <a:r>
              <a:rPr lang="en-US" sz="2800" dirty="0" err="1" smtClean="0">
                <a:solidFill>
                  <a:srgbClr val="00B0F0"/>
                </a:solidFill>
                <a:sym typeface="Symbol"/>
              </a:rPr>
              <a:t>this</a:t>
            </a:r>
            <a:r>
              <a:rPr lang="en-US" sz="2800" dirty="0" err="1" smtClean="0">
                <a:sym typeface="Symbol"/>
              </a:rPr>
              <a:t>.p.y</a:t>
            </a:r>
            <a:r>
              <a:rPr lang="en-US" sz="2800" dirty="0" smtClean="0">
                <a:sym typeface="Symbol"/>
              </a:rPr>
              <a:t>  …</a:t>
            </a:r>
            <a:br>
              <a:rPr lang="en-US" sz="2800" dirty="0" smtClean="0">
                <a:sym typeface="Symbol"/>
              </a:rPr>
            </a:br>
            <a:r>
              <a:rPr lang="en-US" sz="2800" dirty="0" smtClean="0">
                <a:sym typeface="Symbol"/>
              </a:rPr>
              <a:t>	}</a:t>
            </a:r>
          </a:p>
          <a:p>
            <a:pPr marL="0" indent="0">
              <a:buNone/>
              <a:tabLst>
                <a:tab pos="914400" algn="l"/>
                <a:tab pos="1255713" algn="l"/>
                <a:tab pos="1377950" algn="l"/>
              </a:tabLst>
            </a:pPr>
            <a:r>
              <a:rPr lang="en-US" sz="2800" dirty="0" smtClean="0">
                <a:sym typeface="Symbol"/>
              </a:rPr>
              <a:t>	…</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 client</a:t>
            </a:r>
            <a:endParaRPr lang="en-US" dirty="0"/>
          </a:p>
        </p:txBody>
      </p:sp>
      <p:sp>
        <p:nvSpPr>
          <p:cNvPr id="3" name="Content Placeholder 2"/>
          <p:cNvSpPr>
            <a:spLocks noGrp="1"/>
          </p:cNvSpPr>
          <p:nvPr>
            <p:ph idx="1"/>
          </p:nvPr>
        </p:nvSpPr>
        <p:spPr>
          <a:xfrm>
            <a:off x="1173706" y="1411552"/>
            <a:ext cx="7589293" cy="2386807"/>
          </a:xfrm>
        </p:spPr>
        <p:txBody>
          <a:bodyPr/>
          <a:lstStyle/>
          <a:p>
            <a:pPr marL="0" indent="0">
              <a:buNone/>
              <a:tabLst>
                <a:tab pos="463550" algn="l"/>
              </a:tabLst>
            </a:pPr>
            <a:r>
              <a:rPr lang="en-US" dirty="0" smtClean="0">
                <a:solidFill>
                  <a:srgbClr val="00B0F0"/>
                </a:solidFill>
              </a:rPr>
              <a:t>method</a:t>
            </a:r>
            <a:r>
              <a:rPr lang="en-US" dirty="0" smtClean="0"/>
              <a:t> Client0() {</a:t>
            </a:r>
            <a:br>
              <a:rPr lang="en-US" dirty="0" smtClean="0"/>
            </a:br>
            <a:r>
              <a:rPr lang="en-US" dirty="0" smtClean="0"/>
              <a:t>	</a:t>
            </a:r>
            <a:r>
              <a:rPr lang="en-US" dirty="0" err="1" smtClean="0">
                <a:solidFill>
                  <a:srgbClr val="00B0F0"/>
                </a:solidFill>
              </a:rPr>
              <a:t>var</a:t>
            </a:r>
            <a:r>
              <a:rPr lang="en-US" dirty="0" smtClean="0"/>
              <a:t> c := </a:t>
            </a:r>
            <a:r>
              <a:rPr lang="en-US" dirty="0" smtClean="0">
                <a:solidFill>
                  <a:srgbClr val="00B0F0"/>
                </a:solidFill>
              </a:rPr>
              <a:t>new</a:t>
            </a:r>
            <a:r>
              <a:rPr lang="en-US" dirty="0" smtClean="0"/>
              <a:t> C;</a:t>
            </a:r>
            <a:br>
              <a:rPr lang="en-US" dirty="0" smtClean="0"/>
            </a:br>
            <a:r>
              <a:rPr lang="en-US" dirty="0" smtClean="0"/>
              <a:t>	</a:t>
            </a:r>
            <a:r>
              <a:rPr lang="en-US" dirty="0" smtClean="0">
                <a:solidFill>
                  <a:srgbClr val="00B0F0"/>
                </a:solidFill>
              </a:rPr>
              <a:t>call</a:t>
            </a:r>
            <a:r>
              <a:rPr lang="en-US" dirty="0" smtClean="0"/>
              <a:t> </a:t>
            </a:r>
            <a:r>
              <a:rPr lang="en-US" dirty="0" err="1" smtClean="0"/>
              <a:t>c.Init</a:t>
            </a:r>
            <a:r>
              <a:rPr lang="en-US" dirty="0" smtClean="0"/>
              <a:t>();</a:t>
            </a:r>
            <a:br>
              <a:rPr lang="en-US" dirty="0" smtClean="0"/>
            </a:br>
            <a:r>
              <a:rPr lang="en-US" dirty="0" smtClean="0"/>
              <a:t>	</a:t>
            </a:r>
            <a:r>
              <a:rPr lang="en-US" dirty="0" smtClean="0">
                <a:solidFill>
                  <a:srgbClr val="00B0F0"/>
                </a:solidFill>
              </a:rPr>
              <a:t>call</a:t>
            </a:r>
            <a:r>
              <a:rPr lang="en-US" dirty="0" smtClean="0"/>
              <a:t> </a:t>
            </a:r>
            <a:r>
              <a:rPr lang="en-US" dirty="0" err="1" smtClean="0"/>
              <a:t>c.Mutate</a:t>
            </a:r>
            <a:r>
              <a:rPr lang="en-US" dirty="0" smtClean="0"/>
              <a:t>();</a:t>
            </a:r>
          </a:p>
          <a:p>
            <a:pPr marL="0" indent="0">
              <a:buNone/>
              <a:tabLst>
                <a:tab pos="463550" algn="l"/>
              </a:tabLst>
            </a:pPr>
            <a:r>
              <a:rPr lang="en-US" dirty="0" smtClean="0"/>
              <a:t>}</a:t>
            </a:r>
            <a:endParaRPr lang="en-US" dirty="0"/>
          </a:p>
        </p:txBody>
      </p:sp>
      <p:sp>
        <p:nvSpPr>
          <p:cNvPr id="4" name="Explosion 1 3"/>
          <p:cNvSpPr/>
          <p:nvPr/>
        </p:nvSpPr>
        <p:spPr bwMode="auto">
          <a:xfrm rot="592102">
            <a:off x="4776451" y="1809434"/>
            <a:ext cx="3943441" cy="3059914"/>
          </a:xfrm>
          <a:prstGeom prst="irregularSeal1">
            <a:avLst/>
          </a:prstGeom>
          <a:solidFill>
            <a:srgbClr val="FF0000"/>
          </a:solidFill>
          <a:ln>
            <a:headEnd type="none" w="med" len="med"/>
            <a:tailEnd type="none" w="med" len="med"/>
          </a:ln>
          <a:effectLst>
            <a:outerShdw blurRad="76200" dist="12700" dir="2700000" sy="-23000" kx="-800400" algn="bl" rotWithShape="0">
              <a:prstClr val="black">
                <a:alpha val="20000"/>
              </a:prstClr>
            </a:outerShdw>
          </a:effectLst>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Error:</a:t>
            </a:r>
            <a:b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b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unsatisfied modifies clause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Evolving footprint of Init</a:t>
            </a:r>
            <a:endParaRPr lang="en-US" dirty="0"/>
          </a:p>
        </p:txBody>
      </p:sp>
      <p:sp>
        <p:nvSpPr>
          <p:cNvPr id="3" name="Content Placeholder 2"/>
          <p:cNvSpPr>
            <a:spLocks noGrp="1"/>
          </p:cNvSpPr>
          <p:nvPr>
            <p:ph idx="1"/>
          </p:nvPr>
        </p:nvSpPr>
        <p:spPr>
          <a:xfrm>
            <a:off x="381000" y="1411552"/>
            <a:ext cx="8382000" cy="1994392"/>
          </a:xfrm>
        </p:spPr>
        <p:txBody>
          <a:bodyPr/>
          <a:lstStyle/>
          <a:p>
            <a:r>
              <a:rPr lang="en-US" sz="3600" dirty="0" smtClean="0">
                <a:solidFill>
                  <a:srgbClr val="00B0F0"/>
                </a:solidFill>
                <a:sym typeface="Symbol"/>
              </a:rPr>
              <a:t>method</a:t>
            </a:r>
            <a:r>
              <a:rPr lang="en-US" sz="3600" dirty="0" smtClean="0">
                <a:sym typeface="Symbol"/>
              </a:rPr>
              <a:t> Init()</a:t>
            </a:r>
            <a:br>
              <a:rPr lang="en-US" sz="3600" dirty="0" smtClean="0">
                <a:sym typeface="Symbol"/>
              </a:rPr>
            </a:br>
            <a:r>
              <a:rPr lang="en-US" sz="3600" dirty="0" smtClean="0">
                <a:sym typeface="Symbol"/>
              </a:rPr>
              <a:t>	</a:t>
            </a:r>
            <a:r>
              <a:rPr lang="en-US" sz="3600" dirty="0" smtClean="0">
                <a:solidFill>
                  <a:srgbClr val="00B0F0"/>
                </a:solidFill>
                <a:sym typeface="Symbol"/>
              </a:rPr>
              <a:t>modifies</a:t>
            </a:r>
            <a:r>
              <a:rPr lang="en-US" sz="3600" dirty="0" smtClean="0">
                <a:sym typeface="Symbol"/>
              </a:rPr>
              <a:t> {</a:t>
            </a:r>
            <a:r>
              <a:rPr lang="en-US" sz="3600" dirty="0" smtClean="0">
                <a:solidFill>
                  <a:srgbClr val="00B0F0"/>
                </a:solidFill>
                <a:sym typeface="Symbol"/>
              </a:rPr>
              <a:t>this</a:t>
            </a:r>
            <a:r>
              <a:rPr lang="en-US" sz="3600" dirty="0" smtClean="0">
                <a:sym typeface="Symbol"/>
              </a:rPr>
              <a:t>};</a:t>
            </a:r>
            <a:br>
              <a:rPr lang="en-US" sz="3600" dirty="0" smtClean="0">
                <a:sym typeface="Symbol"/>
              </a:rPr>
            </a:br>
            <a:r>
              <a:rPr lang="en-US" sz="3600" dirty="0" smtClean="0">
                <a:sym typeface="Symbol"/>
              </a:rPr>
              <a:t>	</a:t>
            </a:r>
            <a:r>
              <a:rPr lang="en-US" sz="3600" dirty="0" smtClean="0">
                <a:solidFill>
                  <a:srgbClr val="00B0F0"/>
                </a:solidFill>
                <a:sym typeface="Symbol"/>
              </a:rPr>
              <a:t>ensures</a:t>
            </a:r>
            <a:r>
              <a:rPr lang="en-US" sz="3600" dirty="0" smtClean="0">
                <a:sym typeface="Symbol"/>
              </a:rPr>
              <a:t> Valid();</a:t>
            </a:r>
            <a:br>
              <a:rPr lang="en-US" sz="3600" dirty="0" smtClean="0">
                <a:sym typeface="Symbol"/>
              </a:rPr>
            </a:br>
            <a:r>
              <a:rPr lang="en-US" sz="3600" dirty="0" smtClean="0">
                <a:sym typeface="Symbol"/>
              </a:rPr>
              <a:t>	</a:t>
            </a:r>
            <a:r>
              <a:rPr lang="en-US" sz="3600" dirty="0" smtClean="0">
                <a:solidFill>
                  <a:srgbClr val="00B0F0"/>
                </a:solidFill>
                <a:sym typeface="Symbol"/>
              </a:rPr>
              <a:t>ensures</a:t>
            </a:r>
            <a:r>
              <a:rPr lang="en-US" sz="3600" dirty="0" smtClean="0">
                <a:sym typeface="Symbol"/>
              </a:rPr>
              <a:t> </a:t>
            </a:r>
            <a:r>
              <a:rPr lang="en-US" sz="3600" dirty="0" smtClean="0">
                <a:solidFill>
                  <a:srgbClr val="00B0F0"/>
                </a:solidFill>
                <a:sym typeface="Symbol"/>
              </a:rPr>
              <a:t>fresh</a:t>
            </a:r>
            <a:r>
              <a:rPr lang="en-US" sz="3600" dirty="0" smtClean="0">
                <a:sym typeface="Symbol"/>
              </a:rPr>
              <a:t>(footprint – {</a:t>
            </a:r>
            <a:r>
              <a:rPr lang="en-US" sz="3600" dirty="0" smtClean="0">
                <a:solidFill>
                  <a:srgbClr val="00B0F0"/>
                </a:solidFill>
                <a:sym typeface="Symbol"/>
              </a:rPr>
              <a:t>this</a:t>
            </a:r>
            <a:r>
              <a:rPr lang="en-US" sz="3600" dirty="0" smtClean="0">
                <a:sym typeface="Symbol"/>
              </a:rPr>
              <a:t>});</a:t>
            </a:r>
            <a:endParaRPr lang="en-US" dirty="0"/>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Another client</a:t>
            </a:r>
            <a:endParaRPr lang="en-US" dirty="0"/>
          </a:p>
        </p:txBody>
      </p:sp>
      <p:sp>
        <p:nvSpPr>
          <p:cNvPr id="3" name="Content Placeholder 2"/>
          <p:cNvSpPr>
            <a:spLocks noGrp="1"/>
          </p:cNvSpPr>
          <p:nvPr>
            <p:ph idx="1"/>
          </p:nvPr>
        </p:nvSpPr>
        <p:spPr>
          <a:xfrm>
            <a:off x="1173706" y="1411552"/>
            <a:ext cx="7589293" cy="2386807"/>
          </a:xfrm>
        </p:spPr>
        <p:txBody>
          <a:bodyPr/>
          <a:lstStyle/>
          <a:p>
            <a:pPr marL="0" indent="0">
              <a:buNone/>
              <a:tabLst>
                <a:tab pos="463550" algn="l"/>
              </a:tabLst>
            </a:pPr>
            <a:r>
              <a:rPr lang="en-US" dirty="0" smtClean="0">
                <a:solidFill>
                  <a:srgbClr val="00B0F0"/>
                </a:solidFill>
              </a:rPr>
              <a:t>method</a:t>
            </a:r>
            <a:r>
              <a:rPr lang="en-US" dirty="0" smtClean="0"/>
              <a:t> Client1() {</a:t>
            </a:r>
            <a:br>
              <a:rPr lang="en-US" dirty="0" smtClean="0"/>
            </a:br>
            <a:r>
              <a:rPr lang="en-US" dirty="0" smtClean="0"/>
              <a:t>	</a:t>
            </a:r>
            <a:r>
              <a:rPr lang="en-US" dirty="0" err="1" smtClean="0">
                <a:solidFill>
                  <a:srgbClr val="00B0F0"/>
                </a:solidFill>
              </a:rPr>
              <a:t>var</a:t>
            </a:r>
            <a:r>
              <a:rPr lang="en-US" dirty="0" smtClean="0"/>
              <a:t> c := </a:t>
            </a:r>
            <a:r>
              <a:rPr lang="en-US" dirty="0" smtClean="0">
                <a:solidFill>
                  <a:srgbClr val="00B0F0"/>
                </a:solidFill>
              </a:rPr>
              <a:t>new</a:t>
            </a:r>
            <a:r>
              <a:rPr lang="en-US" dirty="0" smtClean="0"/>
              <a:t> C;  </a:t>
            </a:r>
            <a:r>
              <a:rPr lang="en-US" dirty="0" smtClean="0">
                <a:solidFill>
                  <a:srgbClr val="00B0F0"/>
                </a:solidFill>
              </a:rPr>
              <a:t>call</a:t>
            </a:r>
            <a:r>
              <a:rPr lang="en-US" dirty="0" smtClean="0"/>
              <a:t> </a:t>
            </a:r>
            <a:r>
              <a:rPr lang="en-US" dirty="0" err="1" smtClean="0"/>
              <a:t>c.Init</a:t>
            </a:r>
            <a:r>
              <a:rPr lang="en-US" dirty="0" smtClean="0"/>
              <a:t>();</a:t>
            </a:r>
            <a:br>
              <a:rPr lang="en-US" dirty="0" smtClean="0"/>
            </a:br>
            <a:r>
              <a:rPr lang="en-US" dirty="0" smtClean="0"/>
              <a:t>	</a:t>
            </a:r>
            <a:r>
              <a:rPr lang="en-US" dirty="0" smtClean="0">
                <a:solidFill>
                  <a:srgbClr val="00B0F0"/>
                </a:solidFill>
              </a:rPr>
              <a:t>call</a:t>
            </a:r>
            <a:r>
              <a:rPr lang="en-US" dirty="0" smtClean="0"/>
              <a:t> </a:t>
            </a:r>
            <a:r>
              <a:rPr lang="en-US" dirty="0" err="1" smtClean="0"/>
              <a:t>c.Mutate</a:t>
            </a:r>
            <a:r>
              <a:rPr lang="en-US" dirty="0" smtClean="0"/>
              <a:t>();</a:t>
            </a:r>
            <a:br>
              <a:rPr lang="en-US" dirty="0" smtClean="0"/>
            </a:br>
            <a:r>
              <a:rPr lang="en-US" dirty="0" smtClean="0"/>
              <a:t>	</a:t>
            </a:r>
            <a:r>
              <a:rPr lang="en-US" dirty="0" smtClean="0">
                <a:solidFill>
                  <a:srgbClr val="00B0F0"/>
                </a:solidFill>
              </a:rPr>
              <a:t>call</a:t>
            </a:r>
            <a:r>
              <a:rPr lang="en-US" dirty="0" smtClean="0"/>
              <a:t> </a:t>
            </a:r>
            <a:r>
              <a:rPr lang="en-US" dirty="0" err="1" smtClean="0"/>
              <a:t>c.Mutate</a:t>
            </a:r>
            <a:r>
              <a:rPr lang="en-US" dirty="0" smtClean="0"/>
              <a:t>();</a:t>
            </a:r>
          </a:p>
          <a:p>
            <a:pPr marL="0" indent="0">
              <a:buNone/>
              <a:tabLst>
                <a:tab pos="463550" algn="l"/>
              </a:tabLst>
            </a:pPr>
            <a:r>
              <a:rPr lang="en-US" dirty="0" smtClean="0"/>
              <a:t>}</a:t>
            </a:r>
            <a:endParaRPr lang="en-US" dirty="0"/>
          </a:p>
        </p:txBody>
      </p:sp>
      <p:sp>
        <p:nvSpPr>
          <p:cNvPr id="8" name="Explosion 1 7"/>
          <p:cNvSpPr/>
          <p:nvPr/>
        </p:nvSpPr>
        <p:spPr bwMode="auto">
          <a:xfrm rot="592102">
            <a:off x="4326067" y="2369002"/>
            <a:ext cx="3943441" cy="3059914"/>
          </a:xfrm>
          <a:prstGeom prst="irregularSeal1">
            <a:avLst/>
          </a:prstGeom>
          <a:solidFill>
            <a:srgbClr val="FF0000"/>
          </a:solidFill>
          <a:ln>
            <a:headEnd type="none" w="med" len="med"/>
            <a:tailEnd type="none" w="med" len="med"/>
          </a:ln>
          <a:effectLst>
            <a:outerShdw blurRad="76200" dist="12700" dir="2700000" sy="-23000" kx="-800400" algn="bl" rotWithShape="0">
              <a:prstClr val="black">
                <a:alpha val="20000"/>
              </a:prstClr>
            </a:outerShdw>
          </a:effectLst>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Error:</a:t>
            </a:r>
            <a:b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b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unsatisfied modifies clause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Evolving footprint of Mutate</a:t>
            </a:r>
            <a:endParaRPr lang="en-US" dirty="0"/>
          </a:p>
        </p:txBody>
      </p:sp>
      <p:sp>
        <p:nvSpPr>
          <p:cNvPr id="3" name="Content Placeholder 2"/>
          <p:cNvSpPr>
            <a:spLocks noGrp="1"/>
          </p:cNvSpPr>
          <p:nvPr>
            <p:ph idx="1"/>
          </p:nvPr>
        </p:nvSpPr>
        <p:spPr>
          <a:xfrm>
            <a:off x="218364" y="1411552"/>
            <a:ext cx="8925636" cy="2991588"/>
          </a:xfrm>
        </p:spPr>
        <p:txBody>
          <a:bodyPr/>
          <a:lstStyle/>
          <a:p>
            <a:r>
              <a:rPr lang="en-US" sz="3600" dirty="0" smtClean="0">
                <a:solidFill>
                  <a:srgbClr val="00B0F0"/>
                </a:solidFill>
                <a:sym typeface="Symbol"/>
              </a:rPr>
              <a:t>method</a:t>
            </a:r>
            <a:r>
              <a:rPr lang="en-US" sz="3600" dirty="0" smtClean="0">
                <a:sym typeface="Symbol"/>
              </a:rPr>
              <a:t> Mutate()</a:t>
            </a:r>
            <a:br>
              <a:rPr lang="en-US" sz="3600" dirty="0" smtClean="0">
                <a:sym typeface="Symbol"/>
              </a:rPr>
            </a:br>
            <a:r>
              <a:rPr lang="en-US" sz="3600" dirty="0" smtClean="0">
                <a:sym typeface="Symbol"/>
              </a:rPr>
              <a:t>	</a:t>
            </a:r>
            <a:r>
              <a:rPr lang="en-US" sz="3600" dirty="0" smtClean="0">
                <a:solidFill>
                  <a:srgbClr val="00B0F0"/>
                </a:solidFill>
                <a:sym typeface="Symbol"/>
              </a:rPr>
              <a:t>requires</a:t>
            </a:r>
            <a:r>
              <a:rPr lang="en-US" sz="3600" dirty="0" smtClean="0">
                <a:sym typeface="Symbol"/>
              </a:rPr>
              <a:t> Valid();</a:t>
            </a:r>
            <a:br>
              <a:rPr lang="en-US" sz="3600" dirty="0" smtClean="0">
                <a:sym typeface="Symbol"/>
              </a:rPr>
            </a:br>
            <a:r>
              <a:rPr lang="en-US" sz="3600" dirty="0" smtClean="0">
                <a:sym typeface="Symbol"/>
              </a:rPr>
              <a:t>	</a:t>
            </a:r>
            <a:r>
              <a:rPr lang="en-US" sz="3600" dirty="0" smtClean="0">
                <a:solidFill>
                  <a:srgbClr val="00B0F0"/>
                </a:solidFill>
                <a:sym typeface="Symbol"/>
              </a:rPr>
              <a:t>modifies</a:t>
            </a:r>
            <a:r>
              <a:rPr lang="en-US" sz="3600" dirty="0" smtClean="0">
                <a:sym typeface="Symbol"/>
              </a:rPr>
              <a:t> footprint;</a:t>
            </a:r>
            <a:br>
              <a:rPr lang="en-US" sz="3600" dirty="0" smtClean="0">
                <a:sym typeface="Symbol"/>
              </a:rPr>
            </a:br>
            <a:r>
              <a:rPr lang="en-US" sz="3600" dirty="0" smtClean="0">
                <a:sym typeface="Symbol"/>
              </a:rPr>
              <a:t>	</a:t>
            </a:r>
            <a:r>
              <a:rPr lang="en-US" sz="3600" dirty="0" smtClean="0">
                <a:solidFill>
                  <a:srgbClr val="00B0F0"/>
                </a:solidFill>
                <a:sym typeface="Symbol"/>
              </a:rPr>
              <a:t>ensures</a:t>
            </a:r>
            <a:r>
              <a:rPr lang="en-US" sz="3600" dirty="0" smtClean="0">
                <a:sym typeface="Symbol"/>
              </a:rPr>
              <a:t> Valid();</a:t>
            </a:r>
            <a:br>
              <a:rPr lang="en-US" sz="3600" dirty="0" smtClean="0">
                <a:sym typeface="Symbol"/>
              </a:rPr>
            </a:br>
            <a:r>
              <a:rPr lang="en-US" sz="3600" dirty="0" smtClean="0">
                <a:sym typeface="Symbol"/>
              </a:rPr>
              <a:t>	</a:t>
            </a:r>
            <a:r>
              <a:rPr lang="en-US" sz="3600" dirty="0" smtClean="0">
                <a:solidFill>
                  <a:srgbClr val="00B0F0"/>
                </a:solidFill>
                <a:sym typeface="Symbol"/>
              </a:rPr>
              <a:t>ensures</a:t>
            </a:r>
            <a:r>
              <a:rPr lang="en-US" sz="3600" dirty="0" smtClean="0">
                <a:sym typeface="Symbol"/>
              </a:rPr>
              <a:t> </a:t>
            </a:r>
            <a:r>
              <a:rPr lang="en-US" sz="3600" dirty="0" smtClean="0">
                <a:solidFill>
                  <a:srgbClr val="00B0F0"/>
                </a:solidFill>
                <a:sym typeface="Symbol"/>
              </a:rPr>
              <a:t>fresh</a:t>
            </a:r>
            <a:r>
              <a:rPr lang="en-US" sz="3600" dirty="0" smtClean="0">
                <a:sym typeface="Symbol"/>
              </a:rPr>
              <a:t>(footprint – </a:t>
            </a:r>
            <a:r>
              <a:rPr lang="en-US" sz="3600" dirty="0" smtClean="0">
                <a:solidFill>
                  <a:srgbClr val="00B0F0"/>
                </a:solidFill>
                <a:sym typeface="Symbol"/>
              </a:rPr>
              <a:t>old</a:t>
            </a:r>
            <a:r>
              <a:rPr lang="en-US" sz="3600" dirty="0" smtClean="0">
                <a:sym typeface="Symbol"/>
              </a:rPr>
              <a:t>(footprint));</a:t>
            </a:r>
            <a:endParaRPr lang="en-US" dirty="0"/>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763000" cy="750205"/>
          </a:xfrm>
        </p:spPr>
        <p:txBody>
          <a:bodyPr/>
          <a:lstStyle/>
          <a:p>
            <a:r>
              <a:rPr smtClean="0"/>
              <a:t>Standard specifications, revisited</a:t>
            </a:r>
            <a:endParaRPr lang="en-US" dirty="0"/>
          </a:p>
        </p:txBody>
      </p:sp>
      <p:sp>
        <p:nvSpPr>
          <p:cNvPr id="3" name="Content Placeholder 2"/>
          <p:cNvSpPr>
            <a:spLocks noGrp="1"/>
          </p:cNvSpPr>
          <p:nvPr>
            <p:ph idx="1"/>
          </p:nvPr>
        </p:nvSpPr>
        <p:spPr>
          <a:xfrm>
            <a:off x="381000" y="879280"/>
            <a:ext cx="8382000" cy="5601533"/>
          </a:xfrm>
        </p:spPr>
        <p:txBody>
          <a:bodyPr/>
          <a:lstStyle/>
          <a:p>
            <a:pPr marL="0" indent="0">
              <a:buNone/>
            </a:pPr>
            <a:r>
              <a:rPr lang="en-US" sz="2800" dirty="0" smtClean="0">
                <a:solidFill>
                  <a:srgbClr val="00B0F0"/>
                </a:solidFill>
              </a:rPr>
              <a:t>class</a:t>
            </a:r>
            <a:r>
              <a:rPr lang="en-US" sz="2800" dirty="0" smtClean="0"/>
              <a:t> C {</a:t>
            </a:r>
            <a:br>
              <a:rPr lang="en-US" sz="2800" dirty="0" smtClean="0"/>
            </a:br>
            <a:r>
              <a:rPr lang="en-US" sz="2800" dirty="0" smtClean="0"/>
              <a:t>	</a:t>
            </a:r>
            <a:r>
              <a:rPr lang="en-US" sz="2800" dirty="0" err="1" smtClean="0">
                <a:solidFill>
                  <a:srgbClr val="00B0F0"/>
                </a:solidFill>
              </a:rPr>
              <a:t>var</a:t>
            </a:r>
            <a:r>
              <a:rPr lang="en-US" sz="2800" dirty="0" smtClean="0"/>
              <a:t> footprint: </a:t>
            </a:r>
            <a:r>
              <a:rPr lang="en-US" sz="2800" dirty="0" smtClean="0">
                <a:solidFill>
                  <a:srgbClr val="00B0F0"/>
                </a:solidFill>
              </a:rPr>
              <a:t>set</a:t>
            </a:r>
            <a:r>
              <a:rPr lang="en-US" sz="2800" dirty="0" smtClean="0"/>
              <a:t>&lt;</a:t>
            </a:r>
            <a:r>
              <a:rPr lang="en-US" sz="2800" dirty="0" smtClean="0">
                <a:solidFill>
                  <a:srgbClr val="00B0F0"/>
                </a:solidFill>
              </a:rPr>
              <a:t>object</a:t>
            </a:r>
            <a:r>
              <a:rPr lang="en-US" sz="2800" dirty="0" smtClean="0"/>
              <a:t>&gt;;</a:t>
            </a:r>
            <a:br>
              <a:rPr lang="en-US" sz="2800" dirty="0" smtClean="0"/>
            </a:br>
            <a:r>
              <a:rPr lang="en-US" sz="2800" dirty="0" smtClean="0"/>
              <a:t>	</a:t>
            </a:r>
            <a:r>
              <a:rPr lang="en-US" sz="2800" dirty="0" smtClean="0">
                <a:solidFill>
                  <a:srgbClr val="00B0F0"/>
                </a:solidFill>
              </a:rPr>
              <a:t>function</a:t>
            </a:r>
            <a:r>
              <a:rPr lang="en-US" sz="2800" dirty="0" smtClean="0"/>
              <a:t> Valid() </a:t>
            </a:r>
            <a:r>
              <a:rPr lang="en-US" sz="2800" dirty="0" smtClean="0">
                <a:solidFill>
                  <a:srgbClr val="00B0F0"/>
                </a:solidFill>
              </a:rPr>
              <a:t>returns</a:t>
            </a:r>
            <a:r>
              <a:rPr lang="en-US" sz="2800" dirty="0" smtClean="0"/>
              <a:t> (</a:t>
            </a:r>
            <a:r>
              <a:rPr lang="en-US" sz="2800" dirty="0" err="1" smtClean="0">
                <a:solidFill>
                  <a:srgbClr val="00B0F0"/>
                </a:solidFill>
              </a:rPr>
              <a:t>bool</a:t>
            </a:r>
            <a:r>
              <a:rPr lang="en-US" sz="2800" dirty="0" smtClean="0"/>
              <a:t>)</a:t>
            </a:r>
            <a:br>
              <a:rPr lang="en-US" sz="2800" dirty="0" smtClean="0"/>
            </a:br>
            <a:r>
              <a:rPr lang="en-US" sz="2800" dirty="0" smtClean="0"/>
              <a:t>		</a:t>
            </a:r>
            <a:r>
              <a:rPr lang="en-US" sz="2800" dirty="0" smtClean="0">
                <a:solidFill>
                  <a:srgbClr val="00B0F0"/>
                </a:solidFill>
              </a:rPr>
              <a:t>reads</a:t>
            </a:r>
            <a:r>
              <a:rPr lang="en-US" sz="2800" dirty="0" smtClean="0"/>
              <a:t> </a:t>
            </a:r>
            <a:r>
              <a:rPr lang="en-US" sz="2800" dirty="0" smtClean="0">
                <a:sym typeface="Symbol"/>
              </a:rPr>
              <a:t>{</a:t>
            </a:r>
            <a:r>
              <a:rPr lang="en-US" sz="2800" dirty="0" smtClean="0">
                <a:solidFill>
                  <a:srgbClr val="00B0F0"/>
                </a:solidFill>
                <a:sym typeface="Symbol"/>
              </a:rPr>
              <a:t>this</a:t>
            </a:r>
            <a:r>
              <a:rPr lang="en-US" sz="2800" dirty="0" smtClean="0">
                <a:sym typeface="Symbol"/>
              </a:rPr>
              <a:t>}, </a:t>
            </a:r>
            <a:r>
              <a:rPr lang="en-US" sz="2800" dirty="0" smtClean="0"/>
              <a:t>footprint;</a:t>
            </a:r>
            <a:br>
              <a:rPr lang="en-US" sz="2800" dirty="0" smtClean="0"/>
            </a:br>
            <a:r>
              <a:rPr lang="en-US" sz="2800" dirty="0" smtClean="0"/>
              <a:t>	{ </a:t>
            </a:r>
            <a:r>
              <a:rPr lang="en-US" sz="2800" dirty="0" smtClean="0">
                <a:solidFill>
                  <a:srgbClr val="00B0F0"/>
                </a:solidFill>
              </a:rPr>
              <a:t>this</a:t>
            </a:r>
            <a:r>
              <a:rPr lang="en-US" sz="2800" dirty="0" smtClean="0"/>
              <a:t> </a:t>
            </a:r>
            <a:r>
              <a:rPr lang="en-US" sz="2800" dirty="0" smtClean="0">
                <a:sym typeface="Symbol"/>
              </a:rPr>
              <a:t></a:t>
            </a:r>
            <a:r>
              <a:rPr lang="en-US" sz="2800" dirty="0" smtClean="0"/>
              <a:t> footprint </a:t>
            </a:r>
            <a:r>
              <a:rPr lang="en-US" sz="2800" dirty="0" smtClean="0">
                <a:sym typeface="Symbol"/>
              </a:rPr>
              <a:t></a:t>
            </a:r>
            <a:r>
              <a:rPr lang="en-US" sz="2800" dirty="0" smtClean="0"/>
              <a:t> … }</a:t>
            </a:r>
            <a:endParaRPr lang="en-US" sz="2800" dirty="0" smtClean="0">
              <a:sym typeface="Symbol"/>
            </a:endParaRPr>
          </a:p>
          <a:p>
            <a:pPr marL="0" indent="0">
              <a:buNone/>
            </a:pPr>
            <a:r>
              <a:rPr lang="en-US" sz="2800" dirty="0" smtClean="0">
                <a:sym typeface="Symbol"/>
              </a:rPr>
              <a:t>	</a:t>
            </a:r>
            <a:r>
              <a:rPr lang="en-US" sz="2800" dirty="0" smtClean="0">
                <a:solidFill>
                  <a:srgbClr val="00B0F0"/>
                </a:solidFill>
                <a:sym typeface="Symbol"/>
              </a:rPr>
              <a:t>method</a:t>
            </a:r>
            <a:r>
              <a:rPr lang="en-US" sz="2800" dirty="0" smtClean="0">
                <a:sym typeface="Symbol"/>
              </a:rPr>
              <a:t> Init()</a:t>
            </a:r>
            <a:br>
              <a:rPr lang="en-US" sz="2800" dirty="0" smtClean="0">
                <a:sym typeface="Symbol"/>
              </a:rPr>
            </a:br>
            <a:r>
              <a:rPr lang="en-US" sz="2800" dirty="0" smtClean="0">
                <a:sym typeface="Symbol"/>
              </a:rPr>
              <a:t>		</a:t>
            </a:r>
            <a:r>
              <a:rPr lang="en-US" sz="2800" dirty="0" smtClean="0">
                <a:solidFill>
                  <a:srgbClr val="00B0F0"/>
                </a:solidFill>
                <a:sym typeface="Symbol"/>
              </a:rPr>
              <a:t>modifies</a:t>
            </a:r>
            <a:r>
              <a:rPr lang="en-US" sz="2800" dirty="0" smtClean="0">
                <a:sym typeface="Symbol"/>
              </a:rPr>
              <a:t> {</a:t>
            </a:r>
            <a:r>
              <a:rPr lang="en-US" sz="2800" dirty="0" smtClean="0">
                <a:solidFill>
                  <a:srgbClr val="00B0F0"/>
                </a:solidFill>
                <a:sym typeface="Symbol"/>
              </a:rPr>
              <a:t>this</a:t>
            </a:r>
            <a:r>
              <a:rPr lang="en-US" sz="2800" dirty="0" smtClean="0">
                <a:sym typeface="Symbol"/>
              </a:rPr>
              <a:t>};</a:t>
            </a:r>
            <a:br>
              <a:rPr lang="en-US" sz="2800" dirty="0" smtClean="0">
                <a:sym typeface="Symbol"/>
              </a:rPr>
            </a:br>
            <a:r>
              <a:rPr lang="en-US" sz="2800" dirty="0" smtClean="0">
                <a:sym typeface="Symbol"/>
              </a:rPr>
              <a:t>		</a:t>
            </a:r>
            <a:r>
              <a:rPr lang="en-US" sz="2800" dirty="0" smtClean="0">
                <a:solidFill>
                  <a:srgbClr val="00B0F0"/>
                </a:solidFill>
                <a:sym typeface="Symbol"/>
              </a:rPr>
              <a:t>ensures</a:t>
            </a:r>
            <a:r>
              <a:rPr lang="en-US" sz="2800" dirty="0" smtClean="0">
                <a:sym typeface="Symbol"/>
              </a:rPr>
              <a:t> Valid();</a:t>
            </a:r>
            <a:br>
              <a:rPr lang="en-US" sz="2800" dirty="0" smtClean="0">
                <a:sym typeface="Symbol"/>
              </a:rPr>
            </a:br>
            <a:r>
              <a:rPr lang="en-US" sz="2800" dirty="0" smtClean="0">
                <a:sym typeface="Symbol"/>
              </a:rPr>
              <a:t>		</a:t>
            </a:r>
            <a:r>
              <a:rPr lang="en-US" sz="2800" dirty="0" smtClean="0">
                <a:solidFill>
                  <a:srgbClr val="00B0F0"/>
                </a:solidFill>
                <a:sym typeface="Symbol"/>
              </a:rPr>
              <a:t>ensures</a:t>
            </a:r>
            <a:r>
              <a:rPr lang="en-US" sz="2800" dirty="0" smtClean="0">
                <a:sym typeface="Symbol"/>
              </a:rPr>
              <a:t> </a:t>
            </a:r>
            <a:r>
              <a:rPr lang="en-US" sz="2800" dirty="0" smtClean="0">
                <a:solidFill>
                  <a:srgbClr val="00B0F0"/>
                </a:solidFill>
                <a:sym typeface="Symbol"/>
              </a:rPr>
              <a:t>fresh</a:t>
            </a:r>
            <a:r>
              <a:rPr lang="en-US" sz="2800" dirty="0" smtClean="0">
                <a:sym typeface="Symbol"/>
              </a:rPr>
              <a:t>(footprint – {</a:t>
            </a:r>
            <a:r>
              <a:rPr lang="en-US" sz="2800" dirty="0" smtClean="0">
                <a:solidFill>
                  <a:srgbClr val="00B0F0"/>
                </a:solidFill>
                <a:sym typeface="Symbol"/>
              </a:rPr>
              <a:t>this</a:t>
            </a:r>
            <a:r>
              <a:rPr lang="en-US" sz="2800" dirty="0" smtClean="0">
                <a:sym typeface="Symbol"/>
              </a:rPr>
              <a:t>});</a:t>
            </a:r>
          </a:p>
          <a:p>
            <a:pPr marL="0" indent="0">
              <a:buNone/>
            </a:pPr>
            <a:r>
              <a:rPr lang="en-US" sz="2800" dirty="0" smtClean="0">
                <a:sym typeface="Symbol"/>
              </a:rPr>
              <a:t>	</a:t>
            </a:r>
            <a:r>
              <a:rPr lang="en-US" sz="2800" dirty="0" smtClean="0">
                <a:solidFill>
                  <a:srgbClr val="00B0F0"/>
                </a:solidFill>
                <a:sym typeface="Symbol"/>
              </a:rPr>
              <a:t>method</a:t>
            </a:r>
            <a:r>
              <a:rPr lang="en-US" sz="2800" dirty="0" smtClean="0">
                <a:sym typeface="Symbol"/>
              </a:rPr>
              <a:t> Mutate()</a:t>
            </a:r>
            <a:br>
              <a:rPr lang="en-US" sz="2800" dirty="0" smtClean="0">
                <a:sym typeface="Symbol"/>
              </a:rPr>
            </a:br>
            <a:r>
              <a:rPr lang="en-US" sz="2800" dirty="0" smtClean="0">
                <a:sym typeface="Symbol"/>
              </a:rPr>
              <a:t>		</a:t>
            </a:r>
            <a:r>
              <a:rPr lang="en-US" sz="2800" dirty="0" smtClean="0">
                <a:solidFill>
                  <a:srgbClr val="00B0F0"/>
                </a:solidFill>
                <a:sym typeface="Symbol"/>
              </a:rPr>
              <a:t>requires</a:t>
            </a:r>
            <a:r>
              <a:rPr lang="en-US" sz="2800" dirty="0" smtClean="0">
                <a:sym typeface="Symbol"/>
              </a:rPr>
              <a:t> Valid();</a:t>
            </a:r>
            <a:br>
              <a:rPr lang="en-US" sz="2800" dirty="0" smtClean="0">
                <a:sym typeface="Symbol"/>
              </a:rPr>
            </a:br>
            <a:r>
              <a:rPr lang="en-US" sz="2800" dirty="0" smtClean="0">
                <a:sym typeface="Symbol"/>
              </a:rPr>
              <a:t>		</a:t>
            </a:r>
            <a:r>
              <a:rPr lang="en-US" sz="2800" dirty="0" smtClean="0">
                <a:solidFill>
                  <a:srgbClr val="00B0F0"/>
                </a:solidFill>
                <a:sym typeface="Symbol"/>
              </a:rPr>
              <a:t>modifies</a:t>
            </a:r>
            <a:r>
              <a:rPr lang="en-US" sz="2800" dirty="0" smtClean="0">
                <a:sym typeface="Symbol"/>
              </a:rPr>
              <a:t> footprint;</a:t>
            </a:r>
            <a:br>
              <a:rPr lang="en-US" sz="2800" dirty="0" smtClean="0">
                <a:sym typeface="Symbol"/>
              </a:rPr>
            </a:br>
            <a:r>
              <a:rPr lang="en-US" sz="2800" dirty="0" smtClean="0">
                <a:sym typeface="Symbol"/>
              </a:rPr>
              <a:t>		</a:t>
            </a:r>
            <a:r>
              <a:rPr lang="en-US" sz="2800" dirty="0" smtClean="0">
                <a:solidFill>
                  <a:srgbClr val="00B0F0"/>
                </a:solidFill>
                <a:sym typeface="Symbol"/>
              </a:rPr>
              <a:t>ensures</a:t>
            </a:r>
            <a:r>
              <a:rPr lang="en-US" sz="2800" dirty="0" smtClean="0">
                <a:sym typeface="Symbol"/>
              </a:rPr>
              <a:t> Valid();</a:t>
            </a:r>
            <a:br>
              <a:rPr lang="en-US" sz="2800" dirty="0" smtClean="0">
                <a:sym typeface="Symbol"/>
              </a:rPr>
            </a:br>
            <a:r>
              <a:rPr lang="en-US" sz="2800" dirty="0" smtClean="0">
                <a:sym typeface="Symbol"/>
              </a:rPr>
              <a:t>		</a:t>
            </a:r>
            <a:r>
              <a:rPr lang="en-US" sz="2800" dirty="0" smtClean="0">
                <a:solidFill>
                  <a:srgbClr val="00B0F0"/>
                </a:solidFill>
                <a:sym typeface="Symbol"/>
              </a:rPr>
              <a:t>ensures</a:t>
            </a:r>
            <a:r>
              <a:rPr lang="en-US" sz="2800" dirty="0" smtClean="0">
                <a:sym typeface="Symbol"/>
              </a:rPr>
              <a:t> </a:t>
            </a:r>
            <a:r>
              <a:rPr lang="en-US" sz="2800" dirty="0" smtClean="0">
                <a:solidFill>
                  <a:srgbClr val="00B0F0"/>
                </a:solidFill>
                <a:sym typeface="Symbol"/>
              </a:rPr>
              <a:t>fresh</a:t>
            </a:r>
            <a:r>
              <a:rPr lang="en-US" sz="2800" dirty="0" smtClean="0">
                <a:sym typeface="Symbol"/>
              </a:rPr>
              <a:t>(footprint – </a:t>
            </a:r>
            <a:r>
              <a:rPr lang="en-US" sz="2800" dirty="0" smtClean="0">
                <a:solidFill>
                  <a:srgbClr val="00B0F0"/>
                </a:solidFill>
                <a:sym typeface="Symbol"/>
              </a:rPr>
              <a:t>old</a:t>
            </a:r>
            <a:r>
              <a:rPr lang="en-US" sz="2800" dirty="0" smtClean="0">
                <a:sym typeface="Symbol"/>
              </a:rPr>
              <a:t>(footprint));</a:t>
            </a:r>
            <a:endParaRPr lang="en-US" sz="2800" dirty="0"/>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Aggregate objects</a:t>
            </a:r>
            <a:endParaRPr lang="en-US" dirty="0"/>
          </a:p>
        </p:txBody>
      </p:sp>
      <p:sp>
        <p:nvSpPr>
          <p:cNvPr id="4" name="Content Placeholder 3"/>
          <p:cNvSpPr>
            <a:spLocks noGrp="1"/>
          </p:cNvSpPr>
          <p:nvPr>
            <p:ph idx="1"/>
          </p:nvPr>
        </p:nvSpPr>
        <p:spPr>
          <a:xfrm>
            <a:off x="381000" y="988464"/>
            <a:ext cx="8763000" cy="5687711"/>
          </a:xfrm>
        </p:spPr>
        <p:txBody>
          <a:bodyPr/>
          <a:lstStyle/>
          <a:p>
            <a:pPr marL="0" indent="0">
              <a:buNone/>
              <a:tabLst>
                <a:tab pos="463550" algn="l"/>
              </a:tabLst>
            </a:pPr>
            <a:r>
              <a:rPr lang="en-US" dirty="0" smtClean="0">
                <a:solidFill>
                  <a:srgbClr val="00B0F0"/>
                </a:solidFill>
              </a:rPr>
              <a:t>class</a:t>
            </a:r>
            <a:r>
              <a:rPr lang="en-US" dirty="0" smtClean="0"/>
              <a:t> </a:t>
            </a:r>
            <a:r>
              <a:rPr lang="en-US" dirty="0" err="1" smtClean="0"/>
              <a:t>RockBand</a:t>
            </a:r>
            <a:r>
              <a:rPr lang="en-US" dirty="0" smtClean="0"/>
              <a:t> {</a:t>
            </a:r>
            <a:br>
              <a:rPr lang="en-US" dirty="0" smtClean="0"/>
            </a:br>
            <a:r>
              <a:rPr lang="en-US" dirty="0" smtClean="0"/>
              <a:t>	</a:t>
            </a:r>
            <a:r>
              <a:rPr lang="en-US" dirty="0" err="1" smtClean="0">
                <a:solidFill>
                  <a:srgbClr val="00B0F0"/>
                </a:solidFill>
              </a:rPr>
              <a:t>var</a:t>
            </a:r>
            <a:r>
              <a:rPr lang="en-US" dirty="0" smtClean="0"/>
              <a:t> footprint: </a:t>
            </a:r>
            <a:r>
              <a:rPr lang="en-US" dirty="0" smtClean="0">
                <a:solidFill>
                  <a:srgbClr val="00B0F0"/>
                </a:solidFill>
              </a:rPr>
              <a:t>set</a:t>
            </a:r>
            <a:r>
              <a:rPr lang="en-US" dirty="0" smtClean="0"/>
              <a:t>&lt;</a:t>
            </a:r>
            <a:r>
              <a:rPr lang="en-US" dirty="0" smtClean="0">
                <a:solidFill>
                  <a:srgbClr val="00B0F0"/>
                </a:solidFill>
              </a:rPr>
              <a:t>object</a:t>
            </a:r>
            <a:r>
              <a:rPr lang="en-US" dirty="0" smtClean="0"/>
              <a:t>&gt;;</a:t>
            </a:r>
          </a:p>
          <a:p>
            <a:pPr marL="0" indent="0">
              <a:buNone/>
              <a:tabLst>
                <a:tab pos="463550" algn="l"/>
              </a:tabLst>
            </a:pPr>
            <a:r>
              <a:rPr lang="en-US" dirty="0" smtClean="0"/>
              <a:t>	</a:t>
            </a:r>
            <a:r>
              <a:rPr lang="en-US" dirty="0" err="1" smtClean="0">
                <a:solidFill>
                  <a:srgbClr val="00B0F0"/>
                </a:solidFill>
              </a:rPr>
              <a:t>var</a:t>
            </a:r>
            <a:r>
              <a:rPr lang="en-US" dirty="0" smtClean="0"/>
              <a:t> g: Guitar;</a:t>
            </a:r>
          </a:p>
          <a:p>
            <a:pPr marL="0" indent="0">
              <a:buNone/>
              <a:tabLst>
                <a:tab pos="463550" algn="l"/>
                <a:tab pos="804863" algn="l"/>
                <a:tab pos="1023938" algn="l"/>
              </a:tabLst>
            </a:pPr>
            <a:r>
              <a:rPr lang="en-US" dirty="0" smtClean="0"/>
              <a:t>	</a:t>
            </a:r>
            <a:r>
              <a:rPr lang="en-US" dirty="0" smtClean="0">
                <a:solidFill>
                  <a:srgbClr val="00B0F0"/>
                </a:solidFill>
              </a:rPr>
              <a:t>function</a:t>
            </a:r>
            <a:r>
              <a:rPr lang="en-US" dirty="0" smtClean="0"/>
              <a:t> Valid() </a:t>
            </a:r>
            <a:r>
              <a:rPr lang="en-US" dirty="0" smtClean="0">
                <a:solidFill>
                  <a:srgbClr val="00B0F0"/>
                </a:solidFill>
              </a:rPr>
              <a:t>returns</a:t>
            </a:r>
            <a:r>
              <a:rPr lang="en-US" dirty="0" smtClean="0"/>
              <a:t> (</a:t>
            </a:r>
            <a:r>
              <a:rPr lang="en-US" dirty="0" err="1" smtClean="0">
                <a:solidFill>
                  <a:srgbClr val="00B0F0"/>
                </a:solidFill>
              </a:rPr>
              <a:t>bool</a:t>
            </a:r>
            <a:r>
              <a:rPr lang="en-US" dirty="0" smtClean="0"/>
              <a:t>)</a:t>
            </a:r>
            <a:br>
              <a:rPr lang="en-US" dirty="0" smtClean="0"/>
            </a:br>
            <a:r>
              <a:rPr lang="en-US" dirty="0" smtClean="0"/>
              <a:t>			</a:t>
            </a:r>
            <a:r>
              <a:rPr lang="en-US" dirty="0" smtClean="0">
                <a:solidFill>
                  <a:srgbClr val="00B0F0"/>
                </a:solidFill>
              </a:rPr>
              <a:t>reads</a:t>
            </a:r>
            <a:r>
              <a:rPr lang="en-US" dirty="0" smtClean="0"/>
              <a:t> {</a:t>
            </a:r>
            <a:r>
              <a:rPr lang="en-US" dirty="0" smtClean="0">
                <a:solidFill>
                  <a:srgbClr val="00B0F0"/>
                </a:solidFill>
              </a:rPr>
              <a:t>this</a:t>
            </a:r>
            <a:r>
              <a:rPr lang="en-US" dirty="0" smtClean="0"/>
              <a:t>}, footprint;</a:t>
            </a:r>
            <a:br>
              <a:rPr lang="en-US" dirty="0" smtClean="0"/>
            </a:br>
            <a:r>
              <a:rPr lang="en-US" dirty="0" smtClean="0"/>
              <a:t>	{	</a:t>
            </a:r>
            <a:r>
              <a:rPr lang="en-US" dirty="0" smtClean="0">
                <a:solidFill>
                  <a:srgbClr val="00B0F0"/>
                </a:solidFill>
              </a:rPr>
              <a:t>this</a:t>
            </a:r>
            <a:r>
              <a:rPr lang="en-US" dirty="0" smtClean="0"/>
              <a:t> </a:t>
            </a:r>
            <a:r>
              <a:rPr lang="en-US" dirty="0" smtClean="0">
                <a:sym typeface="Symbol"/>
              </a:rPr>
              <a:t> footprint </a:t>
            </a:r>
            <a:br>
              <a:rPr lang="en-US" dirty="0" smtClean="0">
                <a:sym typeface="Symbol"/>
              </a:rPr>
            </a:br>
            <a:r>
              <a:rPr lang="en-US" dirty="0" smtClean="0">
                <a:sym typeface="Symbol"/>
              </a:rPr>
              <a:t>		g ≠ </a:t>
            </a:r>
            <a:r>
              <a:rPr lang="en-US" dirty="0" smtClean="0">
                <a:solidFill>
                  <a:srgbClr val="00B0F0"/>
                </a:solidFill>
                <a:sym typeface="Symbol"/>
              </a:rPr>
              <a:t>null</a:t>
            </a:r>
            <a:r>
              <a:rPr lang="en-US" dirty="0" smtClean="0">
                <a:sym typeface="Symbol"/>
              </a:rPr>
              <a:t>  g  footprint </a:t>
            </a:r>
            <a:br>
              <a:rPr lang="en-US" dirty="0" smtClean="0">
                <a:sym typeface="Symbol"/>
              </a:rPr>
            </a:br>
            <a:r>
              <a:rPr lang="en-US" dirty="0" smtClean="0">
                <a:sym typeface="Symbol"/>
              </a:rPr>
              <a:t>		</a:t>
            </a:r>
            <a:r>
              <a:rPr lang="en-US" dirty="0" err="1" smtClean="0">
                <a:sym typeface="Symbol"/>
              </a:rPr>
              <a:t>g.footprint</a:t>
            </a:r>
            <a:r>
              <a:rPr lang="en-US" dirty="0" smtClean="0">
                <a:sym typeface="Symbol"/>
              </a:rPr>
              <a:t>  footprint </a:t>
            </a:r>
            <a:br>
              <a:rPr lang="en-US" dirty="0" smtClean="0">
                <a:sym typeface="Symbol"/>
              </a:rPr>
            </a:br>
            <a:r>
              <a:rPr lang="en-US" dirty="0" smtClean="0">
                <a:sym typeface="Symbol"/>
              </a:rPr>
              <a:t>		</a:t>
            </a:r>
            <a:r>
              <a:rPr lang="en-US" dirty="0" smtClean="0">
                <a:latin typeface="Segoe UI"/>
                <a:cs typeface="Segoe UI"/>
                <a:sym typeface="Symbol"/>
              </a:rPr>
              <a:t>¬</a:t>
            </a:r>
            <a:r>
              <a:rPr lang="en-US" dirty="0" smtClean="0">
                <a:sym typeface="Symbol"/>
              </a:rPr>
              <a:t>(</a:t>
            </a:r>
            <a:r>
              <a:rPr lang="en-US" dirty="0" smtClean="0">
                <a:solidFill>
                  <a:srgbClr val="00B0F0"/>
                </a:solidFill>
                <a:sym typeface="Symbol"/>
              </a:rPr>
              <a:t>this</a:t>
            </a:r>
            <a:r>
              <a:rPr lang="en-US" dirty="0" smtClean="0">
                <a:sym typeface="Symbol"/>
              </a:rPr>
              <a:t>  </a:t>
            </a:r>
            <a:r>
              <a:rPr lang="en-US" dirty="0" err="1" smtClean="0">
                <a:sym typeface="Symbol"/>
              </a:rPr>
              <a:t>g.footprint</a:t>
            </a:r>
            <a:r>
              <a:rPr lang="en-US" dirty="0" smtClean="0">
                <a:sym typeface="Symbol"/>
              </a:rPr>
              <a:t>)  </a:t>
            </a:r>
            <a:br>
              <a:rPr lang="en-US" dirty="0" smtClean="0">
                <a:sym typeface="Symbol"/>
              </a:rPr>
            </a:br>
            <a:r>
              <a:rPr lang="en-US" dirty="0" smtClean="0">
                <a:sym typeface="Symbol"/>
              </a:rPr>
              <a:t>		</a:t>
            </a:r>
            <a:r>
              <a:rPr lang="en-US" dirty="0" err="1" smtClean="0">
                <a:sym typeface="Symbol"/>
              </a:rPr>
              <a:t>g.Valid</a:t>
            </a:r>
            <a:r>
              <a:rPr lang="en-US" dirty="0" smtClean="0">
                <a:sym typeface="Symbol"/>
              </a:rPr>
              <a:t>() </a:t>
            </a:r>
            <a:br>
              <a:rPr lang="en-US" dirty="0" smtClean="0">
                <a:sym typeface="Symbol"/>
              </a:rPr>
            </a:br>
            <a:r>
              <a:rPr lang="en-US" dirty="0" smtClean="0">
                <a:sym typeface="Symbol"/>
              </a:rPr>
              <a:t>		…</a:t>
            </a:r>
            <a:br>
              <a:rPr lang="en-US" dirty="0" smtClean="0">
                <a:sym typeface="Symbol"/>
              </a:rPr>
            </a:br>
            <a:r>
              <a:rPr lang="en-US" dirty="0" smtClean="0">
                <a:sym typeface="Symbol"/>
              </a:rPr>
              <a:t>	}</a:t>
            </a:r>
            <a:endParaRPr lang="en-US" dirty="0"/>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Demo</a:t>
            </a:r>
            <a:endParaRPr lang="en-US" dirty="0"/>
          </a:p>
        </p:txBody>
      </p:sp>
      <p:sp>
        <p:nvSpPr>
          <p:cNvPr id="3" name="Content Placeholder 2"/>
          <p:cNvSpPr>
            <a:spLocks noGrp="1"/>
          </p:cNvSpPr>
          <p:nvPr>
            <p:ph idx="1"/>
          </p:nvPr>
        </p:nvSpPr>
        <p:spPr>
          <a:xfrm>
            <a:off x="381000" y="1411552"/>
            <a:ext cx="8382000" cy="457048"/>
          </a:xfrm>
        </p:spPr>
        <p:txBody>
          <a:bodyPr/>
          <a:lstStyle/>
          <a:p>
            <a:r>
              <a:rPr lang="en-US" dirty="0" smtClean="0"/>
              <a:t>RockBand0.dfy</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Method pre/post specifications</a:t>
            </a:r>
            <a:endParaRPr lang="en-US" dirty="0"/>
          </a:p>
        </p:txBody>
      </p:sp>
      <p:sp>
        <p:nvSpPr>
          <p:cNvPr id="3" name="Content Placeholder 2"/>
          <p:cNvSpPr>
            <a:spLocks noGrp="1"/>
          </p:cNvSpPr>
          <p:nvPr>
            <p:ph idx="1"/>
          </p:nvPr>
        </p:nvSpPr>
        <p:spPr>
          <a:xfrm>
            <a:off x="122828" y="1411552"/>
            <a:ext cx="8939284" cy="3046988"/>
          </a:xfrm>
        </p:spPr>
        <p:txBody>
          <a:bodyPr/>
          <a:lstStyle/>
          <a:p>
            <a:r>
              <a:rPr lang="en-US" dirty="0" smtClean="0">
                <a:solidFill>
                  <a:srgbClr val="00B0F0"/>
                </a:solidFill>
              </a:rPr>
              <a:t>method</a:t>
            </a:r>
            <a:r>
              <a:rPr lang="en-US" dirty="0" smtClean="0"/>
              <a:t> M(x: X) </a:t>
            </a:r>
            <a:r>
              <a:rPr lang="en-US" dirty="0" smtClean="0">
                <a:solidFill>
                  <a:srgbClr val="00B0F0"/>
                </a:solidFill>
              </a:rPr>
              <a:t>returns</a:t>
            </a:r>
            <a:r>
              <a:rPr lang="en-US" dirty="0" smtClean="0"/>
              <a:t> (y: Y)</a:t>
            </a:r>
            <a:br>
              <a:rPr lang="en-US" dirty="0" smtClean="0"/>
            </a:br>
            <a:r>
              <a:rPr lang="en-US" dirty="0" smtClean="0"/>
              <a:t>	</a:t>
            </a:r>
            <a:r>
              <a:rPr lang="en-US" dirty="0" smtClean="0">
                <a:solidFill>
                  <a:srgbClr val="00B0F0"/>
                </a:solidFill>
              </a:rPr>
              <a:t>requires</a:t>
            </a:r>
            <a:r>
              <a:rPr lang="en-US" dirty="0" smtClean="0"/>
              <a:t> P;  </a:t>
            </a:r>
            <a:r>
              <a:rPr lang="en-US" dirty="0" smtClean="0">
                <a:solidFill>
                  <a:srgbClr val="00B0F0"/>
                </a:solidFill>
              </a:rPr>
              <a:t>ensures</a:t>
            </a:r>
            <a:r>
              <a:rPr lang="en-US" dirty="0" smtClean="0"/>
              <a:t> Q;</a:t>
            </a:r>
          </a:p>
          <a:p>
            <a:endParaRPr lang="en-US" dirty="0" smtClean="0"/>
          </a:p>
          <a:p>
            <a:pPr>
              <a:tabLst>
                <a:tab pos="682625" algn="l"/>
              </a:tabLst>
            </a:pPr>
            <a:r>
              <a:rPr lang="en-US" dirty="0" smtClean="0">
                <a:solidFill>
                  <a:schemeClr val="accent4"/>
                </a:solidFill>
              </a:rPr>
              <a:t>procedure</a:t>
            </a:r>
            <a:r>
              <a:rPr lang="en-US" dirty="0" smtClean="0"/>
              <a:t> M(this: Ref, x: Ref) </a:t>
            </a:r>
            <a:r>
              <a:rPr lang="en-US" dirty="0" smtClean="0">
                <a:solidFill>
                  <a:schemeClr val="accent4"/>
                </a:solidFill>
              </a:rPr>
              <a:t>returns</a:t>
            </a:r>
            <a:r>
              <a:rPr lang="en-US" dirty="0" smtClean="0"/>
              <a:t> (y: Ref);</a:t>
            </a:r>
          </a:p>
          <a:p>
            <a:pPr>
              <a:buNone/>
              <a:tabLst>
                <a:tab pos="682625" algn="l"/>
              </a:tabLst>
            </a:pPr>
            <a:r>
              <a:rPr lang="en-US" dirty="0" smtClean="0"/>
              <a:t>		</a:t>
            </a:r>
            <a:r>
              <a:rPr lang="en-US" dirty="0" smtClean="0">
                <a:solidFill>
                  <a:schemeClr val="accent4"/>
                </a:solidFill>
              </a:rPr>
              <a:t>requires</a:t>
            </a:r>
            <a:r>
              <a:rPr lang="en-US" dirty="0" smtClean="0"/>
              <a:t> </a:t>
            </a:r>
            <a:r>
              <a:rPr lang="en-US" dirty="0" err="1" smtClean="0">
                <a:solidFill>
                  <a:schemeClr val="accent1"/>
                </a:solidFill>
              </a:rPr>
              <a:t>Df</a:t>
            </a:r>
            <a:r>
              <a:rPr lang="en-US" dirty="0" smtClean="0">
                <a:solidFill>
                  <a:schemeClr val="accent1"/>
                </a:solidFill>
              </a:rPr>
              <a:t>[[</a:t>
            </a:r>
            <a:r>
              <a:rPr lang="en-US" dirty="0" smtClean="0"/>
              <a:t> </a:t>
            </a:r>
            <a:r>
              <a:rPr lang="en-US" dirty="0" smtClean="0">
                <a:sym typeface="Symbol"/>
              </a:rPr>
              <a:t>P </a:t>
            </a:r>
            <a:r>
              <a:rPr lang="en-US" dirty="0" smtClean="0">
                <a:solidFill>
                  <a:schemeClr val="accent1"/>
                </a:solidFill>
                <a:sym typeface="Symbol"/>
              </a:rPr>
              <a:t>]]</a:t>
            </a:r>
            <a:r>
              <a:rPr lang="en-US" dirty="0" smtClean="0">
                <a:sym typeface="Symbol"/>
              </a:rPr>
              <a:t>  </a:t>
            </a:r>
            <a:r>
              <a:rPr lang="en-US" dirty="0" err="1" smtClean="0">
                <a:solidFill>
                  <a:schemeClr val="accent1"/>
                </a:solidFill>
                <a:sym typeface="Symbol"/>
              </a:rPr>
              <a:t>Tr</a:t>
            </a:r>
            <a:r>
              <a:rPr lang="en-US" dirty="0" smtClean="0">
                <a:solidFill>
                  <a:schemeClr val="accent1"/>
                </a:solidFill>
                <a:sym typeface="Symbol"/>
              </a:rPr>
              <a:t>[[</a:t>
            </a:r>
            <a:r>
              <a:rPr lang="en-US" dirty="0" smtClean="0">
                <a:sym typeface="Symbol"/>
              </a:rPr>
              <a:t> P </a:t>
            </a:r>
            <a:r>
              <a:rPr lang="en-US" dirty="0" smtClean="0">
                <a:solidFill>
                  <a:schemeClr val="accent1"/>
                </a:solidFill>
                <a:sym typeface="Symbol"/>
              </a:rPr>
              <a:t>]]</a:t>
            </a:r>
            <a:r>
              <a:rPr lang="en-US" dirty="0" smtClean="0"/>
              <a:t>;</a:t>
            </a:r>
            <a:br>
              <a:rPr lang="en-US" dirty="0" smtClean="0"/>
            </a:br>
            <a:r>
              <a:rPr lang="en-US" dirty="0" smtClean="0"/>
              <a:t>	</a:t>
            </a:r>
            <a:r>
              <a:rPr lang="en-US" dirty="0" smtClean="0">
                <a:solidFill>
                  <a:schemeClr val="accent4"/>
                </a:solidFill>
              </a:rPr>
              <a:t>ensures</a:t>
            </a:r>
            <a:r>
              <a:rPr lang="en-US" dirty="0" smtClean="0"/>
              <a:t> </a:t>
            </a:r>
            <a:r>
              <a:rPr lang="en-US" dirty="0" err="1" smtClean="0">
                <a:solidFill>
                  <a:schemeClr val="accent1"/>
                </a:solidFill>
              </a:rPr>
              <a:t>Df</a:t>
            </a:r>
            <a:r>
              <a:rPr lang="en-US" dirty="0" smtClean="0">
                <a:solidFill>
                  <a:schemeClr val="accent1"/>
                </a:solidFill>
              </a:rPr>
              <a:t>[[</a:t>
            </a:r>
            <a:r>
              <a:rPr lang="en-US" dirty="0" smtClean="0"/>
              <a:t> Q </a:t>
            </a:r>
            <a:r>
              <a:rPr lang="en-US" dirty="0" smtClean="0">
                <a:solidFill>
                  <a:schemeClr val="accent1"/>
                </a:solidFill>
              </a:rPr>
              <a:t>]]</a:t>
            </a:r>
            <a:r>
              <a:rPr lang="en-US" dirty="0" smtClean="0"/>
              <a:t> </a:t>
            </a:r>
            <a:r>
              <a:rPr lang="en-US" dirty="0" smtClean="0">
                <a:sym typeface="Symbol"/>
              </a:rPr>
              <a:t> </a:t>
            </a:r>
            <a:r>
              <a:rPr lang="en-US" dirty="0" err="1" smtClean="0">
                <a:solidFill>
                  <a:schemeClr val="accent1"/>
                </a:solidFill>
                <a:sym typeface="Symbol"/>
              </a:rPr>
              <a:t>Tr</a:t>
            </a:r>
            <a:r>
              <a:rPr lang="en-US" dirty="0" smtClean="0">
                <a:solidFill>
                  <a:schemeClr val="accent1"/>
                </a:solidFill>
                <a:sym typeface="Symbol"/>
              </a:rPr>
              <a:t>[[</a:t>
            </a:r>
            <a:r>
              <a:rPr lang="en-US" dirty="0" smtClean="0">
                <a:sym typeface="Symbol"/>
              </a:rPr>
              <a:t> Q </a:t>
            </a:r>
            <a:r>
              <a:rPr lang="en-US" dirty="0" smtClean="0">
                <a:solidFill>
                  <a:schemeClr val="accent1"/>
                </a:solidFill>
                <a:sym typeface="Symbol"/>
              </a:rPr>
              <a:t>]]</a:t>
            </a:r>
            <a:r>
              <a:rPr lang="en-US" dirty="0" smtClean="0"/>
              <a:t>;</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Method modifies clauses</a:t>
            </a:r>
            <a:endParaRPr lang="en-US" dirty="0"/>
          </a:p>
        </p:txBody>
      </p:sp>
      <p:sp>
        <p:nvSpPr>
          <p:cNvPr id="3" name="Content Placeholder 2"/>
          <p:cNvSpPr>
            <a:spLocks noGrp="1"/>
          </p:cNvSpPr>
          <p:nvPr>
            <p:ph idx="1"/>
          </p:nvPr>
        </p:nvSpPr>
        <p:spPr>
          <a:xfrm>
            <a:off x="122828" y="933872"/>
            <a:ext cx="8939284" cy="4773614"/>
          </a:xfrm>
        </p:spPr>
        <p:txBody>
          <a:bodyPr/>
          <a:lstStyle/>
          <a:p>
            <a:r>
              <a:rPr lang="en-US" dirty="0" smtClean="0">
                <a:solidFill>
                  <a:srgbClr val="00B0F0"/>
                </a:solidFill>
              </a:rPr>
              <a:t>method</a:t>
            </a:r>
            <a:r>
              <a:rPr lang="en-US" dirty="0" smtClean="0"/>
              <a:t> M(x: X) </a:t>
            </a:r>
            <a:r>
              <a:rPr lang="en-US" dirty="0" smtClean="0">
                <a:solidFill>
                  <a:srgbClr val="00B0F0"/>
                </a:solidFill>
              </a:rPr>
              <a:t>returns</a:t>
            </a:r>
            <a:r>
              <a:rPr lang="en-US" dirty="0" smtClean="0"/>
              <a:t> (y: Y)</a:t>
            </a:r>
            <a:br>
              <a:rPr lang="en-US" dirty="0" smtClean="0"/>
            </a:br>
            <a:r>
              <a:rPr lang="en-US" dirty="0" smtClean="0"/>
              <a:t>	</a:t>
            </a:r>
            <a:r>
              <a:rPr lang="en-US" dirty="0" smtClean="0">
                <a:solidFill>
                  <a:srgbClr val="00B0F0"/>
                </a:solidFill>
              </a:rPr>
              <a:t>modifies</a:t>
            </a:r>
            <a:r>
              <a:rPr lang="en-US" dirty="0" smtClean="0">
                <a:solidFill>
                  <a:schemeClr val="accent6"/>
                </a:solidFill>
              </a:rPr>
              <a:t> </a:t>
            </a:r>
            <a:r>
              <a:rPr lang="en-US" dirty="0" smtClean="0"/>
              <a:t>S;</a:t>
            </a:r>
          </a:p>
          <a:p>
            <a:pPr>
              <a:tabLst>
                <a:tab pos="682625" algn="l"/>
              </a:tabLst>
            </a:pPr>
            <a:r>
              <a:rPr lang="en-US" dirty="0" smtClean="0">
                <a:solidFill>
                  <a:schemeClr val="accent4"/>
                </a:solidFill>
              </a:rPr>
              <a:t>procedure</a:t>
            </a:r>
            <a:r>
              <a:rPr lang="en-US" dirty="0" smtClean="0"/>
              <a:t> M(this: Ref, x: Ref) </a:t>
            </a:r>
            <a:r>
              <a:rPr lang="en-US" dirty="0" smtClean="0">
                <a:solidFill>
                  <a:schemeClr val="accent4"/>
                </a:solidFill>
              </a:rPr>
              <a:t>returns</a:t>
            </a:r>
            <a:r>
              <a:rPr lang="en-US" dirty="0" smtClean="0"/>
              <a:t> (y: Ref);</a:t>
            </a:r>
            <a:br>
              <a:rPr lang="en-US" dirty="0" smtClean="0"/>
            </a:br>
            <a:r>
              <a:rPr lang="en-US" dirty="0" smtClean="0"/>
              <a:t>	</a:t>
            </a:r>
            <a:r>
              <a:rPr lang="en-US" dirty="0" smtClean="0">
                <a:solidFill>
                  <a:schemeClr val="accent4"/>
                </a:solidFill>
              </a:rPr>
              <a:t>requires</a:t>
            </a:r>
            <a:r>
              <a:rPr lang="en-US" dirty="0" smtClean="0"/>
              <a:t> </a:t>
            </a:r>
            <a:r>
              <a:rPr lang="en-US" dirty="0" err="1" smtClean="0">
                <a:solidFill>
                  <a:schemeClr val="accent1"/>
                </a:solidFill>
              </a:rPr>
              <a:t>Df</a:t>
            </a:r>
            <a:r>
              <a:rPr lang="en-US" dirty="0" smtClean="0">
                <a:solidFill>
                  <a:schemeClr val="accent1"/>
                </a:solidFill>
              </a:rPr>
              <a:t>[[</a:t>
            </a:r>
            <a:r>
              <a:rPr lang="en-US" dirty="0" smtClean="0"/>
              <a:t> S </a:t>
            </a:r>
            <a:r>
              <a:rPr lang="en-US" dirty="0" smtClean="0">
                <a:solidFill>
                  <a:schemeClr val="accent1"/>
                </a:solidFill>
              </a:rPr>
              <a:t>]]</a:t>
            </a:r>
            <a:r>
              <a:rPr lang="en-US" dirty="0" smtClean="0"/>
              <a:t>;</a:t>
            </a:r>
            <a:br>
              <a:rPr lang="en-US" dirty="0" smtClean="0"/>
            </a:br>
            <a:r>
              <a:rPr lang="en-US" dirty="0" smtClean="0"/>
              <a:t>	</a:t>
            </a:r>
            <a:r>
              <a:rPr lang="en-US" dirty="0" smtClean="0">
                <a:solidFill>
                  <a:schemeClr val="accent4"/>
                </a:solidFill>
              </a:rPr>
              <a:t>modifies</a:t>
            </a:r>
            <a:r>
              <a:rPr lang="en-US" dirty="0" smtClean="0">
                <a:solidFill>
                  <a:schemeClr val="accent2"/>
                </a:solidFill>
              </a:rPr>
              <a:t> </a:t>
            </a:r>
            <a:r>
              <a:rPr lang="en-US" dirty="0" smtClean="0"/>
              <a:t>Heap;</a:t>
            </a:r>
            <a:br>
              <a:rPr lang="en-US" dirty="0" smtClean="0"/>
            </a:br>
            <a:r>
              <a:rPr lang="en-US" dirty="0" smtClean="0"/>
              <a:t>	</a:t>
            </a:r>
            <a:r>
              <a:rPr lang="en-US" dirty="0" smtClean="0">
                <a:solidFill>
                  <a:schemeClr val="accent4"/>
                </a:solidFill>
              </a:rPr>
              <a:t>ensures</a:t>
            </a:r>
            <a:r>
              <a:rPr lang="en-US" dirty="0" smtClean="0"/>
              <a:t> (</a:t>
            </a:r>
            <a:r>
              <a:rPr lang="en-US" dirty="0" smtClean="0">
                <a:sym typeface="Symbol"/>
              </a:rPr>
              <a:t> o: Ref, f: Field  </a:t>
            </a:r>
            <a:br>
              <a:rPr lang="en-US" dirty="0" smtClean="0">
                <a:sym typeface="Symbol"/>
              </a:rPr>
            </a:br>
            <a:r>
              <a:rPr lang="en-US" dirty="0" smtClean="0">
                <a:sym typeface="Symbol"/>
              </a:rPr>
              <a:t>		   o ≠ null  </a:t>
            </a:r>
            <a:r>
              <a:rPr lang="en-US" dirty="0" smtClean="0">
                <a:solidFill>
                  <a:schemeClr val="accent4"/>
                </a:solidFill>
                <a:sym typeface="Symbol"/>
              </a:rPr>
              <a:t>old</a:t>
            </a:r>
            <a:r>
              <a:rPr lang="en-US" dirty="0" smtClean="0">
                <a:sym typeface="Symbol"/>
              </a:rPr>
              <a:t>(Heap)[</a:t>
            </a:r>
            <a:r>
              <a:rPr lang="en-US" dirty="0" err="1" smtClean="0">
                <a:sym typeface="Symbol"/>
              </a:rPr>
              <a:t>o,alloc</a:t>
            </a:r>
            <a:r>
              <a:rPr lang="en-US" dirty="0" smtClean="0">
                <a:sym typeface="Symbol"/>
              </a:rPr>
              <a:t>] </a:t>
            </a:r>
            <a:br>
              <a:rPr lang="en-US" dirty="0" smtClean="0">
                <a:sym typeface="Symbol"/>
              </a:rPr>
            </a:br>
            <a:r>
              <a:rPr lang="en-US" dirty="0" smtClean="0">
                <a:sym typeface="Symbol"/>
              </a:rPr>
              <a:t>			Heap[</a:t>
            </a:r>
            <a:r>
              <a:rPr lang="en-US" dirty="0" err="1" smtClean="0">
                <a:sym typeface="Symbol"/>
              </a:rPr>
              <a:t>o,f</a:t>
            </a:r>
            <a:r>
              <a:rPr lang="en-US" dirty="0" smtClean="0">
                <a:sym typeface="Symbol"/>
              </a:rPr>
              <a:t>] = </a:t>
            </a:r>
            <a:r>
              <a:rPr lang="en-US" dirty="0" smtClean="0">
                <a:solidFill>
                  <a:schemeClr val="accent4"/>
                </a:solidFill>
                <a:sym typeface="Symbol"/>
              </a:rPr>
              <a:t>old</a:t>
            </a:r>
            <a:r>
              <a:rPr lang="en-US" dirty="0" smtClean="0">
                <a:sym typeface="Symbol"/>
              </a:rPr>
              <a:t>(Heap)[</a:t>
            </a:r>
            <a:r>
              <a:rPr lang="en-US" dirty="0" err="1" smtClean="0">
                <a:sym typeface="Symbol"/>
              </a:rPr>
              <a:t>o,f</a:t>
            </a:r>
            <a:r>
              <a:rPr lang="en-US" dirty="0" smtClean="0">
                <a:sym typeface="Symbol"/>
              </a:rPr>
              <a:t>]  </a:t>
            </a:r>
            <a:br>
              <a:rPr lang="en-US" dirty="0" smtClean="0">
                <a:sym typeface="Symbol"/>
              </a:rPr>
            </a:br>
            <a:r>
              <a:rPr lang="en-US" dirty="0" smtClean="0">
                <a:sym typeface="Symbol"/>
              </a:rPr>
              <a:t>			(</a:t>
            </a:r>
            <a:r>
              <a:rPr lang="en-US" dirty="0" err="1" smtClean="0">
                <a:sym typeface="Symbol"/>
              </a:rPr>
              <a:t>o,f</a:t>
            </a:r>
            <a:r>
              <a:rPr lang="en-US" dirty="0" smtClean="0">
                <a:sym typeface="Symbol"/>
              </a:rPr>
              <a:t>)  </a:t>
            </a:r>
            <a:r>
              <a:rPr lang="en-US" dirty="0" smtClean="0">
                <a:solidFill>
                  <a:schemeClr val="accent4"/>
                </a:solidFill>
                <a:sym typeface="Symbol"/>
              </a:rPr>
              <a:t>old</a:t>
            </a:r>
            <a:r>
              <a:rPr lang="en-US" dirty="0" smtClean="0">
                <a:sym typeface="Symbol"/>
              </a:rPr>
              <a:t>( </a:t>
            </a:r>
            <a:r>
              <a:rPr lang="en-US" dirty="0" err="1" smtClean="0">
                <a:solidFill>
                  <a:schemeClr val="accent1"/>
                </a:solidFill>
                <a:sym typeface="Symbol"/>
              </a:rPr>
              <a:t>Tr</a:t>
            </a:r>
            <a:r>
              <a:rPr lang="en-US" dirty="0" smtClean="0">
                <a:solidFill>
                  <a:schemeClr val="accent1"/>
                </a:solidFill>
                <a:sym typeface="Symbol"/>
              </a:rPr>
              <a:t>[[</a:t>
            </a:r>
            <a:r>
              <a:rPr lang="en-US" dirty="0" smtClean="0">
                <a:sym typeface="Symbol"/>
              </a:rPr>
              <a:t> S </a:t>
            </a:r>
            <a:r>
              <a:rPr lang="en-US" dirty="0" smtClean="0">
                <a:solidFill>
                  <a:schemeClr val="accent1"/>
                </a:solidFill>
                <a:sym typeface="Symbol"/>
              </a:rPr>
              <a:t>]]</a:t>
            </a:r>
            <a:r>
              <a:rPr lang="en-US" dirty="0" smtClean="0">
                <a:sym typeface="Symbol"/>
              </a:rPr>
              <a:t> )</a:t>
            </a:r>
            <a:br>
              <a:rPr lang="en-US" dirty="0" smtClean="0">
                <a:sym typeface="Symbol"/>
              </a:rPr>
            </a:br>
            <a:r>
              <a:rPr lang="en-US" dirty="0" smtClean="0">
                <a:sym typeface="Symbol"/>
              </a:rPr>
              <a:t>		</a:t>
            </a:r>
            <a:r>
              <a:rPr lang="en-US" dirty="0" smtClean="0"/>
              <a:t>); </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4800" smtClean="0"/>
              <a:t>Method modifies clauses: example</a:t>
            </a:r>
            <a:endParaRPr lang="en-US" sz="4800" dirty="0"/>
          </a:p>
        </p:txBody>
      </p:sp>
      <p:sp>
        <p:nvSpPr>
          <p:cNvPr id="3" name="Content Placeholder 2"/>
          <p:cNvSpPr>
            <a:spLocks noGrp="1"/>
          </p:cNvSpPr>
          <p:nvPr>
            <p:ph idx="1"/>
          </p:nvPr>
        </p:nvSpPr>
        <p:spPr>
          <a:xfrm>
            <a:off x="244520" y="879280"/>
            <a:ext cx="8899480" cy="5072158"/>
          </a:xfrm>
        </p:spPr>
        <p:txBody>
          <a:bodyPr/>
          <a:lstStyle/>
          <a:p>
            <a:r>
              <a:rPr lang="en-US" sz="3200" dirty="0" smtClean="0">
                <a:solidFill>
                  <a:srgbClr val="00B0F0"/>
                </a:solidFill>
              </a:rPr>
              <a:t>method</a:t>
            </a:r>
            <a:r>
              <a:rPr lang="en-US" sz="3200" dirty="0" smtClean="0"/>
              <a:t> M(x: X) </a:t>
            </a:r>
            <a:r>
              <a:rPr lang="en-US" sz="3200" dirty="0" smtClean="0">
                <a:solidFill>
                  <a:srgbClr val="00B0F0"/>
                </a:solidFill>
              </a:rPr>
              <a:t>returns</a:t>
            </a:r>
            <a:r>
              <a:rPr lang="en-US" sz="3200" dirty="0" smtClean="0"/>
              <a:t> (y: Y)</a:t>
            </a:r>
            <a:br>
              <a:rPr lang="en-US" sz="3200" dirty="0" smtClean="0"/>
            </a:br>
            <a:r>
              <a:rPr lang="en-US" sz="3200" dirty="0" smtClean="0"/>
              <a:t>	</a:t>
            </a:r>
            <a:r>
              <a:rPr lang="en-US" sz="3200" dirty="0" smtClean="0">
                <a:solidFill>
                  <a:srgbClr val="00B0F0"/>
                </a:solidFill>
              </a:rPr>
              <a:t>modifies</a:t>
            </a:r>
            <a:r>
              <a:rPr lang="en-US" sz="3200" dirty="0" smtClean="0">
                <a:solidFill>
                  <a:schemeClr val="accent6"/>
                </a:solidFill>
              </a:rPr>
              <a:t> </a:t>
            </a:r>
            <a:r>
              <a:rPr lang="en-US" sz="3200" dirty="0" smtClean="0"/>
              <a:t>this.*, </a:t>
            </a:r>
            <a:r>
              <a:rPr lang="en-US" sz="3200" dirty="0" err="1" smtClean="0"/>
              <a:t>x.s</a:t>
            </a:r>
            <a:r>
              <a:rPr lang="en-US" sz="3200" dirty="0" smtClean="0"/>
              <a:t>, </a:t>
            </a:r>
            <a:r>
              <a:rPr lang="en-US" sz="3200" dirty="0" err="1" smtClean="0">
                <a:solidFill>
                  <a:srgbClr val="00B0F0"/>
                </a:solidFill>
              </a:rPr>
              <a:t>this</a:t>
            </a:r>
            <a:r>
              <a:rPr lang="en-US" sz="3200" dirty="0" err="1" smtClean="0"/>
              <a:t>.p.t</a:t>
            </a:r>
            <a:r>
              <a:rPr lang="en-US" sz="3200" dirty="0" smtClean="0"/>
              <a:t>; </a:t>
            </a:r>
          </a:p>
          <a:p>
            <a:pPr>
              <a:tabLst>
                <a:tab pos="682625" algn="l"/>
              </a:tabLst>
            </a:pPr>
            <a:r>
              <a:rPr lang="en-US" sz="3200" dirty="0" smtClean="0">
                <a:solidFill>
                  <a:schemeClr val="accent4"/>
                </a:solidFill>
              </a:rPr>
              <a:t>procedure</a:t>
            </a:r>
            <a:r>
              <a:rPr lang="en-US" sz="3200" dirty="0" smtClean="0"/>
              <a:t> M(this: Ref, x: Ref) </a:t>
            </a:r>
            <a:r>
              <a:rPr lang="en-US" sz="3200" dirty="0" smtClean="0">
                <a:solidFill>
                  <a:schemeClr val="accent4"/>
                </a:solidFill>
              </a:rPr>
              <a:t>returns</a:t>
            </a:r>
            <a:r>
              <a:rPr lang="en-US" sz="3200" dirty="0" smtClean="0"/>
              <a:t> (y: Ref);</a:t>
            </a:r>
            <a:br>
              <a:rPr lang="en-US" sz="3200" dirty="0" smtClean="0"/>
            </a:br>
            <a:r>
              <a:rPr lang="en-US" sz="3200" dirty="0" smtClean="0"/>
              <a:t>	</a:t>
            </a:r>
            <a:r>
              <a:rPr lang="en-US" sz="3200" dirty="0" smtClean="0">
                <a:solidFill>
                  <a:schemeClr val="accent4"/>
                </a:solidFill>
              </a:rPr>
              <a:t>requires</a:t>
            </a:r>
            <a:r>
              <a:rPr lang="en-US" sz="3200" dirty="0" smtClean="0"/>
              <a:t> </a:t>
            </a:r>
            <a:r>
              <a:rPr lang="en-US" sz="3200" dirty="0" err="1" smtClean="0">
                <a:solidFill>
                  <a:schemeClr val="accent1"/>
                </a:solidFill>
              </a:rPr>
              <a:t>Df</a:t>
            </a:r>
            <a:r>
              <a:rPr lang="en-US" sz="3200" dirty="0" smtClean="0">
                <a:solidFill>
                  <a:schemeClr val="accent1"/>
                </a:solidFill>
              </a:rPr>
              <a:t>[[</a:t>
            </a:r>
            <a:r>
              <a:rPr lang="en-US" sz="3200" dirty="0" smtClean="0"/>
              <a:t> S </a:t>
            </a:r>
            <a:r>
              <a:rPr lang="en-US" sz="3200" dirty="0" smtClean="0">
                <a:solidFill>
                  <a:schemeClr val="accent1"/>
                </a:solidFill>
              </a:rPr>
              <a:t>]]</a:t>
            </a:r>
            <a:r>
              <a:rPr lang="en-US" sz="3200" dirty="0" smtClean="0"/>
              <a:t>;</a:t>
            </a:r>
            <a:br>
              <a:rPr lang="en-US" sz="3200" dirty="0" smtClean="0"/>
            </a:br>
            <a:r>
              <a:rPr lang="en-US" sz="3200" dirty="0" smtClean="0"/>
              <a:t>	</a:t>
            </a:r>
            <a:r>
              <a:rPr lang="en-US" sz="3200" dirty="0" smtClean="0">
                <a:solidFill>
                  <a:schemeClr val="accent4"/>
                </a:solidFill>
              </a:rPr>
              <a:t>modifies</a:t>
            </a:r>
            <a:r>
              <a:rPr lang="en-US" sz="3200" dirty="0" smtClean="0">
                <a:solidFill>
                  <a:schemeClr val="accent2"/>
                </a:solidFill>
              </a:rPr>
              <a:t> </a:t>
            </a:r>
            <a:r>
              <a:rPr lang="en-US" sz="3200" dirty="0" smtClean="0"/>
              <a:t>Heap;</a:t>
            </a:r>
            <a:br>
              <a:rPr lang="en-US" sz="3200" dirty="0" smtClean="0"/>
            </a:br>
            <a:r>
              <a:rPr lang="en-US" sz="3200" dirty="0" smtClean="0"/>
              <a:t>	</a:t>
            </a:r>
            <a:r>
              <a:rPr lang="en-US" sz="3200" dirty="0" smtClean="0">
                <a:solidFill>
                  <a:schemeClr val="accent4"/>
                </a:solidFill>
              </a:rPr>
              <a:t>ensures</a:t>
            </a:r>
            <a:r>
              <a:rPr lang="en-US" sz="3200" dirty="0" smtClean="0"/>
              <a:t> (</a:t>
            </a:r>
            <a:r>
              <a:rPr lang="en-US" sz="3200" dirty="0" smtClean="0">
                <a:sym typeface="Symbol"/>
              </a:rPr>
              <a:t> o: Ref, f: Field  </a:t>
            </a:r>
            <a:br>
              <a:rPr lang="en-US" sz="3200" dirty="0" smtClean="0">
                <a:sym typeface="Symbol"/>
              </a:rPr>
            </a:br>
            <a:r>
              <a:rPr lang="en-US" sz="3200" dirty="0" smtClean="0">
                <a:sym typeface="Symbol"/>
              </a:rPr>
              <a:t>		    o ≠ null  </a:t>
            </a:r>
            <a:r>
              <a:rPr lang="en-US" sz="3200" dirty="0" smtClean="0">
                <a:solidFill>
                  <a:schemeClr val="accent4"/>
                </a:solidFill>
                <a:sym typeface="Symbol"/>
              </a:rPr>
              <a:t>old</a:t>
            </a:r>
            <a:r>
              <a:rPr lang="en-US" sz="3200" dirty="0" smtClean="0">
                <a:sym typeface="Symbol"/>
              </a:rPr>
              <a:t>(Heap)[</a:t>
            </a:r>
            <a:r>
              <a:rPr lang="en-US" sz="3200" dirty="0" err="1" smtClean="0">
                <a:sym typeface="Symbol"/>
              </a:rPr>
              <a:t>o,alloc</a:t>
            </a:r>
            <a:r>
              <a:rPr lang="en-US" sz="3200" dirty="0" smtClean="0">
                <a:sym typeface="Symbol"/>
              </a:rPr>
              <a:t>] </a:t>
            </a:r>
            <a:br>
              <a:rPr lang="en-US" sz="3200" dirty="0" smtClean="0">
                <a:sym typeface="Symbol"/>
              </a:rPr>
            </a:br>
            <a:r>
              <a:rPr lang="en-US" sz="3200" dirty="0" smtClean="0">
                <a:sym typeface="Symbol"/>
              </a:rPr>
              <a:t>			Heap[</a:t>
            </a:r>
            <a:r>
              <a:rPr lang="en-US" sz="3200" dirty="0" err="1" smtClean="0">
                <a:sym typeface="Symbol"/>
              </a:rPr>
              <a:t>o,f</a:t>
            </a:r>
            <a:r>
              <a:rPr lang="en-US" sz="3200" dirty="0" smtClean="0">
                <a:sym typeface="Symbol"/>
              </a:rPr>
              <a:t>] = </a:t>
            </a:r>
            <a:r>
              <a:rPr lang="en-US" sz="3200" dirty="0" smtClean="0">
                <a:solidFill>
                  <a:schemeClr val="accent4"/>
                </a:solidFill>
                <a:sym typeface="Symbol"/>
              </a:rPr>
              <a:t>old</a:t>
            </a:r>
            <a:r>
              <a:rPr lang="en-US" sz="3200" dirty="0" smtClean="0">
                <a:sym typeface="Symbol"/>
              </a:rPr>
              <a:t>(Heap)[</a:t>
            </a:r>
            <a:r>
              <a:rPr lang="en-US" sz="3200" dirty="0" err="1" smtClean="0">
                <a:sym typeface="Symbol"/>
              </a:rPr>
              <a:t>o,f</a:t>
            </a:r>
            <a:r>
              <a:rPr lang="en-US" sz="3200" dirty="0" smtClean="0">
                <a:sym typeface="Symbol"/>
              </a:rPr>
              <a:t>]  </a:t>
            </a:r>
            <a:br>
              <a:rPr lang="en-US" sz="3200" dirty="0" smtClean="0">
                <a:sym typeface="Symbol"/>
              </a:rPr>
            </a:br>
            <a:r>
              <a:rPr lang="en-US" sz="3200" dirty="0" smtClean="0">
                <a:sym typeface="Symbol"/>
              </a:rPr>
              <a:t>			o = this </a:t>
            </a:r>
            <a:br>
              <a:rPr lang="en-US" sz="3200" dirty="0" smtClean="0">
                <a:sym typeface="Symbol"/>
              </a:rPr>
            </a:br>
            <a:r>
              <a:rPr lang="en-US" sz="3200" dirty="0" smtClean="0">
                <a:sym typeface="Symbol"/>
              </a:rPr>
              <a:t>			(o = x  f = s) </a:t>
            </a:r>
            <a:br>
              <a:rPr lang="en-US" sz="3200" dirty="0" smtClean="0">
                <a:sym typeface="Symbol"/>
              </a:rPr>
            </a:br>
            <a:r>
              <a:rPr lang="en-US" sz="3200" dirty="0" smtClean="0">
                <a:sym typeface="Symbol"/>
              </a:rPr>
              <a:t>			(o = </a:t>
            </a:r>
            <a:r>
              <a:rPr lang="en-US" sz="3200" dirty="0" smtClean="0">
                <a:solidFill>
                  <a:schemeClr val="accent4"/>
                </a:solidFill>
                <a:sym typeface="Symbol"/>
              </a:rPr>
              <a:t>old</a:t>
            </a:r>
            <a:r>
              <a:rPr lang="en-US" sz="3200" dirty="0" smtClean="0">
                <a:sym typeface="Symbol"/>
              </a:rPr>
              <a:t>(Heap)[</a:t>
            </a:r>
            <a:r>
              <a:rPr lang="en-US" sz="3200" dirty="0" err="1" smtClean="0">
                <a:sym typeface="Symbol"/>
              </a:rPr>
              <a:t>this,p</a:t>
            </a:r>
            <a:r>
              <a:rPr lang="en-US" sz="3200" dirty="0" smtClean="0">
                <a:sym typeface="Symbol"/>
              </a:rPr>
              <a:t>]  f = t)); </a:t>
            </a:r>
            <a:endParaRPr lang="en-US" sz="3200" dirty="0" smtClean="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Methods, boilerplate</a:t>
            </a:r>
            <a:endParaRPr lang="en-US" dirty="0"/>
          </a:p>
        </p:txBody>
      </p:sp>
      <p:sp>
        <p:nvSpPr>
          <p:cNvPr id="3" name="Content Placeholder 2"/>
          <p:cNvSpPr>
            <a:spLocks noGrp="1"/>
          </p:cNvSpPr>
          <p:nvPr>
            <p:ph idx="1"/>
          </p:nvPr>
        </p:nvSpPr>
        <p:spPr>
          <a:xfrm>
            <a:off x="381000" y="1193184"/>
            <a:ext cx="8763000" cy="4284250"/>
          </a:xfrm>
        </p:spPr>
        <p:txBody>
          <a:bodyPr/>
          <a:lstStyle/>
          <a:p>
            <a:r>
              <a:rPr lang="en-US" sz="3200" dirty="0" smtClean="0">
                <a:solidFill>
                  <a:srgbClr val="00B0F0"/>
                </a:solidFill>
              </a:rPr>
              <a:t>method</a:t>
            </a:r>
            <a:r>
              <a:rPr lang="en-US" sz="3200" dirty="0" smtClean="0"/>
              <a:t> M(x: X) </a:t>
            </a:r>
            <a:r>
              <a:rPr lang="en-US" sz="3200" dirty="0" smtClean="0">
                <a:solidFill>
                  <a:srgbClr val="00B0F0"/>
                </a:solidFill>
              </a:rPr>
              <a:t>returns</a:t>
            </a:r>
            <a:r>
              <a:rPr lang="en-US" sz="3200" dirty="0" smtClean="0"/>
              <a:t> (y: Y)</a:t>
            </a:r>
          </a:p>
          <a:p>
            <a:pPr>
              <a:tabLst>
                <a:tab pos="682625" algn="l"/>
              </a:tabLst>
            </a:pPr>
            <a:r>
              <a:rPr lang="en-US" sz="3200" dirty="0" smtClean="0">
                <a:solidFill>
                  <a:schemeClr val="accent4"/>
                </a:solidFill>
              </a:rPr>
              <a:t>procedure</a:t>
            </a:r>
            <a:r>
              <a:rPr lang="en-US" sz="3200" dirty="0" smtClean="0"/>
              <a:t> M(this: Ref, x: Ref) </a:t>
            </a:r>
            <a:r>
              <a:rPr lang="en-US" sz="3200" dirty="0" smtClean="0">
                <a:solidFill>
                  <a:schemeClr val="accent4"/>
                </a:solidFill>
              </a:rPr>
              <a:t>returns</a:t>
            </a:r>
            <a:r>
              <a:rPr lang="en-US" sz="3200" dirty="0" smtClean="0"/>
              <a:t> (y: Ref);</a:t>
            </a:r>
          </a:p>
          <a:p>
            <a:pPr>
              <a:buNone/>
              <a:tabLst>
                <a:tab pos="682625" algn="l"/>
              </a:tabLst>
            </a:pPr>
            <a:r>
              <a:rPr lang="en-US" sz="3200" dirty="0" smtClean="0"/>
              <a:t>		</a:t>
            </a:r>
            <a:r>
              <a:rPr lang="en-US" sz="3200" dirty="0" smtClean="0">
                <a:solidFill>
                  <a:schemeClr val="accent4"/>
                </a:solidFill>
              </a:rPr>
              <a:t>requires</a:t>
            </a:r>
            <a:r>
              <a:rPr lang="en-US" sz="3200" dirty="0" smtClean="0"/>
              <a:t> </a:t>
            </a:r>
            <a:r>
              <a:rPr lang="en-US" sz="3200" dirty="0" err="1" smtClean="0">
                <a:sym typeface="Symbol"/>
              </a:rPr>
              <a:t>IsHeap</a:t>
            </a:r>
            <a:r>
              <a:rPr lang="en-US" sz="3200" dirty="0" smtClean="0">
                <a:sym typeface="Symbol"/>
              </a:rPr>
              <a:t>(Heap)</a:t>
            </a:r>
            <a:r>
              <a:rPr lang="en-US" sz="3200" dirty="0" smtClean="0"/>
              <a:t>;</a:t>
            </a:r>
            <a:br>
              <a:rPr lang="en-US" sz="3200" dirty="0" smtClean="0"/>
            </a:br>
            <a:r>
              <a:rPr lang="en-US" sz="3200" dirty="0" smtClean="0">
                <a:sym typeface="Symbol"/>
              </a:rPr>
              <a:t>	</a:t>
            </a:r>
            <a:r>
              <a:rPr lang="en-US" sz="3200" dirty="0" smtClean="0">
                <a:solidFill>
                  <a:schemeClr val="accent4"/>
                </a:solidFill>
                <a:sym typeface="Symbol"/>
              </a:rPr>
              <a:t>requires</a:t>
            </a:r>
            <a:r>
              <a:rPr lang="en-US" sz="3200" dirty="0" smtClean="0">
                <a:sym typeface="Symbol"/>
              </a:rPr>
              <a:t> </a:t>
            </a:r>
            <a:r>
              <a:rPr lang="en-US" sz="3200" dirty="0" smtClean="0"/>
              <a:t>this ≠ null </a:t>
            </a:r>
            <a:r>
              <a:rPr lang="en-US" sz="3200" dirty="0" smtClean="0">
                <a:sym typeface="Symbol"/>
              </a:rPr>
              <a:t> Heap[this, </a:t>
            </a:r>
            <a:r>
              <a:rPr lang="en-US" sz="3200" dirty="0" err="1" smtClean="0">
                <a:sym typeface="Symbol"/>
              </a:rPr>
              <a:t>alloc</a:t>
            </a:r>
            <a:r>
              <a:rPr lang="en-US" sz="3200" dirty="0" smtClean="0">
                <a:sym typeface="Symbol"/>
              </a:rPr>
              <a:t>];</a:t>
            </a:r>
            <a:br>
              <a:rPr lang="en-US" sz="3200" dirty="0" smtClean="0">
                <a:sym typeface="Symbol"/>
              </a:rPr>
            </a:br>
            <a:r>
              <a:rPr lang="en-US" sz="3200" dirty="0" smtClean="0">
                <a:sym typeface="Symbol"/>
              </a:rPr>
              <a:t>	</a:t>
            </a:r>
            <a:r>
              <a:rPr lang="en-US" sz="3200" dirty="0" smtClean="0">
                <a:solidFill>
                  <a:schemeClr val="accent4"/>
                </a:solidFill>
                <a:sym typeface="Symbol"/>
              </a:rPr>
              <a:t>requires</a:t>
            </a:r>
            <a:r>
              <a:rPr lang="en-US" sz="3200" dirty="0" smtClean="0">
                <a:sym typeface="Symbol"/>
              </a:rPr>
              <a:t> x = null  Heap[x, </a:t>
            </a:r>
            <a:r>
              <a:rPr lang="en-US" sz="3200" dirty="0" err="1" smtClean="0">
                <a:sym typeface="Symbol"/>
              </a:rPr>
              <a:t>alloc</a:t>
            </a:r>
            <a:r>
              <a:rPr lang="en-US" sz="3200" dirty="0" smtClean="0">
                <a:sym typeface="Symbol"/>
              </a:rPr>
              <a:t>];</a:t>
            </a:r>
          </a:p>
          <a:p>
            <a:pPr>
              <a:buNone/>
              <a:tabLst>
                <a:tab pos="682625" algn="l"/>
              </a:tabLst>
            </a:pPr>
            <a:r>
              <a:rPr lang="en-US" sz="3200" dirty="0" smtClean="0"/>
              <a:t>		</a:t>
            </a:r>
            <a:r>
              <a:rPr lang="en-US" sz="3200" dirty="0" smtClean="0">
                <a:solidFill>
                  <a:schemeClr val="accent4"/>
                </a:solidFill>
              </a:rPr>
              <a:t>ensures</a:t>
            </a:r>
            <a:r>
              <a:rPr lang="en-US" sz="3200" dirty="0" smtClean="0"/>
              <a:t> </a:t>
            </a:r>
            <a:r>
              <a:rPr lang="en-US" sz="3200" dirty="0" err="1" smtClean="0"/>
              <a:t>IsHeap</a:t>
            </a:r>
            <a:r>
              <a:rPr lang="en-US" sz="3200" dirty="0" smtClean="0"/>
              <a:t>(Heap);</a:t>
            </a:r>
            <a:br>
              <a:rPr lang="en-US" sz="3200" dirty="0" smtClean="0"/>
            </a:br>
            <a:r>
              <a:rPr lang="en-US" sz="3200" dirty="0" smtClean="0"/>
              <a:t>	</a:t>
            </a:r>
            <a:r>
              <a:rPr lang="en-US" sz="3200" dirty="0" smtClean="0">
                <a:solidFill>
                  <a:schemeClr val="accent4"/>
                </a:solidFill>
              </a:rPr>
              <a:t>ensures</a:t>
            </a:r>
            <a:r>
              <a:rPr lang="en-US" sz="3200" dirty="0" smtClean="0"/>
              <a:t> y = null </a:t>
            </a:r>
            <a:r>
              <a:rPr lang="en-US" sz="3200" dirty="0" smtClean="0">
                <a:sym typeface="Symbol"/>
              </a:rPr>
              <a:t> Heap[y, </a:t>
            </a:r>
            <a:r>
              <a:rPr lang="en-US" sz="3200" dirty="0" err="1" smtClean="0">
                <a:sym typeface="Symbol"/>
              </a:rPr>
              <a:t>alloc</a:t>
            </a:r>
            <a:r>
              <a:rPr lang="en-US" sz="3200" dirty="0" smtClean="0">
                <a:sym typeface="Symbol"/>
              </a:rPr>
              <a:t>];</a:t>
            </a:r>
            <a:br>
              <a:rPr lang="en-US" sz="3200" dirty="0" smtClean="0">
                <a:sym typeface="Symbol"/>
              </a:rPr>
            </a:br>
            <a:r>
              <a:rPr lang="en-US" sz="3200" dirty="0" smtClean="0">
                <a:sym typeface="Symbol"/>
              </a:rPr>
              <a:t>	</a:t>
            </a:r>
            <a:r>
              <a:rPr lang="en-US" sz="3200" dirty="0" smtClean="0">
                <a:solidFill>
                  <a:schemeClr val="accent4"/>
                </a:solidFill>
                <a:sym typeface="Symbol"/>
              </a:rPr>
              <a:t>ensures</a:t>
            </a:r>
            <a:r>
              <a:rPr lang="en-US" sz="3200" dirty="0" smtClean="0">
                <a:sym typeface="Symbol"/>
              </a:rPr>
              <a:t> (o: Ref </a:t>
            </a:r>
            <a:br>
              <a:rPr lang="en-US" sz="3200" dirty="0" smtClean="0">
                <a:sym typeface="Symbol"/>
              </a:rPr>
            </a:br>
            <a:r>
              <a:rPr lang="en-US" sz="3200" dirty="0" smtClean="0">
                <a:sym typeface="Symbol"/>
              </a:rPr>
              <a:t>		</a:t>
            </a:r>
            <a:r>
              <a:rPr lang="en-US" sz="3200" dirty="0" smtClean="0">
                <a:solidFill>
                  <a:schemeClr val="accent4"/>
                </a:solidFill>
                <a:sym typeface="Symbol"/>
              </a:rPr>
              <a:t>old</a:t>
            </a:r>
            <a:r>
              <a:rPr lang="en-US" sz="3200" dirty="0" smtClean="0">
                <a:sym typeface="Symbol"/>
              </a:rPr>
              <a:t>(Heap)[</a:t>
            </a:r>
            <a:r>
              <a:rPr lang="en-US" sz="3200" dirty="0" err="1" smtClean="0">
                <a:sym typeface="Symbol"/>
              </a:rPr>
              <a:t>o,alloc</a:t>
            </a:r>
            <a:r>
              <a:rPr lang="en-US" sz="3200" dirty="0" smtClean="0">
                <a:sym typeface="Symbol"/>
              </a:rPr>
              <a:t>]  Heap[</a:t>
            </a:r>
            <a:r>
              <a:rPr lang="en-US" sz="3200" dirty="0" err="1" smtClean="0">
                <a:sym typeface="Symbol"/>
              </a:rPr>
              <a:t>o,alloc</a:t>
            </a:r>
            <a:r>
              <a:rPr lang="en-US" sz="3200" dirty="0" smtClean="0">
                <a:sym typeface="Symbol"/>
              </a:rPr>
              <a:t>]);</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"Free-conditions"</a:t>
            </a:r>
            <a:endParaRPr lang="en-US" dirty="0"/>
          </a:p>
        </p:txBody>
      </p:sp>
      <p:sp>
        <p:nvSpPr>
          <p:cNvPr id="3" name="Content Placeholder 2"/>
          <p:cNvSpPr>
            <a:spLocks noGrp="1"/>
          </p:cNvSpPr>
          <p:nvPr>
            <p:ph idx="1"/>
          </p:nvPr>
        </p:nvSpPr>
        <p:spPr>
          <a:xfrm>
            <a:off x="381000" y="1193184"/>
            <a:ext cx="8763000" cy="4727448"/>
          </a:xfrm>
        </p:spPr>
        <p:txBody>
          <a:bodyPr/>
          <a:lstStyle/>
          <a:p>
            <a:r>
              <a:rPr lang="en-US" sz="3200" dirty="0" smtClean="0"/>
              <a:t>The source language offers no way to violate these conditions</a:t>
            </a:r>
          </a:p>
          <a:p>
            <a:pPr>
              <a:tabLst>
                <a:tab pos="682625" algn="l"/>
              </a:tabLst>
            </a:pPr>
            <a:r>
              <a:rPr lang="en-US" sz="3200" dirty="0" smtClean="0">
                <a:solidFill>
                  <a:schemeClr val="accent4"/>
                </a:solidFill>
              </a:rPr>
              <a:t>procedure</a:t>
            </a:r>
            <a:r>
              <a:rPr lang="en-US" sz="3200" dirty="0" smtClean="0"/>
              <a:t> M(this: Ref, x: Ref) </a:t>
            </a:r>
            <a:r>
              <a:rPr lang="en-US" sz="3200" dirty="0" smtClean="0">
                <a:solidFill>
                  <a:schemeClr val="accent4"/>
                </a:solidFill>
              </a:rPr>
              <a:t>returns</a:t>
            </a:r>
            <a:r>
              <a:rPr lang="en-US" sz="3200" dirty="0" smtClean="0"/>
              <a:t> (y: Ref);</a:t>
            </a:r>
          </a:p>
          <a:p>
            <a:pPr>
              <a:buNone/>
              <a:tabLst>
                <a:tab pos="682625" algn="l"/>
              </a:tabLst>
            </a:pPr>
            <a:r>
              <a:rPr lang="en-US" sz="3200" dirty="0" smtClean="0"/>
              <a:t>		</a:t>
            </a:r>
            <a:r>
              <a:rPr lang="en-US" sz="3200" dirty="0" smtClean="0">
                <a:solidFill>
                  <a:schemeClr val="accent4"/>
                </a:solidFill>
              </a:rPr>
              <a:t>free</a:t>
            </a:r>
            <a:r>
              <a:rPr lang="en-US" sz="3200" dirty="0" smtClean="0"/>
              <a:t> </a:t>
            </a:r>
            <a:r>
              <a:rPr lang="en-US" sz="3200" dirty="0" smtClean="0">
                <a:solidFill>
                  <a:schemeClr val="accent4"/>
                </a:solidFill>
              </a:rPr>
              <a:t>requires</a:t>
            </a:r>
            <a:r>
              <a:rPr lang="en-US" sz="3200" dirty="0" smtClean="0"/>
              <a:t> </a:t>
            </a:r>
            <a:r>
              <a:rPr lang="en-US" sz="3200" dirty="0" err="1" smtClean="0">
                <a:sym typeface="Symbol"/>
              </a:rPr>
              <a:t>IsHeap</a:t>
            </a:r>
            <a:r>
              <a:rPr lang="en-US" sz="3200" dirty="0" smtClean="0">
                <a:sym typeface="Symbol"/>
              </a:rPr>
              <a:t>(Heap)</a:t>
            </a:r>
            <a:r>
              <a:rPr lang="en-US" sz="3200" dirty="0" smtClean="0"/>
              <a:t>;</a:t>
            </a:r>
            <a:br>
              <a:rPr lang="en-US" sz="3200" dirty="0" smtClean="0"/>
            </a:br>
            <a:r>
              <a:rPr lang="en-US" sz="3200" dirty="0" smtClean="0">
                <a:sym typeface="Symbol"/>
              </a:rPr>
              <a:t>	</a:t>
            </a:r>
            <a:r>
              <a:rPr lang="en-US" sz="3200" dirty="0" smtClean="0">
                <a:solidFill>
                  <a:schemeClr val="accent4"/>
                </a:solidFill>
              </a:rPr>
              <a:t>free</a:t>
            </a:r>
            <a:r>
              <a:rPr lang="en-US" sz="3200" dirty="0" smtClean="0"/>
              <a:t> </a:t>
            </a:r>
            <a:r>
              <a:rPr lang="en-US" sz="3200" dirty="0" smtClean="0">
                <a:solidFill>
                  <a:schemeClr val="accent4"/>
                </a:solidFill>
                <a:sym typeface="Symbol"/>
              </a:rPr>
              <a:t>requires</a:t>
            </a:r>
            <a:r>
              <a:rPr lang="en-US" sz="3200" dirty="0" smtClean="0">
                <a:sym typeface="Symbol"/>
              </a:rPr>
              <a:t> </a:t>
            </a:r>
            <a:r>
              <a:rPr lang="en-US" sz="3200" dirty="0" smtClean="0"/>
              <a:t>this ≠ null </a:t>
            </a:r>
            <a:r>
              <a:rPr lang="en-US" sz="3200" dirty="0" smtClean="0">
                <a:sym typeface="Symbol"/>
              </a:rPr>
              <a:t> Heap[this, </a:t>
            </a:r>
            <a:r>
              <a:rPr lang="en-US" sz="3200" dirty="0" err="1" smtClean="0">
                <a:sym typeface="Symbol"/>
              </a:rPr>
              <a:t>alloc</a:t>
            </a:r>
            <a:r>
              <a:rPr lang="en-US" sz="3200" dirty="0" smtClean="0">
                <a:sym typeface="Symbol"/>
              </a:rPr>
              <a:t>];</a:t>
            </a:r>
            <a:br>
              <a:rPr lang="en-US" sz="3200" dirty="0" smtClean="0">
                <a:sym typeface="Symbol"/>
              </a:rPr>
            </a:br>
            <a:r>
              <a:rPr lang="en-US" sz="3200" dirty="0" smtClean="0">
                <a:sym typeface="Symbol"/>
              </a:rPr>
              <a:t>	</a:t>
            </a:r>
            <a:r>
              <a:rPr lang="en-US" sz="3200" dirty="0" smtClean="0">
                <a:solidFill>
                  <a:schemeClr val="accent4"/>
                </a:solidFill>
              </a:rPr>
              <a:t>free</a:t>
            </a:r>
            <a:r>
              <a:rPr lang="en-US" sz="3200" dirty="0" smtClean="0"/>
              <a:t> </a:t>
            </a:r>
            <a:r>
              <a:rPr lang="en-US" sz="3200" dirty="0" smtClean="0">
                <a:solidFill>
                  <a:schemeClr val="accent4"/>
                </a:solidFill>
                <a:sym typeface="Symbol"/>
              </a:rPr>
              <a:t>requires</a:t>
            </a:r>
            <a:r>
              <a:rPr lang="en-US" sz="3200" dirty="0" smtClean="0">
                <a:sym typeface="Symbol"/>
              </a:rPr>
              <a:t> x = null  Heap[x, </a:t>
            </a:r>
            <a:r>
              <a:rPr lang="en-US" sz="3200" dirty="0" err="1" smtClean="0">
                <a:sym typeface="Symbol"/>
              </a:rPr>
              <a:t>alloc</a:t>
            </a:r>
            <a:r>
              <a:rPr lang="en-US" sz="3200" dirty="0" smtClean="0">
                <a:sym typeface="Symbol"/>
              </a:rPr>
              <a:t>];</a:t>
            </a:r>
          </a:p>
          <a:p>
            <a:pPr>
              <a:buNone/>
              <a:tabLst>
                <a:tab pos="682625" algn="l"/>
              </a:tabLst>
            </a:pPr>
            <a:r>
              <a:rPr lang="en-US" sz="3200" dirty="0" smtClean="0"/>
              <a:t>		</a:t>
            </a:r>
            <a:r>
              <a:rPr lang="en-US" sz="3200" dirty="0" smtClean="0">
                <a:solidFill>
                  <a:schemeClr val="accent4"/>
                </a:solidFill>
              </a:rPr>
              <a:t>free</a:t>
            </a:r>
            <a:r>
              <a:rPr lang="en-US" sz="3200" dirty="0" smtClean="0"/>
              <a:t> </a:t>
            </a:r>
            <a:r>
              <a:rPr lang="en-US" sz="3200" dirty="0" smtClean="0">
                <a:solidFill>
                  <a:schemeClr val="accent4"/>
                </a:solidFill>
              </a:rPr>
              <a:t>ensures</a:t>
            </a:r>
            <a:r>
              <a:rPr lang="en-US" sz="3200" dirty="0" smtClean="0"/>
              <a:t> </a:t>
            </a:r>
            <a:r>
              <a:rPr lang="en-US" sz="3200" dirty="0" err="1" smtClean="0"/>
              <a:t>IsHeap</a:t>
            </a:r>
            <a:r>
              <a:rPr lang="en-US" sz="3200" dirty="0" smtClean="0"/>
              <a:t>(Heap);</a:t>
            </a:r>
            <a:br>
              <a:rPr lang="en-US" sz="3200" dirty="0" smtClean="0"/>
            </a:br>
            <a:r>
              <a:rPr lang="en-US" sz="3200" dirty="0" smtClean="0"/>
              <a:t>	</a:t>
            </a:r>
            <a:r>
              <a:rPr lang="en-US" sz="3200" dirty="0" smtClean="0">
                <a:solidFill>
                  <a:schemeClr val="accent4"/>
                </a:solidFill>
              </a:rPr>
              <a:t>free</a:t>
            </a:r>
            <a:r>
              <a:rPr lang="en-US" sz="3200" dirty="0" smtClean="0"/>
              <a:t> </a:t>
            </a:r>
            <a:r>
              <a:rPr lang="en-US" sz="3200" dirty="0" smtClean="0">
                <a:solidFill>
                  <a:schemeClr val="accent4"/>
                </a:solidFill>
              </a:rPr>
              <a:t>ensures</a:t>
            </a:r>
            <a:r>
              <a:rPr lang="en-US" sz="3200" dirty="0" smtClean="0"/>
              <a:t> y = null </a:t>
            </a:r>
            <a:r>
              <a:rPr lang="en-US" sz="3200" dirty="0" smtClean="0">
                <a:sym typeface="Symbol"/>
              </a:rPr>
              <a:t> Heap[y, </a:t>
            </a:r>
            <a:r>
              <a:rPr lang="en-US" sz="3200" dirty="0" err="1" smtClean="0">
                <a:sym typeface="Symbol"/>
              </a:rPr>
              <a:t>alloc</a:t>
            </a:r>
            <a:r>
              <a:rPr lang="en-US" sz="3200" dirty="0" smtClean="0">
                <a:sym typeface="Symbol"/>
              </a:rPr>
              <a:t>];</a:t>
            </a:r>
            <a:br>
              <a:rPr lang="en-US" sz="3200" dirty="0" smtClean="0">
                <a:sym typeface="Symbol"/>
              </a:rPr>
            </a:br>
            <a:r>
              <a:rPr lang="en-US" sz="3200" dirty="0" smtClean="0">
                <a:sym typeface="Symbol"/>
              </a:rPr>
              <a:t>	</a:t>
            </a:r>
            <a:r>
              <a:rPr lang="en-US" sz="3200" dirty="0" smtClean="0">
                <a:solidFill>
                  <a:schemeClr val="accent4"/>
                </a:solidFill>
              </a:rPr>
              <a:t>free</a:t>
            </a:r>
            <a:r>
              <a:rPr lang="en-US" sz="3200" dirty="0" smtClean="0"/>
              <a:t> </a:t>
            </a:r>
            <a:r>
              <a:rPr lang="en-US" sz="3200" dirty="0" smtClean="0">
                <a:solidFill>
                  <a:schemeClr val="accent4"/>
                </a:solidFill>
                <a:sym typeface="Symbol"/>
              </a:rPr>
              <a:t>ensures</a:t>
            </a:r>
            <a:r>
              <a:rPr lang="en-US" sz="3200" dirty="0" smtClean="0">
                <a:sym typeface="Symbol"/>
              </a:rPr>
              <a:t> (o: Ref </a:t>
            </a:r>
            <a:br>
              <a:rPr lang="en-US" sz="3200" dirty="0" smtClean="0">
                <a:sym typeface="Symbol"/>
              </a:rPr>
            </a:br>
            <a:r>
              <a:rPr lang="en-US" sz="3200" dirty="0" smtClean="0">
                <a:sym typeface="Symbol"/>
              </a:rPr>
              <a:t>		</a:t>
            </a:r>
            <a:r>
              <a:rPr lang="en-US" sz="3200" dirty="0" smtClean="0">
                <a:solidFill>
                  <a:schemeClr val="accent4"/>
                </a:solidFill>
                <a:sym typeface="Symbol"/>
              </a:rPr>
              <a:t>old</a:t>
            </a:r>
            <a:r>
              <a:rPr lang="en-US" sz="3200" dirty="0" smtClean="0">
                <a:sym typeface="Symbol"/>
              </a:rPr>
              <a:t>(Heap)[</a:t>
            </a:r>
            <a:r>
              <a:rPr lang="en-US" sz="3200" dirty="0" err="1" smtClean="0">
                <a:sym typeface="Symbol"/>
              </a:rPr>
              <a:t>o,alloc</a:t>
            </a:r>
            <a:r>
              <a:rPr lang="en-US" sz="3200" dirty="0" smtClean="0">
                <a:sym typeface="Symbol"/>
              </a:rPr>
              <a:t>]  Heap[</a:t>
            </a:r>
            <a:r>
              <a:rPr lang="en-US" sz="3200" dirty="0" err="1" smtClean="0">
                <a:sym typeface="Symbol"/>
              </a:rPr>
              <a:t>o,alloc</a:t>
            </a:r>
            <a:r>
              <a:rPr lang="en-US" sz="3200" dirty="0" smtClean="0">
                <a:sym typeface="Symbol"/>
              </a:rPr>
              <a:t>]);</a:t>
            </a:r>
          </a:p>
        </p:txBody>
      </p:sp>
      <p:cxnSp>
        <p:nvCxnSpPr>
          <p:cNvPr id="4" name="Straight Connector 3"/>
          <p:cNvCxnSpPr/>
          <p:nvPr/>
        </p:nvCxnSpPr>
        <p:spPr>
          <a:xfrm>
            <a:off x="1023582" y="3098032"/>
            <a:ext cx="791570" cy="431"/>
          </a:xfrm>
          <a:prstGeom prst="line">
            <a:avLst/>
          </a:prstGeom>
          <a:ln w="28575"/>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Methods, putting it all together</a:t>
            </a:r>
            <a:endParaRPr lang="en-US" dirty="0"/>
          </a:p>
        </p:txBody>
      </p:sp>
      <p:sp>
        <p:nvSpPr>
          <p:cNvPr id="3" name="Content Placeholder 2"/>
          <p:cNvSpPr>
            <a:spLocks noGrp="1"/>
          </p:cNvSpPr>
          <p:nvPr>
            <p:ph idx="1"/>
          </p:nvPr>
        </p:nvSpPr>
        <p:spPr>
          <a:xfrm>
            <a:off x="381000" y="1193184"/>
            <a:ext cx="8189794" cy="5478423"/>
          </a:xfrm>
        </p:spPr>
        <p:txBody>
          <a:bodyPr/>
          <a:lstStyle/>
          <a:p>
            <a:r>
              <a:rPr lang="en-US" sz="2000" dirty="0" smtClean="0">
                <a:solidFill>
                  <a:srgbClr val="00B0F0"/>
                </a:solidFill>
              </a:rPr>
              <a:t>method</a:t>
            </a:r>
            <a:r>
              <a:rPr lang="en-US" sz="2000" dirty="0" smtClean="0"/>
              <a:t> M(x: X) </a:t>
            </a:r>
            <a:r>
              <a:rPr lang="en-US" sz="2000" dirty="0" smtClean="0">
                <a:solidFill>
                  <a:srgbClr val="00B0F0"/>
                </a:solidFill>
              </a:rPr>
              <a:t>returns</a:t>
            </a:r>
            <a:r>
              <a:rPr lang="en-US" sz="2000" dirty="0" smtClean="0"/>
              <a:t> (y: Y)</a:t>
            </a:r>
            <a:br>
              <a:rPr lang="en-US" sz="2000" dirty="0" smtClean="0"/>
            </a:br>
            <a:r>
              <a:rPr lang="en-US" sz="2000" dirty="0" smtClean="0"/>
              <a:t>	</a:t>
            </a:r>
            <a:r>
              <a:rPr lang="en-US" sz="2000" dirty="0" smtClean="0">
                <a:solidFill>
                  <a:srgbClr val="00B0F0"/>
                </a:solidFill>
              </a:rPr>
              <a:t>requires</a:t>
            </a:r>
            <a:r>
              <a:rPr lang="en-US" sz="2000" dirty="0" smtClean="0"/>
              <a:t> P;  </a:t>
            </a:r>
            <a:r>
              <a:rPr lang="en-US" sz="2000" dirty="0" smtClean="0">
                <a:solidFill>
                  <a:srgbClr val="00B0F0"/>
                </a:solidFill>
              </a:rPr>
              <a:t>modifies</a:t>
            </a:r>
            <a:r>
              <a:rPr lang="en-US" sz="2000" dirty="0" smtClean="0"/>
              <a:t> S;  </a:t>
            </a:r>
            <a:r>
              <a:rPr lang="en-US" sz="2000" dirty="0" smtClean="0">
                <a:solidFill>
                  <a:srgbClr val="00B0F0"/>
                </a:solidFill>
              </a:rPr>
              <a:t>ensures</a:t>
            </a:r>
            <a:r>
              <a:rPr lang="en-US" sz="2000" dirty="0" smtClean="0"/>
              <a:t> Q;</a:t>
            </a:r>
            <a:br>
              <a:rPr lang="en-US" sz="2000" dirty="0" smtClean="0"/>
            </a:br>
            <a:r>
              <a:rPr lang="en-US" sz="2000" dirty="0" smtClean="0"/>
              <a:t>{ Stmt }</a:t>
            </a:r>
          </a:p>
          <a:p>
            <a:pPr>
              <a:tabLst>
                <a:tab pos="682625" algn="l"/>
              </a:tabLst>
            </a:pPr>
            <a:r>
              <a:rPr lang="en-US" sz="2000" dirty="0" smtClean="0">
                <a:solidFill>
                  <a:schemeClr val="accent4"/>
                </a:solidFill>
              </a:rPr>
              <a:t>procedure</a:t>
            </a:r>
            <a:r>
              <a:rPr lang="en-US" sz="2000" dirty="0" smtClean="0"/>
              <a:t> M(this: Ref, x: Ref) </a:t>
            </a:r>
            <a:r>
              <a:rPr lang="en-US" sz="2000" dirty="0" smtClean="0">
                <a:solidFill>
                  <a:schemeClr val="accent4"/>
                </a:solidFill>
              </a:rPr>
              <a:t>returns</a:t>
            </a:r>
            <a:r>
              <a:rPr lang="en-US" sz="2000" dirty="0" smtClean="0"/>
              <a:t> (y: Ref);</a:t>
            </a:r>
          </a:p>
          <a:p>
            <a:pPr>
              <a:buNone/>
              <a:tabLst>
                <a:tab pos="682625" algn="l"/>
              </a:tabLst>
            </a:pPr>
            <a:r>
              <a:rPr lang="en-US" sz="2000" dirty="0" smtClean="0"/>
              <a:t>		</a:t>
            </a:r>
            <a:r>
              <a:rPr lang="en-US" sz="2000" dirty="0" smtClean="0">
                <a:solidFill>
                  <a:schemeClr val="accent4"/>
                </a:solidFill>
              </a:rPr>
              <a:t>free</a:t>
            </a:r>
            <a:r>
              <a:rPr lang="en-US" sz="2000" dirty="0" smtClean="0">
                <a:solidFill>
                  <a:schemeClr val="accent2"/>
                </a:solidFill>
              </a:rPr>
              <a:t> </a:t>
            </a:r>
            <a:r>
              <a:rPr lang="en-US" sz="2000" dirty="0" smtClean="0">
                <a:solidFill>
                  <a:schemeClr val="accent4"/>
                </a:solidFill>
              </a:rPr>
              <a:t>requires</a:t>
            </a:r>
            <a:r>
              <a:rPr lang="en-US" sz="2000" dirty="0" smtClean="0"/>
              <a:t> </a:t>
            </a:r>
            <a:r>
              <a:rPr lang="en-US" sz="2000" dirty="0" err="1" smtClean="0">
                <a:sym typeface="Symbol"/>
              </a:rPr>
              <a:t>IsHeap</a:t>
            </a:r>
            <a:r>
              <a:rPr lang="en-US" sz="2000" dirty="0" smtClean="0">
                <a:sym typeface="Symbol"/>
              </a:rPr>
              <a:t>(Heap)</a:t>
            </a:r>
            <a:r>
              <a:rPr lang="en-US" sz="2000" dirty="0" smtClean="0"/>
              <a:t>;</a:t>
            </a:r>
            <a:br>
              <a:rPr lang="en-US" sz="2000" dirty="0" smtClean="0"/>
            </a:br>
            <a:r>
              <a:rPr lang="en-US" sz="2000" dirty="0" smtClean="0">
                <a:sym typeface="Symbol"/>
              </a:rPr>
              <a:t>	</a:t>
            </a:r>
            <a:r>
              <a:rPr lang="en-US" sz="2000" dirty="0" smtClean="0">
                <a:solidFill>
                  <a:schemeClr val="accent4"/>
                </a:solidFill>
                <a:sym typeface="Symbol"/>
              </a:rPr>
              <a:t>free</a:t>
            </a:r>
            <a:r>
              <a:rPr lang="en-US" sz="2000" dirty="0" smtClean="0">
                <a:solidFill>
                  <a:schemeClr val="accent2"/>
                </a:solidFill>
                <a:sym typeface="Symbol"/>
              </a:rPr>
              <a:t> </a:t>
            </a:r>
            <a:r>
              <a:rPr lang="en-US" sz="2000" dirty="0" smtClean="0">
                <a:solidFill>
                  <a:schemeClr val="accent4"/>
                </a:solidFill>
                <a:sym typeface="Symbol"/>
              </a:rPr>
              <a:t>requires</a:t>
            </a:r>
            <a:r>
              <a:rPr lang="en-US" sz="2000" dirty="0" smtClean="0">
                <a:sym typeface="Symbol"/>
              </a:rPr>
              <a:t> </a:t>
            </a:r>
            <a:r>
              <a:rPr lang="en-US" sz="2000" dirty="0" smtClean="0"/>
              <a:t>this ≠ null </a:t>
            </a:r>
            <a:r>
              <a:rPr lang="en-US" sz="2000" dirty="0" smtClean="0">
                <a:sym typeface="Symbol"/>
              </a:rPr>
              <a:t> Heap[this, </a:t>
            </a:r>
            <a:r>
              <a:rPr lang="en-US" sz="2000" dirty="0" err="1" smtClean="0">
                <a:sym typeface="Symbol"/>
              </a:rPr>
              <a:t>alloc</a:t>
            </a:r>
            <a:r>
              <a:rPr lang="en-US" sz="2000" dirty="0" smtClean="0">
                <a:sym typeface="Symbol"/>
              </a:rPr>
              <a:t>];</a:t>
            </a:r>
            <a:br>
              <a:rPr lang="en-US" sz="2000" dirty="0" smtClean="0">
                <a:sym typeface="Symbol"/>
              </a:rPr>
            </a:br>
            <a:r>
              <a:rPr lang="en-US" sz="2000" dirty="0" smtClean="0">
                <a:sym typeface="Symbol"/>
              </a:rPr>
              <a:t>	</a:t>
            </a:r>
            <a:r>
              <a:rPr lang="en-US" sz="2000" dirty="0" smtClean="0">
                <a:solidFill>
                  <a:schemeClr val="accent4"/>
                </a:solidFill>
                <a:sym typeface="Symbol"/>
              </a:rPr>
              <a:t>free</a:t>
            </a:r>
            <a:r>
              <a:rPr lang="en-US" sz="2000" dirty="0" smtClean="0">
                <a:solidFill>
                  <a:schemeClr val="accent2"/>
                </a:solidFill>
                <a:sym typeface="Symbol"/>
              </a:rPr>
              <a:t> </a:t>
            </a:r>
            <a:r>
              <a:rPr lang="en-US" sz="2000" dirty="0" smtClean="0">
                <a:solidFill>
                  <a:schemeClr val="accent4"/>
                </a:solidFill>
                <a:sym typeface="Symbol"/>
              </a:rPr>
              <a:t>requires</a:t>
            </a:r>
            <a:r>
              <a:rPr lang="en-US" sz="2000" dirty="0" smtClean="0">
                <a:sym typeface="Symbol"/>
              </a:rPr>
              <a:t> x = null  Heap[x, </a:t>
            </a:r>
            <a:r>
              <a:rPr lang="en-US" sz="2000" dirty="0" err="1" smtClean="0">
                <a:sym typeface="Symbol"/>
              </a:rPr>
              <a:t>alloc</a:t>
            </a:r>
            <a:r>
              <a:rPr lang="en-US" sz="2000" dirty="0" smtClean="0">
                <a:sym typeface="Symbol"/>
              </a:rPr>
              <a:t>];</a:t>
            </a:r>
          </a:p>
          <a:p>
            <a:pPr>
              <a:buNone/>
              <a:tabLst>
                <a:tab pos="682625" algn="l"/>
              </a:tabLst>
            </a:pPr>
            <a:r>
              <a:rPr lang="en-US" sz="2000" dirty="0" smtClean="0"/>
              <a:t>		</a:t>
            </a:r>
            <a:r>
              <a:rPr lang="en-US" sz="2000" dirty="0" smtClean="0">
                <a:solidFill>
                  <a:schemeClr val="accent4"/>
                </a:solidFill>
              </a:rPr>
              <a:t>requires</a:t>
            </a:r>
            <a:r>
              <a:rPr lang="en-US" sz="2000" dirty="0" smtClean="0"/>
              <a:t> </a:t>
            </a:r>
            <a:r>
              <a:rPr lang="en-US" sz="2000" dirty="0" err="1" smtClean="0">
                <a:solidFill>
                  <a:schemeClr val="accent1"/>
                </a:solidFill>
              </a:rPr>
              <a:t>Df</a:t>
            </a:r>
            <a:r>
              <a:rPr lang="en-US" sz="2000" dirty="0" smtClean="0">
                <a:solidFill>
                  <a:schemeClr val="accent1"/>
                </a:solidFill>
              </a:rPr>
              <a:t>[[</a:t>
            </a:r>
            <a:r>
              <a:rPr lang="en-US" sz="2000" dirty="0" smtClean="0"/>
              <a:t> </a:t>
            </a:r>
            <a:r>
              <a:rPr lang="en-US" sz="2000" dirty="0" smtClean="0">
                <a:sym typeface="Symbol"/>
              </a:rPr>
              <a:t>P </a:t>
            </a:r>
            <a:r>
              <a:rPr lang="en-US" sz="2000" dirty="0" smtClean="0">
                <a:solidFill>
                  <a:schemeClr val="accent1"/>
                </a:solidFill>
                <a:sym typeface="Symbol"/>
              </a:rPr>
              <a:t>]]</a:t>
            </a:r>
            <a:r>
              <a:rPr lang="en-US" sz="2000" dirty="0" smtClean="0">
                <a:sym typeface="Symbol"/>
              </a:rPr>
              <a:t>  </a:t>
            </a:r>
            <a:r>
              <a:rPr lang="en-US" sz="2000" dirty="0" err="1" smtClean="0">
                <a:solidFill>
                  <a:schemeClr val="accent1"/>
                </a:solidFill>
                <a:sym typeface="Symbol"/>
              </a:rPr>
              <a:t>Tr</a:t>
            </a:r>
            <a:r>
              <a:rPr lang="en-US" sz="2000" dirty="0" smtClean="0">
                <a:solidFill>
                  <a:schemeClr val="accent1"/>
                </a:solidFill>
                <a:sym typeface="Symbol"/>
              </a:rPr>
              <a:t>[[</a:t>
            </a:r>
            <a:r>
              <a:rPr lang="en-US" sz="2000" dirty="0" smtClean="0">
                <a:sym typeface="Symbol"/>
              </a:rPr>
              <a:t> P </a:t>
            </a:r>
            <a:r>
              <a:rPr lang="en-US" sz="2000" dirty="0" smtClean="0">
                <a:solidFill>
                  <a:schemeClr val="accent1"/>
                </a:solidFill>
                <a:sym typeface="Symbol"/>
              </a:rPr>
              <a:t>]]</a:t>
            </a:r>
            <a:r>
              <a:rPr lang="en-US" sz="2000" dirty="0" smtClean="0"/>
              <a:t>;</a:t>
            </a:r>
          </a:p>
          <a:p>
            <a:pPr>
              <a:buNone/>
              <a:tabLst>
                <a:tab pos="682625" algn="l"/>
              </a:tabLst>
            </a:pPr>
            <a:r>
              <a:rPr lang="en-US" sz="2000" dirty="0" smtClean="0"/>
              <a:t>		</a:t>
            </a:r>
            <a:r>
              <a:rPr lang="en-US" sz="2000" dirty="0" smtClean="0">
                <a:solidFill>
                  <a:schemeClr val="accent4"/>
                </a:solidFill>
              </a:rPr>
              <a:t>requires</a:t>
            </a:r>
            <a:r>
              <a:rPr lang="en-US" sz="2000" dirty="0" smtClean="0"/>
              <a:t> </a:t>
            </a:r>
            <a:r>
              <a:rPr lang="en-US" sz="2000" dirty="0" err="1" smtClean="0">
                <a:solidFill>
                  <a:schemeClr val="accent1"/>
                </a:solidFill>
              </a:rPr>
              <a:t>Df</a:t>
            </a:r>
            <a:r>
              <a:rPr lang="en-US" sz="2000" dirty="0" smtClean="0">
                <a:solidFill>
                  <a:schemeClr val="accent1"/>
                </a:solidFill>
              </a:rPr>
              <a:t>[[</a:t>
            </a:r>
            <a:r>
              <a:rPr lang="en-US" sz="2000" dirty="0" smtClean="0"/>
              <a:t> S </a:t>
            </a:r>
            <a:r>
              <a:rPr lang="en-US" sz="2000" dirty="0" smtClean="0">
                <a:solidFill>
                  <a:schemeClr val="accent1"/>
                </a:solidFill>
              </a:rPr>
              <a:t>]]</a:t>
            </a:r>
            <a:r>
              <a:rPr lang="en-US" sz="2000" dirty="0" smtClean="0"/>
              <a:t>;</a:t>
            </a:r>
          </a:p>
          <a:p>
            <a:pPr>
              <a:buNone/>
              <a:tabLst>
                <a:tab pos="682625" algn="l"/>
              </a:tabLst>
            </a:pPr>
            <a:r>
              <a:rPr lang="en-US" sz="2000" dirty="0" smtClean="0"/>
              <a:t>		</a:t>
            </a:r>
            <a:r>
              <a:rPr lang="en-US" sz="2000" dirty="0" smtClean="0">
                <a:solidFill>
                  <a:schemeClr val="accent4"/>
                </a:solidFill>
              </a:rPr>
              <a:t>modifies</a:t>
            </a:r>
            <a:r>
              <a:rPr lang="en-US" sz="2000" dirty="0" smtClean="0">
                <a:solidFill>
                  <a:schemeClr val="accent2"/>
                </a:solidFill>
              </a:rPr>
              <a:t> </a:t>
            </a:r>
            <a:r>
              <a:rPr lang="en-US" sz="2000" dirty="0" smtClean="0"/>
              <a:t>Heap;</a:t>
            </a:r>
          </a:p>
          <a:p>
            <a:pPr>
              <a:buNone/>
              <a:tabLst>
                <a:tab pos="682625" algn="l"/>
              </a:tabLst>
            </a:pPr>
            <a:r>
              <a:rPr lang="en-US" sz="2000" dirty="0" smtClean="0"/>
              <a:t>		</a:t>
            </a:r>
            <a:r>
              <a:rPr lang="en-US" sz="2000" dirty="0" smtClean="0">
                <a:solidFill>
                  <a:schemeClr val="accent4"/>
                </a:solidFill>
              </a:rPr>
              <a:t>ensures</a:t>
            </a:r>
            <a:r>
              <a:rPr lang="en-US" sz="2000" dirty="0" smtClean="0"/>
              <a:t> </a:t>
            </a:r>
            <a:r>
              <a:rPr lang="en-US" sz="2000" dirty="0" err="1" smtClean="0">
                <a:solidFill>
                  <a:schemeClr val="accent1"/>
                </a:solidFill>
              </a:rPr>
              <a:t>Df</a:t>
            </a:r>
            <a:r>
              <a:rPr lang="en-US" sz="2000" dirty="0" smtClean="0">
                <a:solidFill>
                  <a:schemeClr val="accent1"/>
                </a:solidFill>
              </a:rPr>
              <a:t>[[</a:t>
            </a:r>
            <a:r>
              <a:rPr lang="en-US" sz="2000" dirty="0" smtClean="0"/>
              <a:t> Q </a:t>
            </a:r>
            <a:r>
              <a:rPr lang="en-US" sz="2000" dirty="0" smtClean="0">
                <a:solidFill>
                  <a:schemeClr val="accent1"/>
                </a:solidFill>
              </a:rPr>
              <a:t>]]</a:t>
            </a:r>
            <a:r>
              <a:rPr lang="en-US" sz="2000" dirty="0" smtClean="0"/>
              <a:t> </a:t>
            </a:r>
            <a:r>
              <a:rPr lang="en-US" sz="2000" dirty="0" smtClean="0">
                <a:sym typeface="Symbol"/>
              </a:rPr>
              <a:t> </a:t>
            </a:r>
            <a:r>
              <a:rPr lang="en-US" sz="2000" dirty="0" err="1" smtClean="0">
                <a:solidFill>
                  <a:schemeClr val="accent1"/>
                </a:solidFill>
                <a:sym typeface="Symbol"/>
              </a:rPr>
              <a:t>Tr</a:t>
            </a:r>
            <a:r>
              <a:rPr lang="en-US" sz="2000" dirty="0" smtClean="0">
                <a:solidFill>
                  <a:schemeClr val="accent1"/>
                </a:solidFill>
                <a:sym typeface="Symbol"/>
              </a:rPr>
              <a:t>[[</a:t>
            </a:r>
            <a:r>
              <a:rPr lang="en-US" sz="2000" dirty="0" smtClean="0">
                <a:sym typeface="Symbol"/>
              </a:rPr>
              <a:t> Q </a:t>
            </a:r>
            <a:r>
              <a:rPr lang="en-US" sz="2000" dirty="0" smtClean="0">
                <a:solidFill>
                  <a:schemeClr val="accent1"/>
                </a:solidFill>
                <a:sym typeface="Symbol"/>
              </a:rPr>
              <a:t>]]</a:t>
            </a:r>
            <a:r>
              <a:rPr lang="en-US" sz="2000" dirty="0" smtClean="0"/>
              <a:t>; </a:t>
            </a:r>
          </a:p>
          <a:p>
            <a:pPr>
              <a:buNone/>
              <a:tabLst>
                <a:tab pos="682625" algn="l"/>
              </a:tabLst>
            </a:pPr>
            <a:r>
              <a:rPr lang="en-US" sz="2000" dirty="0" smtClean="0"/>
              <a:t>		</a:t>
            </a:r>
            <a:r>
              <a:rPr lang="en-US" sz="2000" dirty="0" smtClean="0">
                <a:solidFill>
                  <a:schemeClr val="accent4"/>
                </a:solidFill>
              </a:rPr>
              <a:t>ensures</a:t>
            </a:r>
            <a:r>
              <a:rPr lang="en-US" sz="2000" dirty="0" smtClean="0"/>
              <a:t> (</a:t>
            </a:r>
            <a:r>
              <a:rPr lang="en-US" sz="2000" dirty="0" smtClean="0">
                <a:sym typeface="Symbol"/>
              </a:rPr>
              <a:t> o: Ref, f: Field  </a:t>
            </a:r>
            <a:br>
              <a:rPr lang="en-US" sz="2000" dirty="0" smtClean="0">
                <a:sym typeface="Symbol"/>
              </a:rPr>
            </a:br>
            <a:r>
              <a:rPr lang="en-US" sz="2000" dirty="0" smtClean="0">
                <a:sym typeface="Symbol"/>
              </a:rPr>
              <a:t>		  	     o ≠ null  </a:t>
            </a:r>
            <a:r>
              <a:rPr lang="en-US" sz="2000" dirty="0" smtClean="0">
                <a:solidFill>
                  <a:schemeClr val="accent4"/>
                </a:solidFill>
                <a:sym typeface="Symbol"/>
              </a:rPr>
              <a:t>old</a:t>
            </a:r>
            <a:r>
              <a:rPr lang="en-US" sz="2000" dirty="0" smtClean="0">
                <a:sym typeface="Symbol"/>
              </a:rPr>
              <a:t>(Heap)[</a:t>
            </a:r>
            <a:r>
              <a:rPr lang="en-US" sz="2000" dirty="0" err="1" smtClean="0">
                <a:sym typeface="Symbol"/>
              </a:rPr>
              <a:t>o,alloc</a:t>
            </a:r>
            <a:r>
              <a:rPr lang="en-US" sz="2000" dirty="0" smtClean="0">
                <a:sym typeface="Symbol"/>
              </a:rPr>
              <a:t>] </a:t>
            </a:r>
            <a:br>
              <a:rPr lang="en-US" sz="2000" dirty="0" smtClean="0">
                <a:sym typeface="Symbol"/>
              </a:rPr>
            </a:br>
            <a:r>
              <a:rPr lang="en-US" sz="2000" dirty="0" smtClean="0">
                <a:sym typeface="Symbol"/>
              </a:rPr>
              <a:t>				Heap[</a:t>
            </a:r>
            <a:r>
              <a:rPr lang="en-US" sz="2000" dirty="0" err="1" smtClean="0">
                <a:sym typeface="Symbol"/>
              </a:rPr>
              <a:t>o,f</a:t>
            </a:r>
            <a:r>
              <a:rPr lang="en-US" sz="2000" dirty="0" smtClean="0">
                <a:sym typeface="Symbol"/>
              </a:rPr>
              <a:t>] = </a:t>
            </a:r>
            <a:r>
              <a:rPr lang="en-US" sz="2000" dirty="0" smtClean="0">
                <a:solidFill>
                  <a:schemeClr val="accent4"/>
                </a:solidFill>
                <a:sym typeface="Symbol"/>
              </a:rPr>
              <a:t>old</a:t>
            </a:r>
            <a:r>
              <a:rPr lang="en-US" sz="2000" dirty="0" smtClean="0">
                <a:sym typeface="Symbol"/>
              </a:rPr>
              <a:t>(Heap)[</a:t>
            </a:r>
            <a:r>
              <a:rPr lang="en-US" sz="2000" dirty="0" err="1" smtClean="0">
                <a:sym typeface="Symbol"/>
              </a:rPr>
              <a:t>o,f</a:t>
            </a:r>
            <a:r>
              <a:rPr lang="en-US" sz="2000" dirty="0" smtClean="0">
                <a:sym typeface="Symbol"/>
              </a:rPr>
              <a:t>]  </a:t>
            </a:r>
            <a:br>
              <a:rPr lang="en-US" sz="2000" dirty="0" smtClean="0">
                <a:sym typeface="Symbol"/>
              </a:rPr>
            </a:br>
            <a:r>
              <a:rPr lang="en-US" sz="2000" dirty="0" smtClean="0">
                <a:sym typeface="Symbol"/>
              </a:rPr>
              <a:t>				(</a:t>
            </a:r>
            <a:r>
              <a:rPr lang="en-US" sz="2000" dirty="0" err="1" smtClean="0">
                <a:sym typeface="Symbol"/>
              </a:rPr>
              <a:t>o,f</a:t>
            </a:r>
            <a:r>
              <a:rPr lang="en-US" sz="2000" dirty="0" smtClean="0">
                <a:sym typeface="Symbol"/>
              </a:rPr>
              <a:t>)  </a:t>
            </a:r>
            <a:r>
              <a:rPr lang="en-US" sz="2000" dirty="0" smtClean="0">
                <a:solidFill>
                  <a:schemeClr val="accent4"/>
                </a:solidFill>
                <a:sym typeface="Symbol"/>
              </a:rPr>
              <a:t>old</a:t>
            </a:r>
            <a:r>
              <a:rPr lang="en-US" sz="2000" dirty="0" smtClean="0">
                <a:sym typeface="Symbol"/>
              </a:rPr>
              <a:t>( </a:t>
            </a:r>
            <a:r>
              <a:rPr lang="en-US" sz="2000" dirty="0" err="1" smtClean="0">
                <a:solidFill>
                  <a:schemeClr val="accent1"/>
                </a:solidFill>
                <a:sym typeface="Symbol"/>
              </a:rPr>
              <a:t>Tr</a:t>
            </a:r>
            <a:r>
              <a:rPr lang="en-US" sz="2000" dirty="0" smtClean="0">
                <a:solidFill>
                  <a:schemeClr val="accent1"/>
                </a:solidFill>
                <a:sym typeface="Symbol"/>
              </a:rPr>
              <a:t>[[</a:t>
            </a:r>
            <a:r>
              <a:rPr lang="en-US" sz="2000" dirty="0" smtClean="0">
                <a:sym typeface="Symbol"/>
              </a:rPr>
              <a:t> S </a:t>
            </a:r>
            <a:r>
              <a:rPr lang="en-US" sz="2000" dirty="0" smtClean="0">
                <a:solidFill>
                  <a:schemeClr val="accent1"/>
                </a:solidFill>
                <a:sym typeface="Symbol"/>
              </a:rPr>
              <a:t>]]</a:t>
            </a:r>
            <a:r>
              <a:rPr lang="en-US" sz="2000" dirty="0" smtClean="0">
                <a:sym typeface="Symbol"/>
              </a:rPr>
              <a:t> )</a:t>
            </a:r>
            <a:r>
              <a:rPr lang="en-US" sz="2000" dirty="0" smtClean="0"/>
              <a:t>);</a:t>
            </a:r>
          </a:p>
          <a:p>
            <a:pPr>
              <a:buNone/>
              <a:tabLst>
                <a:tab pos="682625" algn="l"/>
              </a:tabLst>
            </a:pPr>
            <a:r>
              <a:rPr lang="en-US" sz="2000" dirty="0" smtClean="0"/>
              <a:t>		</a:t>
            </a:r>
            <a:r>
              <a:rPr lang="en-US" sz="2000" dirty="0" smtClean="0">
                <a:solidFill>
                  <a:schemeClr val="accent4"/>
                </a:solidFill>
              </a:rPr>
              <a:t>free</a:t>
            </a:r>
            <a:r>
              <a:rPr lang="en-US" sz="2000" dirty="0" smtClean="0">
                <a:solidFill>
                  <a:schemeClr val="accent2"/>
                </a:solidFill>
              </a:rPr>
              <a:t> </a:t>
            </a:r>
            <a:r>
              <a:rPr lang="en-US" sz="2000" dirty="0" smtClean="0">
                <a:solidFill>
                  <a:schemeClr val="accent4"/>
                </a:solidFill>
              </a:rPr>
              <a:t>ensures</a:t>
            </a:r>
            <a:r>
              <a:rPr lang="en-US" sz="2000" dirty="0" smtClean="0"/>
              <a:t> </a:t>
            </a:r>
            <a:r>
              <a:rPr lang="en-US" sz="2000" dirty="0" err="1" smtClean="0"/>
              <a:t>IsHeap</a:t>
            </a:r>
            <a:r>
              <a:rPr lang="en-US" sz="2000" dirty="0" smtClean="0"/>
              <a:t>(Heap);</a:t>
            </a:r>
            <a:br>
              <a:rPr lang="en-US" sz="2000" dirty="0" smtClean="0"/>
            </a:br>
            <a:r>
              <a:rPr lang="en-US" sz="2000" dirty="0" smtClean="0"/>
              <a:t>	</a:t>
            </a:r>
            <a:r>
              <a:rPr lang="en-US" sz="2000" dirty="0" smtClean="0">
                <a:solidFill>
                  <a:schemeClr val="accent4"/>
                </a:solidFill>
              </a:rPr>
              <a:t>free</a:t>
            </a:r>
            <a:r>
              <a:rPr lang="en-US" sz="2000" dirty="0" smtClean="0">
                <a:solidFill>
                  <a:schemeClr val="accent2"/>
                </a:solidFill>
              </a:rPr>
              <a:t> </a:t>
            </a:r>
            <a:r>
              <a:rPr lang="en-US" sz="2000" dirty="0" smtClean="0">
                <a:solidFill>
                  <a:schemeClr val="accent4"/>
                </a:solidFill>
              </a:rPr>
              <a:t>ensures</a:t>
            </a:r>
            <a:r>
              <a:rPr lang="en-US" sz="2000" dirty="0" smtClean="0"/>
              <a:t> y = null </a:t>
            </a:r>
            <a:r>
              <a:rPr lang="en-US" sz="2000" dirty="0" smtClean="0">
                <a:sym typeface="Symbol"/>
              </a:rPr>
              <a:t> Heap[y, </a:t>
            </a:r>
            <a:r>
              <a:rPr lang="en-US" sz="2000" dirty="0" err="1" smtClean="0">
                <a:sym typeface="Symbol"/>
              </a:rPr>
              <a:t>alloc</a:t>
            </a:r>
            <a:r>
              <a:rPr lang="en-US" sz="2000" dirty="0" smtClean="0">
                <a:sym typeface="Symbol"/>
              </a:rPr>
              <a:t>];</a:t>
            </a:r>
            <a:br>
              <a:rPr lang="en-US" sz="2000" dirty="0" smtClean="0">
                <a:sym typeface="Symbol"/>
              </a:rPr>
            </a:br>
            <a:r>
              <a:rPr lang="en-US" sz="2000" dirty="0" smtClean="0">
                <a:sym typeface="Symbol"/>
              </a:rPr>
              <a:t>	</a:t>
            </a:r>
            <a:r>
              <a:rPr lang="en-US" sz="2000" dirty="0" smtClean="0">
                <a:solidFill>
                  <a:schemeClr val="accent4"/>
                </a:solidFill>
                <a:sym typeface="Symbol"/>
              </a:rPr>
              <a:t>free</a:t>
            </a:r>
            <a:r>
              <a:rPr lang="en-US" sz="2000" dirty="0" smtClean="0">
                <a:solidFill>
                  <a:schemeClr val="accent2"/>
                </a:solidFill>
                <a:sym typeface="Symbol"/>
              </a:rPr>
              <a:t> </a:t>
            </a:r>
            <a:r>
              <a:rPr lang="en-US" sz="2000" dirty="0" smtClean="0">
                <a:solidFill>
                  <a:schemeClr val="accent4"/>
                </a:solidFill>
                <a:sym typeface="Symbol"/>
              </a:rPr>
              <a:t>ensures</a:t>
            </a:r>
            <a:r>
              <a:rPr lang="en-US" sz="2000" dirty="0" smtClean="0">
                <a:sym typeface="Symbol"/>
              </a:rPr>
              <a:t> (o: Ref   </a:t>
            </a:r>
            <a:r>
              <a:rPr lang="en-US" sz="2000" dirty="0" smtClean="0">
                <a:solidFill>
                  <a:schemeClr val="accent4"/>
                </a:solidFill>
                <a:sym typeface="Symbol"/>
              </a:rPr>
              <a:t>old</a:t>
            </a:r>
            <a:r>
              <a:rPr lang="en-US" sz="2000" dirty="0" smtClean="0">
                <a:sym typeface="Symbol"/>
              </a:rPr>
              <a:t>(Heap)[</a:t>
            </a:r>
            <a:r>
              <a:rPr lang="en-US" sz="2000" dirty="0" err="1" smtClean="0">
                <a:sym typeface="Symbol"/>
              </a:rPr>
              <a:t>o,alloc</a:t>
            </a:r>
            <a:r>
              <a:rPr lang="en-US" sz="2000" dirty="0" smtClean="0">
                <a:sym typeface="Symbol"/>
              </a:rPr>
              <a:t>]  Heap[</a:t>
            </a:r>
            <a:r>
              <a:rPr lang="en-US" sz="2000" dirty="0" err="1" smtClean="0">
                <a:sym typeface="Symbol"/>
              </a:rPr>
              <a:t>o,alloc</a:t>
            </a:r>
            <a:r>
              <a:rPr lang="en-US" sz="2000" dirty="0" smtClean="0">
                <a:sym typeface="Symbol"/>
              </a:rPr>
              <a:t>]);</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609398"/>
          </a:xfrm>
        </p:spPr>
        <p:txBody>
          <a:bodyPr/>
          <a:lstStyle/>
          <a:p>
            <a:r>
              <a:rPr sz="4400" smtClean="0"/>
              <a:t>Spec# Chunker.NextChunk translation</a:t>
            </a:r>
            <a:endParaRPr lang="en-US" sz="4400" dirty="0"/>
          </a:p>
        </p:txBody>
      </p:sp>
      <p:sp>
        <p:nvSpPr>
          <p:cNvPr id="3" name="Text Placeholder 2"/>
          <p:cNvSpPr>
            <a:spLocks noGrp="1"/>
          </p:cNvSpPr>
          <p:nvPr>
            <p:ph idx="1"/>
          </p:nvPr>
        </p:nvSpPr>
        <p:spPr>
          <a:xfrm>
            <a:off x="381000" y="1337480"/>
            <a:ext cx="8382000" cy="5060051"/>
          </a:xfrm>
        </p:spPr>
        <p:txBody>
          <a:bodyPr/>
          <a:lstStyle/>
          <a:p>
            <a:pPr marL="197107" indent="-197107">
              <a:spcBef>
                <a:spcPts val="0"/>
              </a:spcBef>
              <a:buNone/>
            </a:pPr>
            <a:r>
              <a:rPr lang="en-US" sz="1000" dirty="0" smtClean="0">
                <a:solidFill>
                  <a:schemeClr val="accent6"/>
                </a:solidFill>
                <a:latin typeface="Arial" pitchFamily="34" charset="0"/>
                <a:cs typeface="Arial" pitchFamily="34" charset="0"/>
              </a:rPr>
              <a:t>procedure</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Chunker.NextChunk</a:t>
            </a:r>
            <a:r>
              <a:rPr lang="en-US" sz="1000" dirty="0" smtClean="0">
                <a:latin typeface="Arial" pitchFamily="34" charset="0"/>
                <a:cs typeface="Arial" pitchFamily="34" charset="0"/>
              </a:rPr>
              <a:t>(this: ref </a:t>
            </a:r>
            <a:r>
              <a:rPr lang="en-US" sz="1000" dirty="0" smtClean="0">
                <a:solidFill>
                  <a:schemeClr val="accent6"/>
                </a:solidFill>
                <a:latin typeface="Arial" pitchFamily="34" charset="0"/>
                <a:cs typeface="Arial" pitchFamily="34" charset="0"/>
              </a:rPr>
              <a:t>where</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IsNotNull</a:t>
            </a:r>
            <a:r>
              <a:rPr lang="en-US" sz="1000" dirty="0" smtClean="0">
                <a:latin typeface="Arial" pitchFamily="34" charset="0"/>
                <a:cs typeface="Arial" pitchFamily="34" charset="0"/>
              </a:rPr>
              <a:t>(this, </a:t>
            </a:r>
            <a:r>
              <a:rPr lang="en-US" sz="1000" dirty="0" err="1" smtClean="0">
                <a:latin typeface="Arial" pitchFamily="34" charset="0"/>
                <a:cs typeface="Arial" pitchFamily="34" charset="0"/>
              </a:rPr>
              <a:t>Chunker</a:t>
            </a: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returns</a:t>
            </a:r>
            <a:r>
              <a:rPr lang="en-US" sz="1000" dirty="0" smtClean="0">
                <a:latin typeface="Arial" pitchFamily="34" charset="0"/>
                <a:cs typeface="Arial" pitchFamily="34" charset="0"/>
              </a:rPr>
              <a:t> ($result: ref </a:t>
            </a:r>
            <a:r>
              <a:rPr lang="en-US" sz="1000" dirty="0" smtClean="0">
                <a:solidFill>
                  <a:schemeClr val="accent6"/>
                </a:solidFill>
                <a:latin typeface="Arial" pitchFamily="34" charset="0"/>
                <a:cs typeface="Arial" pitchFamily="34" charset="0"/>
              </a:rPr>
              <a:t>where</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IsNotNull</a:t>
            </a:r>
            <a:r>
              <a:rPr lang="en-US" sz="1000" dirty="0" smtClean="0">
                <a:latin typeface="Arial" pitchFamily="34" charset="0"/>
                <a:cs typeface="Arial" pitchFamily="34" charset="0"/>
              </a:rPr>
              <a:t>($result, </a:t>
            </a:r>
            <a:r>
              <a:rPr lang="en-US" sz="1000" dirty="0" err="1" smtClean="0">
                <a:latin typeface="Arial" pitchFamily="34" charset="0"/>
                <a:cs typeface="Arial" pitchFamily="34" charset="0"/>
              </a:rPr>
              <a:t>System.String</a:t>
            </a:r>
            <a:r>
              <a:rPr lang="en-US" sz="1000" dirty="0" smtClean="0">
                <a:latin typeface="Arial" pitchFamily="34" charset="0"/>
                <a:cs typeface="Arial" pitchFamily="34" charset="0"/>
              </a:rPr>
              <a:t>));</a:t>
            </a:r>
          </a:p>
          <a:p>
            <a:pPr marL="197107" indent="-197107">
              <a:spcBef>
                <a:spcPts val="0"/>
              </a:spcBef>
              <a:buNone/>
            </a:pPr>
            <a:r>
              <a:rPr lang="en-US" sz="1000" dirty="0" smtClean="0">
                <a:solidFill>
                  <a:schemeClr val="accent5"/>
                </a:solidFill>
                <a:latin typeface="Arial" pitchFamily="34" charset="0"/>
                <a:cs typeface="Arial" pitchFamily="34" charset="0"/>
              </a:rPr>
              <a:t>  // in-parameter:  target object</a:t>
            </a:r>
          </a:p>
          <a:p>
            <a:pPr marL="197107" indent="-197107">
              <a:spcBef>
                <a:spcPts val="0"/>
              </a:spcBef>
              <a:buNone/>
            </a:pP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free</a:t>
            </a: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requires</a:t>
            </a:r>
            <a:r>
              <a:rPr lang="en-US" sz="1000" dirty="0" smtClean="0">
                <a:latin typeface="Arial" pitchFamily="34" charset="0"/>
                <a:cs typeface="Arial" pitchFamily="34" charset="0"/>
              </a:rPr>
              <a:t> $Heap[this, $allocated];</a:t>
            </a:r>
          </a:p>
          <a:p>
            <a:pPr marL="197107" indent="-197107">
              <a:spcBef>
                <a:spcPts val="0"/>
              </a:spcBef>
              <a:buNone/>
            </a:pPr>
            <a:r>
              <a:rPr lang="en-US" sz="1000" dirty="0" smtClean="0">
                <a:solidFill>
                  <a:schemeClr val="accent6"/>
                </a:solidFill>
                <a:latin typeface="Arial" pitchFamily="34" charset="0"/>
                <a:cs typeface="Arial" pitchFamily="34" charset="0"/>
              </a:rPr>
              <a:t>  requires</a:t>
            </a:r>
            <a:r>
              <a:rPr lang="en-US" sz="1000" dirty="0" smtClean="0">
                <a:latin typeface="Arial" pitchFamily="34" charset="0"/>
                <a:cs typeface="Arial" pitchFamily="34" charset="0"/>
              </a:rPr>
              <a:t> ($Heap[this,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PeerGroupPlaceholder</a:t>
            </a:r>
            <a:r>
              <a:rPr lang="en-US" sz="1000" dirty="0" smtClean="0">
                <a:latin typeface="Arial" pitchFamily="34" charset="0"/>
                <a:cs typeface="Arial" pitchFamily="34" charset="0"/>
              </a:rPr>
              <a:t> || !($Heap[$Heap[this,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$inv] &lt;: $Heap[this,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$Heap[$Heap[this,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BaseClass</a:t>
            </a:r>
            <a:r>
              <a:rPr lang="en-US" sz="1000" dirty="0" smtClean="0">
                <a:latin typeface="Arial" pitchFamily="34" charset="0"/>
                <a:cs typeface="Arial" pitchFamily="34" charset="0"/>
              </a:rPr>
              <a:t>($Heap[this,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&amp;&amp; (</a:t>
            </a:r>
            <a:r>
              <a:rPr lang="en-US" sz="1000" dirty="0" err="1" smtClean="0">
                <a:solidFill>
                  <a:schemeClr val="accent6"/>
                </a:solidFill>
                <a:latin typeface="Arial" pitchFamily="34" charset="0"/>
                <a:cs typeface="Arial" pitchFamily="34" charset="0"/>
              </a:rPr>
              <a:t>forall</a:t>
            </a:r>
            <a:r>
              <a:rPr lang="en-US" sz="1000" dirty="0" smtClean="0">
                <a:latin typeface="Arial" pitchFamily="34" charset="0"/>
                <a:cs typeface="Arial" pitchFamily="34" charset="0"/>
              </a:rPr>
              <a:t> $pc: ref :: $pc != </a:t>
            </a:r>
            <a:r>
              <a:rPr lang="en-US" sz="1000" dirty="0" smtClean="0">
                <a:solidFill>
                  <a:schemeClr val="accent6"/>
                </a:solidFill>
                <a:latin typeface="Arial" pitchFamily="34" charset="0"/>
                <a:cs typeface="Arial" pitchFamily="34" charset="0"/>
              </a:rPr>
              <a:t>null</a:t>
            </a:r>
            <a:r>
              <a:rPr lang="en-US" sz="1000" dirty="0" smtClean="0">
                <a:latin typeface="Arial" pitchFamily="34" charset="0"/>
                <a:cs typeface="Arial" pitchFamily="34" charset="0"/>
              </a:rPr>
              <a:t> &amp;&amp; $Heap[$pc, $allocated] &amp;&amp; $Heap[$pc,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 $Heap[this,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&amp;&amp; $Heap[$pc,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$Heap[this,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==&gt; $Heap[$pc, $inv] == $</a:t>
            </a:r>
            <a:r>
              <a:rPr lang="en-US" sz="1000" dirty="0" err="1" smtClean="0">
                <a:latin typeface="Arial" pitchFamily="34" charset="0"/>
                <a:cs typeface="Arial" pitchFamily="34" charset="0"/>
              </a:rPr>
              <a:t>typeof</a:t>
            </a:r>
            <a:r>
              <a:rPr lang="en-US" sz="1000" dirty="0" smtClean="0">
                <a:latin typeface="Arial" pitchFamily="34" charset="0"/>
                <a:cs typeface="Arial" pitchFamily="34" charset="0"/>
              </a:rPr>
              <a:t>($pc) &amp;&amp; $Heap[$pc,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typeof</a:t>
            </a:r>
            <a:r>
              <a:rPr lang="en-US" sz="1000" dirty="0" smtClean="0">
                <a:latin typeface="Arial" pitchFamily="34" charset="0"/>
                <a:cs typeface="Arial" pitchFamily="34" charset="0"/>
              </a:rPr>
              <a:t>($pc));</a:t>
            </a:r>
          </a:p>
          <a:p>
            <a:pPr marL="197107" indent="-197107">
              <a:spcBef>
                <a:spcPts val="0"/>
              </a:spcBef>
              <a:buNone/>
            </a:pPr>
            <a:r>
              <a:rPr lang="en-US" sz="1000" dirty="0" smtClean="0">
                <a:solidFill>
                  <a:schemeClr val="accent5"/>
                </a:solidFill>
                <a:latin typeface="Arial" pitchFamily="34" charset="0"/>
                <a:cs typeface="Arial" pitchFamily="34" charset="0"/>
              </a:rPr>
              <a:t>  // out-parameter:  return value</a:t>
            </a:r>
          </a:p>
          <a:p>
            <a:pPr marL="197107" indent="-197107">
              <a:spcBef>
                <a:spcPts val="0"/>
              </a:spcBef>
              <a:buNone/>
            </a:pPr>
            <a:r>
              <a:rPr lang="en-US" sz="1000" dirty="0" smtClean="0">
                <a:solidFill>
                  <a:schemeClr val="accent6"/>
                </a:solidFill>
                <a:latin typeface="Arial" pitchFamily="34" charset="0"/>
                <a:cs typeface="Arial" pitchFamily="34" charset="0"/>
              </a:rPr>
              <a:t>  free</a:t>
            </a: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ensures</a:t>
            </a:r>
            <a:r>
              <a:rPr lang="en-US" sz="1000" dirty="0" smtClean="0">
                <a:latin typeface="Arial" pitchFamily="34" charset="0"/>
                <a:cs typeface="Arial" pitchFamily="34" charset="0"/>
              </a:rPr>
              <a:t> $Heap[$result, $allocated];</a:t>
            </a:r>
          </a:p>
          <a:p>
            <a:pPr marL="197107" indent="-197107">
              <a:spcBef>
                <a:spcPts val="0"/>
              </a:spcBef>
              <a:buNone/>
            </a:pPr>
            <a:r>
              <a:rPr lang="en-US" sz="1000" dirty="0" smtClean="0">
                <a:solidFill>
                  <a:schemeClr val="accent6"/>
                </a:solidFill>
                <a:latin typeface="Arial" pitchFamily="34" charset="0"/>
                <a:cs typeface="Arial" pitchFamily="34" charset="0"/>
              </a:rPr>
              <a:t>  ensures</a:t>
            </a:r>
            <a:r>
              <a:rPr lang="en-US" sz="1000" dirty="0" smtClean="0">
                <a:latin typeface="Arial" pitchFamily="34" charset="0"/>
                <a:cs typeface="Arial" pitchFamily="34" charset="0"/>
              </a:rPr>
              <a:t> ($Heap[$result,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PeerGroupPlaceholder</a:t>
            </a:r>
            <a:r>
              <a:rPr lang="en-US" sz="1000" dirty="0" smtClean="0">
                <a:latin typeface="Arial" pitchFamily="34" charset="0"/>
                <a:cs typeface="Arial" pitchFamily="34" charset="0"/>
              </a:rPr>
              <a:t> || !($Heap[$Heap[$result,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$inv] &lt;: $Heap[$result,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$Heap[$Heap[$result,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BaseClass</a:t>
            </a:r>
            <a:r>
              <a:rPr lang="en-US" sz="1000" dirty="0" smtClean="0">
                <a:latin typeface="Arial" pitchFamily="34" charset="0"/>
                <a:cs typeface="Arial" pitchFamily="34" charset="0"/>
              </a:rPr>
              <a:t>($Heap[$result,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&amp;&amp; (</a:t>
            </a:r>
            <a:r>
              <a:rPr lang="en-US" sz="1000" dirty="0" err="1" smtClean="0">
                <a:solidFill>
                  <a:schemeClr val="accent6"/>
                </a:solidFill>
                <a:latin typeface="Arial" pitchFamily="34" charset="0"/>
                <a:cs typeface="Arial" pitchFamily="34" charset="0"/>
              </a:rPr>
              <a:t>forall</a:t>
            </a:r>
            <a:r>
              <a:rPr lang="en-US" sz="1000" dirty="0" smtClean="0">
                <a:latin typeface="Arial" pitchFamily="34" charset="0"/>
                <a:cs typeface="Arial" pitchFamily="34" charset="0"/>
              </a:rPr>
              <a:t> $pc: ref :: $pc != </a:t>
            </a:r>
            <a:r>
              <a:rPr lang="en-US" sz="1000" dirty="0" smtClean="0">
                <a:solidFill>
                  <a:schemeClr val="accent6"/>
                </a:solidFill>
                <a:latin typeface="Arial" pitchFamily="34" charset="0"/>
                <a:cs typeface="Arial" pitchFamily="34" charset="0"/>
              </a:rPr>
              <a:t>null</a:t>
            </a:r>
            <a:r>
              <a:rPr lang="en-US" sz="1000" dirty="0" smtClean="0">
                <a:latin typeface="Arial" pitchFamily="34" charset="0"/>
                <a:cs typeface="Arial" pitchFamily="34" charset="0"/>
              </a:rPr>
              <a:t> &amp;&amp; $Heap[$pc, $allocated] &amp;&amp; $Heap[$pc,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 $Heap[$result,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&amp;&amp; $Heap[$pc,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$Heap[$result,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==&gt; $Heap[$pc, $inv] == $</a:t>
            </a:r>
            <a:r>
              <a:rPr lang="en-US" sz="1000" dirty="0" err="1" smtClean="0">
                <a:latin typeface="Arial" pitchFamily="34" charset="0"/>
                <a:cs typeface="Arial" pitchFamily="34" charset="0"/>
              </a:rPr>
              <a:t>typeof</a:t>
            </a:r>
            <a:r>
              <a:rPr lang="en-US" sz="1000" dirty="0" smtClean="0">
                <a:latin typeface="Arial" pitchFamily="34" charset="0"/>
                <a:cs typeface="Arial" pitchFamily="34" charset="0"/>
              </a:rPr>
              <a:t>($pc) &amp;&amp; $Heap[$pc,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typeof</a:t>
            </a:r>
            <a:r>
              <a:rPr lang="en-US" sz="1000" dirty="0" smtClean="0">
                <a:latin typeface="Arial" pitchFamily="34" charset="0"/>
                <a:cs typeface="Arial" pitchFamily="34" charset="0"/>
              </a:rPr>
              <a:t>($pc));</a:t>
            </a:r>
          </a:p>
          <a:p>
            <a:pPr marL="197107" indent="-197107">
              <a:spcBef>
                <a:spcPts val="0"/>
              </a:spcBef>
              <a:buNone/>
            </a:pPr>
            <a:r>
              <a:rPr lang="en-US" sz="1000" dirty="0" smtClean="0">
                <a:solidFill>
                  <a:schemeClr val="accent5"/>
                </a:solidFill>
                <a:latin typeface="Arial" pitchFamily="34" charset="0"/>
                <a:cs typeface="Arial" pitchFamily="34" charset="0"/>
              </a:rPr>
              <a:t>  // user-declared postconditions</a:t>
            </a:r>
          </a:p>
          <a:p>
            <a:pPr marL="197107" indent="-197107">
              <a:spcBef>
                <a:spcPts val="0"/>
              </a:spcBef>
              <a:buNone/>
            </a:pP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ensures</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StringLength</a:t>
            </a:r>
            <a:r>
              <a:rPr lang="en-US" sz="1000" dirty="0" smtClean="0">
                <a:latin typeface="Arial" pitchFamily="34" charset="0"/>
                <a:cs typeface="Arial" pitchFamily="34" charset="0"/>
              </a:rPr>
              <a:t>($result) &lt;= $Heap[this, </a:t>
            </a:r>
            <a:r>
              <a:rPr lang="en-US" sz="1000" dirty="0" err="1" smtClean="0">
                <a:latin typeface="Arial" pitchFamily="34" charset="0"/>
                <a:cs typeface="Arial" pitchFamily="34" charset="0"/>
              </a:rPr>
              <a:t>Chunker.ChunkSize</a:t>
            </a:r>
            <a:r>
              <a:rPr lang="en-US" sz="1000" dirty="0" smtClean="0">
                <a:latin typeface="Arial" pitchFamily="34" charset="0"/>
                <a:cs typeface="Arial" pitchFamily="34" charset="0"/>
              </a:rPr>
              <a:t>];</a:t>
            </a:r>
          </a:p>
          <a:p>
            <a:pPr marL="197107" indent="-197107">
              <a:spcBef>
                <a:spcPts val="0"/>
              </a:spcBef>
              <a:buNone/>
            </a:pPr>
            <a:r>
              <a:rPr lang="en-US" sz="1000" dirty="0" smtClean="0">
                <a:solidFill>
                  <a:schemeClr val="accent5"/>
                </a:solidFill>
                <a:latin typeface="Arial" pitchFamily="34" charset="0"/>
                <a:cs typeface="Arial" pitchFamily="34" charset="0"/>
              </a:rPr>
              <a:t>  // frame condition</a:t>
            </a:r>
          </a:p>
          <a:p>
            <a:pPr marL="197107" indent="-197107">
              <a:spcBef>
                <a:spcPts val="0"/>
              </a:spcBef>
              <a:buNone/>
            </a:pPr>
            <a:r>
              <a:rPr lang="en-US" sz="1000" dirty="0" smtClean="0">
                <a:solidFill>
                  <a:schemeClr val="accent6"/>
                </a:solidFill>
                <a:latin typeface="Arial" pitchFamily="34" charset="0"/>
                <a:cs typeface="Arial" pitchFamily="34" charset="0"/>
              </a:rPr>
              <a:t>  modifies</a:t>
            </a:r>
            <a:r>
              <a:rPr lang="en-US" sz="1000" dirty="0" smtClean="0">
                <a:latin typeface="Arial" pitchFamily="34" charset="0"/>
                <a:cs typeface="Arial" pitchFamily="34" charset="0"/>
              </a:rPr>
              <a:t> $Heap;</a:t>
            </a:r>
          </a:p>
          <a:p>
            <a:pPr marL="197107" indent="-197107">
              <a:spcBef>
                <a:spcPts val="0"/>
              </a:spcBef>
              <a:buNone/>
            </a:pP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free</a:t>
            </a: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ensures</a:t>
            </a:r>
            <a:r>
              <a:rPr lang="en-US" sz="1000" dirty="0" smtClean="0">
                <a:latin typeface="Arial" pitchFamily="34" charset="0"/>
                <a:cs typeface="Arial" pitchFamily="34" charset="0"/>
              </a:rPr>
              <a:t> (</a:t>
            </a:r>
            <a:r>
              <a:rPr lang="en-US" sz="1000" dirty="0" err="1" smtClean="0">
                <a:solidFill>
                  <a:schemeClr val="accent6"/>
                </a:solidFill>
                <a:latin typeface="Arial" pitchFamily="34" charset="0"/>
                <a:cs typeface="Arial" pitchFamily="34" charset="0"/>
              </a:rPr>
              <a:t>forall</a:t>
            </a:r>
            <a:r>
              <a:rPr lang="en-US" sz="1000" dirty="0" smtClean="0">
                <a:latin typeface="Arial" pitchFamily="34" charset="0"/>
                <a:cs typeface="Arial" pitchFamily="34" charset="0"/>
              </a:rPr>
              <a:t> $o: ref, $f: name :: { $Heap[$o, $f] } $f != $inv &amp;&amp; $f !=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&amp;&amp; $f != $</a:t>
            </a:r>
            <a:r>
              <a:rPr lang="en-US" sz="1000" dirty="0" err="1" smtClean="0">
                <a:latin typeface="Arial" pitchFamily="34" charset="0"/>
                <a:cs typeface="Arial" pitchFamily="34" charset="0"/>
              </a:rPr>
              <a:t>FirstConsistentOwner</a:t>
            </a:r>
            <a:r>
              <a:rPr lang="en-US" sz="1000" dirty="0" smtClean="0">
                <a:latin typeface="Arial" pitchFamily="34" charset="0"/>
                <a:cs typeface="Arial" pitchFamily="34" charset="0"/>
              </a:rPr>
              <a:t> &amp;&amp; (!</a:t>
            </a:r>
            <a:r>
              <a:rPr lang="en-US" sz="1000" dirty="0" err="1" smtClean="0">
                <a:latin typeface="Arial" pitchFamily="34" charset="0"/>
                <a:cs typeface="Arial" pitchFamily="34" charset="0"/>
              </a:rPr>
              <a:t>IsStaticField</a:t>
            </a:r>
            <a:r>
              <a:rPr lang="en-US" sz="1000" dirty="0" smtClean="0">
                <a:latin typeface="Arial" pitchFamily="34" charset="0"/>
                <a:cs typeface="Arial" pitchFamily="34" charset="0"/>
              </a:rPr>
              <a:t>($f) || !</a:t>
            </a:r>
            <a:r>
              <a:rPr lang="en-US" sz="1000" dirty="0" err="1" smtClean="0">
                <a:latin typeface="Arial" pitchFamily="34" charset="0"/>
                <a:cs typeface="Arial" pitchFamily="34" charset="0"/>
              </a:rPr>
              <a:t>IsDirectlyModifiableField</a:t>
            </a:r>
            <a:r>
              <a:rPr lang="en-US" sz="1000" dirty="0" smtClean="0">
                <a:latin typeface="Arial" pitchFamily="34" charset="0"/>
                <a:cs typeface="Arial" pitchFamily="34" charset="0"/>
              </a:rPr>
              <a:t>($f)) &amp;&amp; $o != </a:t>
            </a:r>
            <a:r>
              <a:rPr lang="en-US" sz="1000" dirty="0" smtClean="0">
                <a:solidFill>
                  <a:schemeClr val="accent6"/>
                </a:solidFill>
                <a:latin typeface="Arial" pitchFamily="34" charset="0"/>
                <a:cs typeface="Arial" pitchFamily="34" charset="0"/>
              </a:rPr>
              <a:t>null</a:t>
            </a:r>
            <a:r>
              <a:rPr lang="en-US" sz="1000" dirty="0" smtClean="0">
                <a:latin typeface="Arial" pitchFamily="34" charset="0"/>
                <a:cs typeface="Arial" pitchFamily="34" charset="0"/>
              </a:rPr>
              <a:t> &amp;&amp;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$allocated] &amp;&amp;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PeerGroupPlaceholder</a:t>
            </a:r>
            <a:r>
              <a:rPr lang="en-US" sz="1000" dirty="0" smtClean="0">
                <a:latin typeface="Arial" pitchFamily="34" charset="0"/>
                <a:cs typeface="Arial" pitchFamily="34" charset="0"/>
              </a:rPr>
              <a:t> ||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$inv] &lt;: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BaseClass</a:t>
            </a:r>
            <a:r>
              <a:rPr lang="en-US" sz="1000" dirty="0" smtClean="0">
                <a:latin typeface="Arial" pitchFamily="34" charset="0"/>
                <a:cs typeface="Arial" pitchFamily="34" charset="0"/>
              </a:rPr>
              <a:t>(</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&amp;&amp;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($o != this || !(</a:t>
            </a:r>
            <a:r>
              <a:rPr lang="en-US" sz="1000" dirty="0" err="1" smtClean="0">
                <a:latin typeface="Arial" pitchFamily="34" charset="0"/>
                <a:cs typeface="Arial" pitchFamily="34" charset="0"/>
              </a:rPr>
              <a:t>Chunker</a:t>
            </a:r>
            <a:r>
              <a:rPr lang="en-US" sz="1000" dirty="0" smtClean="0">
                <a:latin typeface="Arial" pitchFamily="34" charset="0"/>
                <a:cs typeface="Arial" pitchFamily="34" charset="0"/>
              </a:rPr>
              <a:t> &lt;: </a:t>
            </a:r>
            <a:r>
              <a:rPr lang="en-US" sz="1000" dirty="0" err="1" smtClean="0">
                <a:latin typeface="Arial" pitchFamily="34" charset="0"/>
                <a:cs typeface="Arial" pitchFamily="34" charset="0"/>
              </a:rPr>
              <a:t>DeclType</a:t>
            </a:r>
            <a:r>
              <a:rPr lang="en-US" sz="1000" dirty="0" smtClean="0">
                <a:latin typeface="Arial" pitchFamily="34" charset="0"/>
                <a:cs typeface="Arial" pitchFamily="34" charset="0"/>
              </a:rPr>
              <a:t>($f)) || !$</a:t>
            </a:r>
            <a:r>
              <a:rPr lang="en-US" sz="1000" dirty="0" err="1" smtClean="0">
                <a:latin typeface="Arial" pitchFamily="34" charset="0"/>
                <a:cs typeface="Arial" pitchFamily="34" charset="0"/>
              </a:rPr>
              <a:t>IncludedInModifiesStar</a:t>
            </a:r>
            <a:r>
              <a:rPr lang="en-US" sz="1000" dirty="0" smtClean="0">
                <a:latin typeface="Arial" pitchFamily="34" charset="0"/>
                <a:cs typeface="Arial" pitchFamily="34" charset="0"/>
              </a:rPr>
              <a:t>($f)) &amp;&amp;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($o != this || $f != $</a:t>
            </a:r>
            <a:r>
              <a:rPr lang="en-US" sz="1000" dirty="0" err="1" smtClean="0">
                <a:latin typeface="Arial" pitchFamily="34" charset="0"/>
                <a:cs typeface="Arial" pitchFamily="34" charset="0"/>
              </a:rPr>
              <a:t>exposeVersion</a:t>
            </a:r>
            <a:r>
              <a:rPr lang="en-US" sz="1000" dirty="0" smtClean="0">
                <a:latin typeface="Arial" pitchFamily="34" charset="0"/>
                <a:cs typeface="Arial" pitchFamily="34" charset="0"/>
              </a:rPr>
              <a:t>) ==&gt;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$f] == $Heap[$o, $f]);</a:t>
            </a:r>
          </a:p>
          <a:p>
            <a:pPr marL="197107" indent="-197107">
              <a:spcBef>
                <a:spcPts val="0"/>
              </a:spcBef>
              <a:buNone/>
            </a:pPr>
            <a:r>
              <a:rPr lang="en-US" sz="1000" dirty="0" smtClean="0">
                <a:solidFill>
                  <a:schemeClr val="accent5"/>
                </a:solidFill>
                <a:latin typeface="Arial" pitchFamily="34" charset="0"/>
                <a:cs typeface="Arial" pitchFamily="34" charset="0"/>
              </a:rPr>
              <a:t>  // boilerplate</a:t>
            </a:r>
          </a:p>
          <a:p>
            <a:pPr marL="197107" indent="-197107">
              <a:spcBef>
                <a:spcPts val="0"/>
              </a:spcBef>
              <a:buNone/>
            </a:pP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free</a:t>
            </a: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requires</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BeingConstructed</a:t>
            </a:r>
            <a:r>
              <a:rPr lang="en-US" sz="1000" dirty="0" smtClean="0">
                <a:latin typeface="Arial" pitchFamily="34" charset="0"/>
                <a:cs typeface="Arial" pitchFamily="34" charset="0"/>
              </a:rPr>
              <a:t> == </a:t>
            </a:r>
            <a:r>
              <a:rPr lang="en-US" sz="1000" dirty="0" smtClean="0">
                <a:solidFill>
                  <a:schemeClr val="accent6"/>
                </a:solidFill>
                <a:latin typeface="Arial" pitchFamily="34" charset="0"/>
                <a:cs typeface="Arial" pitchFamily="34" charset="0"/>
              </a:rPr>
              <a:t>null</a:t>
            </a:r>
            <a:r>
              <a:rPr lang="en-US" sz="1000" dirty="0" smtClean="0">
                <a:latin typeface="Arial" pitchFamily="34" charset="0"/>
                <a:cs typeface="Arial" pitchFamily="34" charset="0"/>
              </a:rPr>
              <a:t>;</a:t>
            </a:r>
          </a:p>
          <a:p>
            <a:pPr marL="197107" indent="-197107">
              <a:spcBef>
                <a:spcPts val="0"/>
              </a:spcBef>
              <a:buNone/>
            </a:pP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free</a:t>
            </a: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ensures</a:t>
            </a:r>
            <a:r>
              <a:rPr lang="en-US" sz="1000" dirty="0" smtClean="0">
                <a:latin typeface="Arial" pitchFamily="34" charset="0"/>
                <a:cs typeface="Arial" pitchFamily="34" charset="0"/>
              </a:rPr>
              <a:t> (</a:t>
            </a:r>
            <a:r>
              <a:rPr lang="en-US" sz="1000" dirty="0" err="1" smtClean="0">
                <a:solidFill>
                  <a:schemeClr val="accent6"/>
                </a:solidFill>
                <a:latin typeface="Arial" pitchFamily="34" charset="0"/>
                <a:cs typeface="Arial" pitchFamily="34" charset="0"/>
              </a:rPr>
              <a:t>forall</a:t>
            </a:r>
            <a:r>
              <a:rPr lang="en-US" sz="1000" dirty="0" smtClean="0">
                <a:latin typeface="Arial" pitchFamily="34" charset="0"/>
                <a:cs typeface="Arial" pitchFamily="34" charset="0"/>
              </a:rPr>
              <a:t> $o: ref :: { $Heap[$o,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 { $Heap[$o, $inv] } $o != </a:t>
            </a:r>
            <a:r>
              <a:rPr lang="en-US" sz="1000" dirty="0" smtClean="0">
                <a:solidFill>
                  <a:schemeClr val="accent6"/>
                </a:solidFill>
                <a:latin typeface="Arial" pitchFamily="34" charset="0"/>
                <a:cs typeface="Arial" pitchFamily="34" charset="0"/>
              </a:rPr>
              <a:t>null</a:t>
            </a:r>
            <a:r>
              <a:rPr lang="en-US" sz="1000" dirty="0" smtClean="0">
                <a:latin typeface="Arial" pitchFamily="34" charset="0"/>
                <a:cs typeface="Arial" pitchFamily="34" charset="0"/>
              </a:rPr>
              <a:t> &amp;&amp;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$allocated] &amp;&amp; $Heap[$o, $allocated] ==&gt; $Heap[$o, $inv] == $</a:t>
            </a:r>
            <a:r>
              <a:rPr lang="en-US" sz="1000" dirty="0" err="1" smtClean="0">
                <a:latin typeface="Arial" pitchFamily="34" charset="0"/>
                <a:cs typeface="Arial" pitchFamily="34" charset="0"/>
              </a:rPr>
              <a:t>typeof</a:t>
            </a:r>
            <a:r>
              <a:rPr lang="en-US" sz="1000" dirty="0" smtClean="0">
                <a:latin typeface="Arial" pitchFamily="34" charset="0"/>
                <a:cs typeface="Arial" pitchFamily="34" charset="0"/>
              </a:rPr>
              <a:t>($o) &amp;&amp; $Heap[$o,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typeof</a:t>
            </a:r>
            <a:r>
              <a:rPr lang="en-US" sz="1000" dirty="0" smtClean="0">
                <a:latin typeface="Arial" pitchFamily="34" charset="0"/>
                <a:cs typeface="Arial" pitchFamily="34" charset="0"/>
              </a:rPr>
              <a:t>($o)); </a:t>
            </a:r>
          </a:p>
          <a:p>
            <a:pPr marL="197107" indent="-197107">
              <a:spcBef>
                <a:spcPts val="0"/>
              </a:spcBef>
              <a:buNone/>
            </a:pPr>
            <a:r>
              <a:rPr lang="en-US" sz="1000" dirty="0" smtClean="0">
                <a:solidFill>
                  <a:schemeClr val="accent6"/>
                </a:solidFill>
                <a:latin typeface="Arial" pitchFamily="34" charset="0"/>
                <a:cs typeface="Arial" pitchFamily="34" charset="0"/>
              </a:rPr>
              <a:t>  free</a:t>
            </a: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ensures</a:t>
            </a:r>
            <a:r>
              <a:rPr lang="en-US" sz="1000" dirty="0" smtClean="0">
                <a:latin typeface="Arial" pitchFamily="34" charset="0"/>
                <a:cs typeface="Arial" pitchFamily="34" charset="0"/>
              </a:rPr>
              <a:t> (</a:t>
            </a:r>
            <a:r>
              <a:rPr lang="en-US" sz="1000" dirty="0" err="1" smtClean="0">
                <a:solidFill>
                  <a:schemeClr val="accent6"/>
                </a:solidFill>
                <a:latin typeface="Arial" pitchFamily="34" charset="0"/>
                <a:cs typeface="Arial" pitchFamily="34" charset="0"/>
              </a:rPr>
              <a:t>forall</a:t>
            </a:r>
            <a:r>
              <a:rPr lang="en-US" sz="1000" dirty="0" smtClean="0">
                <a:latin typeface="Arial" pitchFamily="34" charset="0"/>
                <a:cs typeface="Arial" pitchFamily="34" charset="0"/>
              </a:rPr>
              <a:t> $o: ref :: { $Heap[$o, $</a:t>
            </a:r>
            <a:r>
              <a:rPr lang="en-US" sz="1000" dirty="0" err="1" smtClean="0">
                <a:latin typeface="Arial" pitchFamily="34" charset="0"/>
                <a:cs typeface="Arial" pitchFamily="34" charset="0"/>
              </a:rPr>
              <a:t>FirstConsistentOwner</a:t>
            </a:r>
            <a:r>
              <a:rPr lang="en-US" sz="1000" dirty="0" smtClean="0">
                <a:latin typeface="Arial" pitchFamily="34" charset="0"/>
                <a:cs typeface="Arial" pitchFamily="34" charset="0"/>
              </a:rPr>
              <a:t>] }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t>
            </a:r>
            <a:r>
              <a:rPr lang="en-US" sz="1000" dirty="0" err="1" smtClean="0">
                <a:latin typeface="Arial" pitchFamily="34" charset="0"/>
                <a:cs typeface="Arial" pitchFamily="34" charset="0"/>
              </a:rPr>
              <a:t>FirstConsistentOwner</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exposeVersion</a:t>
            </a:r>
            <a:r>
              <a:rPr lang="en-US" sz="1000" dirty="0" smtClean="0">
                <a:latin typeface="Arial" pitchFamily="34" charset="0"/>
                <a:cs typeface="Arial" pitchFamily="34" charset="0"/>
              </a:rPr>
              <a:t>] == $Heap[</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t>
            </a:r>
            <a:r>
              <a:rPr lang="en-US" sz="1000" dirty="0" err="1" smtClean="0">
                <a:latin typeface="Arial" pitchFamily="34" charset="0"/>
                <a:cs typeface="Arial" pitchFamily="34" charset="0"/>
              </a:rPr>
              <a:t>FirstConsistentOwner</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exposeVersion</a:t>
            </a:r>
            <a:r>
              <a:rPr lang="en-US" sz="1000" dirty="0" smtClean="0">
                <a:latin typeface="Arial" pitchFamily="34" charset="0"/>
                <a:cs typeface="Arial" pitchFamily="34" charset="0"/>
              </a:rPr>
              <a:t>] ==&gt;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t>
            </a:r>
            <a:r>
              <a:rPr lang="en-US" sz="1000" dirty="0" err="1" smtClean="0">
                <a:latin typeface="Arial" pitchFamily="34" charset="0"/>
                <a:cs typeface="Arial" pitchFamily="34" charset="0"/>
              </a:rPr>
              <a:t>FirstConsistentOwner</a:t>
            </a:r>
            <a:r>
              <a:rPr lang="en-US" sz="1000" dirty="0" smtClean="0">
                <a:latin typeface="Arial" pitchFamily="34" charset="0"/>
                <a:cs typeface="Arial" pitchFamily="34" charset="0"/>
              </a:rPr>
              <a:t>] == $Heap[$o, $</a:t>
            </a:r>
            <a:r>
              <a:rPr lang="en-US" sz="1000" dirty="0" err="1" smtClean="0">
                <a:latin typeface="Arial" pitchFamily="34" charset="0"/>
                <a:cs typeface="Arial" pitchFamily="34" charset="0"/>
              </a:rPr>
              <a:t>FirstConsistentOwner</a:t>
            </a:r>
            <a:r>
              <a:rPr lang="en-US" sz="1000" dirty="0" smtClean="0">
                <a:latin typeface="Arial" pitchFamily="34" charset="0"/>
                <a:cs typeface="Arial" pitchFamily="34" charset="0"/>
              </a:rPr>
              <a:t>]);</a:t>
            </a:r>
          </a:p>
          <a:p>
            <a:pPr marL="197107" indent="-197107">
              <a:spcBef>
                <a:spcPts val="0"/>
              </a:spcBef>
              <a:buNone/>
            </a:pP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free</a:t>
            </a: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ensures</a:t>
            </a:r>
            <a:r>
              <a:rPr lang="en-US" sz="1000" dirty="0" smtClean="0">
                <a:latin typeface="Arial" pitchFamily="34" charset="0"/>
                <a:cs typeface="Arial" pitchFamily="34" charset="0"/>
              </a:rPr>
              <a:t> (</a:t>
            </a:r>
            <a:r>
              <a:rPr lang="en-US" sz="1000" dirty="0" err="1" smtClean="0">
                <a:solidFill>
                  <a:schemeClr val="accent6"/>
                </a:solidFill>
                <a:latin typeface="Arial" pitchFamily="34" charset="0"/>
                <a:cs typeface="Arial" pitchFamily="34" charset="0"/>
              </a:rPr>
              <a:t>forall</a:t>
            </a:r>
            <a:r>
              <a:rPr lang="en-US" sz="1000" dirty="0" smtClean="0">
                <a:latin typeface="Arial" pitchFamily="34" charset="0"/>
                <a:cs typeface="Arial" pitchFamily="34" charset="0"/>
              </a:rPr>
              <a:t> $o: ref :: { $Heap[$o,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 { $Heap[$o, $inv] }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$allocated] ==&gt;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$inv] == $Heap[$o, $inv] &amp;&amp;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 == $Heap[$o, $</a:t>
            </a:r>
            <a:r>
              <a:rPr lang="en-US" sz="1000" dirty="0" err="1" smtClean="0">
                <a:latin typeface="Arial" pitchFamily="34" charset="0"/>
                <a:cs typeface="Arial" pitchFamily="34" charset="0"/>
              </a:rPr>
              <a:t>localinv</a:t>
            </a:r>
            <a:r>
              <a:rPr lang="en-US" sz="1000" dirty="0" smtClean="0">
                <a:latin typeface="Arial" pitchFamily="34" charset="0"/>
                <a:cs typeface="Arial" pitchFamily="34" charset="0"/>
              </a:rPr>
              <a:t>]);</a:t>
            </a:r>
          </a:p>
          <a:p>
            <a:pPr marL="197107" indent="-197107">
              <a:spcBef>
                <a:spcPts val="0"/>
              </a:spcBef>
              <a:buNone/>
            </a:pP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free</a:t>
            </a:r>
            <a:r>
              <a:rPr lang="en-US" sz="1000" dirty="0" smtClean="0">
                <a:latin typeface="Arial" pitchFamily="34" charset="0"/>
                <a:cs typeface="Arial" pitchFamily="34" charset="0"/>
              </a:rPr>
              <a:t> </a:t>
            </a:r>
            <a:r>
              <a:rPr lang="en-US" sz="1000" dirty="0" smtClean="0">
                <a:solidFill>
                  <a:schemeClr val="accent6"/>
                </a:solidFill>
                <a:latin typeface="Arial" pitchFamily="34" charset="0"/>
                <a:cs typeface="Arial" pitchFamily="34" charset="0"/>
              </a:rPr>
              <a:t>ensures</a:t>
            </a:r>
            <a:r>
              <a:rPr lang="en-US" sz="1000" dirty="0" smtClean="0">
                <a:latin typeface="Arial" pitchFamily="34" charset="0"/>
                <a:cs typeface="Arial" pitchFamily="34" charset="0"/>
              </a:rPr>
              <a:t> (</a:t>
            </a:r>
            <a:r>
              <a:rPr lang="en-US" sz="1000" dirty="0" err="1" smtClean="0">
                <a:solidFill>
                  <a:schemeClr val="accent6"/>
                </a:solidFill>
                <a:latin typeface="Arial" pitchFamily="34" charset="0"/>
                <a:cs typeface="Arial" pitchFamily="34" charset="0"/>
              </a:rPr>
              <a:t>forall</a:t>
            </a:r>
            <a:r>
              <a:rPr lang="en-US" sz="1000" dirty="0" smtClean="0">
                <a:latin typeface="Arial" pitchFamily="34" charset="0"/>
                <a:cs typeface="Arial" pitchFamily="34" charset="0"/>
              </a:rPr>
              <a:t> $o: ref :: { $Heap[$o, $allocated] }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($Heap)[$o, $allocated] ==&gt; $Heap[$o, $allocated]) &amp;&amp; (</a:t>
            </a:r>
            <a:r>
              <a:rPr lang="en-US" sz="1000" dirty="0" err="1" smtClean="0">
                <a:solidFill>
                  <a:schemeClr val="accent6"/>
                </a:solidFill>
                <a:latin typeface="Arial" pitchFamily="34" charset="0"/>
                <a:cs typeface="Arial" pitchFamily="34" charset="0"/>
              </a:rPr>
              <a:t>forall</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ot</a:t>
            </a:r>
            <a:r>
              <a:rPr lang="en-US" sz="1000" dirty="0" smtClean="0">
                <a:latin typeface="Arial" pitchFamily="34" charset="0"/>
                <a:cs typeface="Arial" pitchFamily="34" charset="0"/>
              </a:rPr>
              <a:t>: ref :: { $Heap[$</a:t>
            </a:r>
            <a:r>
              <a:rPr lang="en-US" sz="1000" dirty="0" err="1" smtClean="0">
                <a:latin typeface="Arial" pitchFamily="34" charset="0"/>
                <a:cs typeface="Arial" pitchFamily="34" charset="0"/>
              </a:rPr>
              <a:t>ot</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 $Heap[$</a:t>
            </a:r>
            <a:r>
              <a:rPr lang="en-US" sz="1000" dirty="0" err="1" smtClean="0">
                <a:latin typeface="Arial" pitchFamily="34" charset="0"/>
                <a:cs typeface="Arial" pitchFamily="34" charset="0"/>
              </a:rPr>
              <a:t>ot</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a:t>
            </a:r>
            <a:r>
              <a:rPr lang="en-US" sz="1000" dirty="0" err="1" smtClean="0">
                <a:latin typeface="Arial" pitchFamily="34" charset="0"/>
                <a:cs typeface="Arial" pitchFamily="34" charset="0"/>
              </a:rPr>
              <a:t>ot</a:t>
            </a:r>
            <a:r>
              <a:rPr lang="en-US" sz="1000" dirty="0" smtClean="0">
                <a:latin typeface="Arial" pitchFamily="34" charset="0"/>
                <a:cs typeface="Arial" pitchFamily="34" charset="0"/>
              </a:rPr>
              <a:t>, $allocated] &amp;&amp;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a:t>
            </a:r>
            <a:r>
              <a:rPr lang="en-US" sz="1000" dirty="0" err="1" smtClean="0">
                <a:latin typeface="Arial" pitchFamily="34" charset="0"/>
                <a:cs typeface="Arial" pitchFamily="34" charset="0"/>
              </a:rPr>
              <a:t>ot</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a:t>
            </a:r>
            <a:r>
              <a:rPr lang="en-US" sz="1000" dirty="0" err="1" smtClean="0">
                <a:latin typeface="Arial" pitchFamily="34" charset="0"/>
                <a:cs typeface="Arial" pitchFamily="34" charset="0"/>
              </a:rPr>
              <a:t>PeerGroupPlaceholder</a:t>
            </a:r>
            <a:r>
              <a:rPr lang="en-US" sz="1000" dirty="0" smtClean="0">
                <a:latin typeface="Arial" pitchFamily="34" charset="0"/>
                <a:cs typeface="Arial" pitchFamily="34" charset="0"/>
              </a:rPr>
              <a:t> ==&gt;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a:t>
            </a:r>
            <a:r>
              <a:rPr lang="en-US" sz="1000" dirty="0" err="1" smtClean="0">
                <a:latin typeface="Arial" pitchFamily="34" charset="0"/>
                <a:cs typeface="Arial" pitchFamily="34" charset="0"/>
              </a:rPr>
              <a:t>ot</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 $Heap[$</a:t>
            </a:r>
            <a:r>
              <a:rPr lang="en-US" sz="1000" dirty="0" err="1" smtClean="0">
                <a:latin typeface="Arial" pitchFamily="34" charset="0"/>
                <a:cs typeface="Arial" pitchFamily="34" charset="0"/>
              </a:rPr>
              <a:t>ot</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ownerRef</a:t>
            </a:r>
            <a:r>
              <a:rPr lang="en-US" sz="1000" dirty="0" smtClean="0">
                <a:latin typeface="Arial" pitchFamily="34" charset="0"/>
                <a:cs typeface="Arial" pitchFamily="34" charset="0"/>
              </a:rPr>
              <a:t>] &amp;&amp;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a:t>
            </a:r>
            <a:r>
              <a:rPr lang="en-US" sz="1000" dirty="0" err="1" smtClean="0">
                <a:latin typeface="Arial" pitchFamily="34" charset="0"/>
                <a:cs typeface="Arial" pitchFamily="34" charset="0"/>
              </a:rPr>
              <a:t>ot</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 $Heap[$</a:t>
            </a:r>
            <a:r>
              <a:rPr lang="en-US" sz="1000" dirty="0" err="1" smtClean="0">
                <a:latin typeface="Arial" pitchFamily="34" charset="0"/>
                <a:cs typeface="Arial" pitchFamily="34" charset="0"/>
              </a:rPr>
              <a:t>ot</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ownerFrame</a:t>
            </a:r>
            <a:r>
              <a:rPr lang="en-US" sz="1000" dirty="0" smtClean="0">
                <a:latin typeface="Arial" pitchFamily="34" charset="0"/>
                <a:cs typeface="Arial" pitchFamily="34" charset="0"/>
              </a:rPr>
              <a:t>]) &amp;&amp; </a:t>
            </a:r>
            <a:r>
              <a:rPr lang="en-US" sz="1000" dirty="0" smtClean="0">
                <a:solidFill>
                  <a:schemeClr val="accent6"/>
                </a:solidFill>
                <a:latin typeface="Arial" pitchFamily="34" charset="0"/>
                <a:cs typeface="Arial" pitchFamily="34" charset="0"/>
              </a:rPr>
              <a:t>old</a:t>
            </a:r>
            <a:r>
              <a:rPr lang="en-US" sz="1000" dirty="0" smtClean="0">
                <a:latin typeface="Arial" pitchFamily="34" charset="0"/>
                <a:cs typeface="Arial" pitchFamily="34" charset="0"/>
              </a:rPr>
              <a:t>($Heap)[$</a:t>
            </a:r>
            <a:r>
              <a:rPr lang="en-US" sz="1000" dirty="0" err="1" smtClean="0">
                <a:latin typeface="Arial" pitchFamily="34" charset="0"/>
                <a:cs typeface="Arial" pitchFamily="34" charset="0"/>
              </a:rPr>
              <a:t>BeingConstructed</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NonNullFieldsAreInitialized</a:t>
            </a:r>
            <a:r>
              <a:rPr lang="en-US" sz="1000" dirty="0" smtClean="0">
                <a:latin typeface="Arial" pitchFamily="34" charset="0"/>
                <a:cs typeface="Arial" pitchFamily="34" charset="0"/>
              </a:rPr>
              <a:t>] == $Heap[$</a:t>
            </a:r>
            <a:r>
              <a:rPr lang="en-US" sz="1000" dirty="0" err="1" smtClean="0">
                <a:latin typeface="Arial" pitchFamily="34" charset="0"/>
                <a:cs typeface="Arial" pitchFamily="34" charset="0"/>
              </a:rPr>
              <a:t>BeingConstructed</a:t>
            </a:r>
            <a:r>
              <a:rPr lang="en-US" sz="1000" dirty="0" smtClean="0">
                <a:latin typeface="Arial" pitchFamily="34" charset="0"/>
                <a:cs typeface="Arial" pitchFamily="34" charset="0"/>
              </a:rPr>
              <a:t>, $</a:t>
            </a:r>
            <a:r>
              <a:rPr lang="en-US" sz="1000" dirty="0" err="1" smtClean="0">
                <a:latin typeface="Arial" pitchFamily="34" charset="0"/>
                <a:cs typeface="Arial" pitchFamily="34" charset="0"/>
              </a:rPr>
              <a:t>NonNullFieldsAreInitialized</a:t>
            </a:r>
            <a:r>
              <a:rPr lang="en-US" sz="1000" dirty="0" smtClean="0">
                <a:latin typeface="Arial" pitchFamily="34" charset="0"/>
                <a:cs typeface="Arial" pitchFamily="34" charset="0"/>
              </a:rPr>
              <a:t>];</a:t>
            </a:r>
          </a:p>
          <a:p>
            <a:pPr marL="197107" indent="-197107">
              <a:spcBef>
                <a:spcPts val="0"/>
              </a:spcBef>
              <a:buNone/>
            </a:pPr>
            <a:endParaRPr lang="en-US" sz="1000" dirty="0">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MSR_PPT_all_template_v05_dark">
  <a:themeElements>
    <a:clrScheme name="MSR 2007 Dark">
      <a:dk1>
        <a:srgbClr val="000000"/>
      </a:dk1>
      <a:lt1>
        <a:srgbClr val="FFFFFF"/>
      </a:lt1>
      <a:dk2>
        <a:srgbClr val="3F3F3F"/>
      </a:dk2>
      <a:lt2>
        <a:srgbClr val="FFFFFF"/>
      </a:lt2>
      <a:accent1>
        <a:srgbClr val="FFDF79"/>
      </a:accent1>
      <a:accent2>
        <a:srgbClr val="5782B5"/>
      </a:accent2>
      <a:accent3>
        <a:srgbClr val="E28A54"/>
      </a:accent3>
      <a:accent4>
        <a:srgbClr val="94D850"/>
      </a:accent4>
      <a:accent5>
        <a:srgbClr val="FFA94B"/>
      </a:accent5>
      <a:accent6>
        <a:srgbClr val="9047B9"/>
      </a:accent6>
      <a:hlink>
        <a:srgbClr val="009ED6"/>
      </a:hlink>
      <a:folHlink>
        <a:srgbClr val="DDD819"/>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3074916C7A05429E3860C96E939D68" ma:contentTypeVersion="3" ma:contentTypeDescription="Create a new document." ma:contentTypeScope="" ma:versionID="2f9d0a3e4dab1dbcfa92ef49294c9fd6">
  <xsd:schema xmlns:xsd="http://www.w3.org/2001/XMLSchema" xmlns:p="http://schemas.microsoft.com/office/2006/metadata/properties" targetNamespace="http://schemas.microsoft.com/office/2006/metadata/properties" ma:root="true" ma:fieldsID="1767b50499e116a953c72fb09f4df49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29CEFDC-EB30-4CDC-8D02-DBFEA62CD5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E93D3D2D-BA26-4F3E-9EB5-9A123C54235A}">
  <ds:schemaRefs>
    <ds:schemaRef ds:uri="http://schemas.microsoft.com/office/2006/metadata/properties"/>
  </ds:schemaRefs>
</ds:datastoreItem>
</file>

<file path=customXml/itemProps3.xml><?xml version="1.0" encoding="utf-8"?>
<ds:datastoreItem xmlns:ds="http://schemas.openxmlformats.org/officeDocument/2006/customXml" ds:itemID="{DCE85202-141D-462B-A1D1-65DF9CD4697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MSR_PPT template_07_dark</Template>
  <TotalTime>8183</TotalTime>
  <Words>2259</Words>
  <Application>Microsoft Office PowerPoint</Application>
  <PresentationFormat>On-screen Show (4:3)</PresentationFormat>
  <Paragraphs>302</Paragraphs>
  <Slides>28</Slides>
  <Notes>4</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MSR_PPT_all_template_v05_dark</vt:lpstr>
      <vt:lpstr>Specification and  Verification of   Object-Oriented Software</vt:lpstr>
      <vt:lpstr>Methods, basics</vt:lpstr>
      <vt:lpstr>Method pre/post specifications</vt:lpstr>
      <vt:lpstr>Method modifies clauses</vt:lpstr>
      <vt:lpstr>Method modifies clauses: example</vt:lpstr>
      <vt:lpstr>Methods, boilerplate</vt:lpstr>
      <vt:lpstr>"Free-conditions"</vt:lpstr>
      <vt:lpstr>Methods, putting it all together</vt:lpstr>
      <vt:lpstr>Spec# Chunker.NextChunk translation</vt:lpstr>
      <vt:lpstr>Dafny:  an object-based language</vt:lpstr>
      <vt:lpstr>Specifying programs using dynamic frames in Dafny</vt:lpstr>
      <vt:lpstr>Dafny Chunker example (cont.)</vt:lpstr>
      <vt:lpstr>Dafny demo</vt:lpstr>
      <vt:lpstr>Functions</vt:lpstr>
      <vt:lpstr>Encoding Dafny functions</vt:lpstr>
      <vt:lpstr>Well-definedness of functions</vt:lpstr>
      <vt:lpstr>Function reads clauses</vt:lpstr>
      <vt:lpstr>Dafny demo</vt:lpstr>
      <vt:lpstr>Standard specifications</vt:lpstr>
      <vt:lpstr>Reads clause of Valid</vt:lpstr>
      <vt:lpstr>Reads clause of Valid</vt:lpstr>
      <vt:lpstr>A client</vt:lpstr>
      <vt:lpstr>Evolving footprint of Init</vt:lpstr>
      <vt:lpstr>Another client</vt:lpstr>
      <vt:lpstr>Evolving footprint of Mutate</vt:lpstr>
      <vt:lpstr>Standard specifications, revisited</vt:lpstr>
      <vt:lpstr>Aggregate objects</vt:lpstr>
      <vt:lpstr>Demo</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Specification and Verification of Object-Oriented Software</dc:title>
  <dc:subject>Name of Event</dc:subject>
  <dc:creator>Rustan Leino</dc:creator>
  <dc:description>Template: Mark Johnson, Silver Fox Productions Inc.
Formatting:
Event Date:
Event Location:
Audience:</dc:description>
  <cp:lastModifiedBy>Rustan Leino</cp:lastModifiedBy>
  <cp:revision>55</cp:revision>
  <dcterms:created xsi:type="dcterms:W3CDTF">2008-07-28T03:51:30Z</dcterms:created>
  <dcterms:modified xsi:type="dcterms:W3CDTF">2008-08-12T06:57:49Z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0x0101006E3074916C7A05429E3860C96E939D68</vt:lpwstr>
  </property>
</Properties>
</file>