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30"/>
  </p:notesMasterIdLst>
  <p:handoutMasterIdLst>
    <p:handoutMasterId r:id="rId31"/>
  </p:handoutMasterIdLst>
  <p:sldIdLst>
    <p:sldId id="257" r:id="rId5"/>
    <p:sldId id="259" r:id="rId6"/>
    <p:sldId id="258" r:id="rId7"/>
    <p:sldId id="260" r:id="rId8"/>
    <p:sldId id="261" r:id="rId9"/>
    <p:sldId id="262" r:id="rId10"/>
    <p:sldId id="263" r:id="rId11"/>
    <p:sldId id="264" r:id="rId12"/>
    <p:sldId id="266" r:id="rId13"/>
    <p:sldId id="268" r:id="rId14"/>
    <p:sldId id="269" r:id="rId15"/>
    <p:sldId id="280" r:id="rId16"/>
    <p:sldId id="270" r:id="rId17"/>
    <p:sldId id="271" r:id="rId18"/>
    <p:sldId id="272" r:id="rId19"/>
    <p:sldId id="273" r:id="rId20"/>
    <p:sldId id="274" r:id="rId21"/>
    <p:sldId id="275" r:id="rId22"/>
    <p:sldId id="276" r:id="rId23"/>
    <p:sldId id="278" r:id="rId24"/>
    <p:sldId id="283" r:id="rId25"/>
    <p:sldId id="282" r:id="rId26"/>
    <p:sldId id="279" r:id="rId27"/>
    <p:sldId id="277" r:id="rId28"/>
    <p:sldId id="281" r:id="rId29"/>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C283"/>
    <a:srgbClr val="CE7E5A"/>
    <a:srgbClr val="CF6A3D"/>
    <a:srgbClr val="9C42E6"/>
    <a:srgbClr val="D1943B"/>
    <a:srgbClr val="F8F57B"/>
    <a:srgbClr val="D5B953"/>
    <a:srgbClr val="B87DF3"/>
    <a:srgbClr val="F4A234"/>
    <a:srgbClr val="F7CA7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501" autoAdjust="0"/>
    <p:restoredTop sz="94660"/>
  </p:normalViewPr>
  <p:slideViewPr>
    <p:cSldViewPr snapToGrid="0">
      <p:cViewPr varScale="1">
        <p:scale>
          <a:sx n="70" d="100"/>
          <a:sy n="70" d="100"/>
        </p:scale>
        <p:origin x="-960" y="-96"/>
      </p:cViewPr>
      <p:guideLst>
        <p:guide orient="horz" pos="146"/>
        <p:guide orient="horz" pos="889"/>
        <p:guide orient="horz" pos="1490"/>
        <p:guide orient="horz"/>
        <p:guide orient="horz" pos="1200"/>
        <p:guide orient="horz" pos="2737"/>
        <p:guide pos="2880"/>
        <p:guide pos="24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96" d="100"/>
          <a:sy n="96" d="100"/>
        </p:scale>
        <p:origin x="-360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2008-07-28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2008-07-28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2008-07-28 15:39</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4" name="Picture 3" descr="top_banner.png"/>
          <p:cNvPicPr>
            <a:picLocks noChangeAspect="1"/>
          </p:cNvPicPr>
          <p:nvPr userDrawn="1"/>
        </p:nvPicPr>
        <p:blipFill>
          <a:blip r:embed="rId3"/>
          <a:stretch>
            <a:fillRect/>
          </a:stretch>
        </p:blipFill>
        <p:spPr>
          <a:xfrm>
            <a:off x="571" y="0"/>
            <a:ext cx="9142858" cy="1031746"/>
          </a:xfrm>
          <a:prstGeom prst="rect">
            <a:avLst/>
          </a:prstGeom>
        </p:spPr>
      </p:pic>
      <p:sp>
        <p:nvSpPr>
          <p:cNvPr id="2" name="Title 1"/>
          <p:cNvSpPr>
            <a:spLocks noGrp="1"/>
          </p:cNvSpPr>
          <p:nvPr>
            <p:ph type="ctrTitle"/>
          </p:nvPr>
        </p:nvSpPr>
        <p:spPr>
          <a:xfrm>
            <a:off x="722313" y="1905001"/>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tx1"/>
                </a:solidFill>
              </a:rPr>
              <a:t>WALK-IN GOES HERE</a:t>
            </a:r>
            <a:endParaRPr lang="en-US" sz="6000" dirty="0">
              <a:solidFill>
                <a:schemeClr val="tx1"/>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6"/>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8122"/>
            <a:ext cx="7043208" cy="1384994"/>
          </a:xfrm>
        </p:spPr>
        <p:txBody>
          <a:bodyPr anchor="b">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4" name="Picture 3" descr="S:\ResourceDVD\Clip_Installer\DVD_ART\BoxShots_Logos\Microsoft Research\Microsoft Research b.png"/>
          <p:cNvPicPr>
            <a:picLocks noChangeAspect="1" noChangeArrowheads="1"/>
          </p:cNvPicPr>
          <p:nvPr userDrawn="1"/>
        </p:nvPicPr>
        <p:blipFill>
          <a:blip r:embed="rId2">
            <a:lum bright="100000" contrast="-100000"/>
          </a:blip>
          <a:srcRect/>
          <a:stretch>
            <a:fillRect/>
          </a:stretch>
        </p:blipFill>
        <p:spPr bwMode="auto">
          <a:xfrm>
            <a:off x="7452651" y="6247682"/>
            <a:ext cx="1399075" cy="389198"/>
          </a:xfrm>
          <a:prstGeom prst="rect">
            <a:avLst/>
          </a:prstGeom>
          <a:noFill/>
        </p:spPr>
      </p:pic>
      <p:sp>
        <p:nvSpPr>
          <p:cNvPr id="5"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w/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39048"/>
          </a:xfrm>
        </p:spPr>
        <p:txBody>
          <a:bodyPr/>
          <a:lstStyle>
            <a:lvl1pPr marL="339976" indent="-339976">
              <a:lnSpc>
                <a:spcPct val="90000"/>
              </a:lnSpc>
              <a:defRPr sz="2800"/>
            </a:lvl1pPr>
            <a:lvl2pPr marL="673338" indent="-325424">
              <a:lnSpc>
                <a:spcPct val="90000"/>
              </a:lnSpc>
              <a:defRPr lang="en-US" sz="2300" kern="1200" dirty="0">
                <a:solidFill>
                  <a:schemeClr val="tx1"/>
                </a:solidFill>
                <a:latin typeface="+mn-lt"/>
                <a:ea typeface="+mn-ea"/>
                <a:cs typeface="+mn-cs"/>
              </a:defRPr>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39048"/>
          </a:xfrm>
        </p:spPr>
        <p:txBody>
          <a:bodyPr/>
          <a:lstStyle>
            <a:lvl1pPr marL="347914" indent="-347914">
              <a:lnSpc>
                <a:spcPct val="90000"/>
              </a:lnSpc>
              <a:defRPr sz="2800"/>
            </a:lvl1pPr>
            <a:lvl2pPr marL="673338" indent="-339976">
              <a:lnSpc>
                <a:spcPct val="90000"/>
              </a:lnSpc>
              <a:defRPr lang="en-US" sz="2300" kern="1200" dirty="0" smtClean="0">
                <a:solidFill>
                  <a:schemeClr val="tx1"/>
                </a:solidFill>
                <a:latin typeface="+mn-lt"/>
                <a:ea typeface="+mn-ea"/>
                <a:cs typeface="+mn-cs"/>
              </a:defRPr>
            </a:lvl2pPr>
            <a:lvl3pPr marL="961722" indent="-302936">
              <a:lnSpc>
                <a:spcPct val="90000"/>
              </a:lnSpc>
              <a:defRPr lang="en-US" sz="2000" kern="1200" dirty="0" smtClean="0">
                <a:solidFill>
                  <a:schemeClr val="tx1"/>
                </a:solidFill>
                <a:latin typeface="+mn-lt"/>
                <a:ea typeface="+mn-ea"/>
                <a:cs typeface="+mn-cs"/>
              </a:defRPr>
            </a:lvl3pPr>
            <a:lvl4pPr marL="1227618" indent="-265896">
              <a:lnSpc>
                <a:spcPct val="90000"/>
              </a:lnSpc>
              <a:defRPr lang="en-US" sz="1800" kern="1200" dirty="0" smtClean="0">
                <a:solidFill>
                  <a:schemeClr val="tx1"/>
                </a:solidFill>
                <a:latin typeface="+mn-lt"/>
                <a:ea typeface="+mn-ea"/>
                <a:cs typeface="+mn-cs"/>
              </a:defRPr>
            </a:lvl4pPr>
            <a:lvl5pPr marL="1516002" indent="-273833">
              <a:lnSpc>
                <a:spcPct val="90000"/>
              </a:lnSpc>
              <a:defRPr lang="en-US" sz="1800" kern="120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7" name="Content Placeholder 3"/>
          <p:cNvSpPr>
            <a:spLocks noGrp="1"/>
          </p:cNvSpPr>
          <p:nvPr>
            <p:ph sz="half" idx="10"/>
          </p:nvPr>
        </p:nvSpPr>
        <p:spPr>
          <a:xfrm>
            <a:off x="4648200"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w/Top Banner">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3" name="Picture 2"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81" r:id="rId1"/>
    <p:sldLayoutId id="2147483692" r:id="rId2"/>
    <p:sldLayoutId id="2147483683" r:id="rId3"/>
    <p:sldLayoutId id="2147483684" r:id="rId4"/>
    <p:sldLayoutId id="2147483685" r:id="rId5"/>
    <p:sldLayoutId id="2147483686" r:id="rId6"/>
    <p:sldLayoutId id="2147483687" r:id="rId7"/>
    <p:sldLayoutId id="2147483688" r:id="rId8"/>
    <p:sldLayoutId id="2147483693" r:id="rId9"/>
    <p:sldLayoutId id="2147483689" r:id="rId10"/>
    <p:sldLayoutId id="2147483690" r:id="rId11"/>
    <p:sldLayoutId id="2147483691" r:id="rId12"/>
  </p:sldLayoutIdLst>
  <p:transition>
    <p:fade/>
  </p:transition>
  <p:txStyles>
    <p:titleStyle>
      <a:lvl1pPr algn="l" defTabSz="91402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5"/>
        </a:buBlip>
        <a:defRPr sz="3300" kern="1200">
          <a:solidFill>
            <a:schemeClr val="tx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6"/>
        </a:buBlip>
        <a:defRPr lang="en-US" sz="3000" kern="1200" dirty="0" smtClean="0">
          <a:solidFill>
            <a:schemeClr val="tx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6"/>
        </a:buBlip>
        <a:defRPr lang="en-US" sz="2700" kern="1200" dirty="0" smtClean="0">
          <a:solidFill>
            <a:schemeClr val="tx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6"/>
        </a:buBlip>
        <a:defRPr lang="en-US" sz="2300" kern="1200" dirty="0" smtClean="0">
          <a:solidFill>
            <a:schemeClr val="tx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6"/>
        </a:buBlip>
        <a:defRPr lang="en-US" sz="2300" kern="1200" dirty="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535181"/>
            <a:ext cx="7692761" cy="2285241"/>
          </a:xfrm>
        </p:spPr>
        <p:txBody>
          <a:bodyPr/>
          <a:lstStyle/>
          <a:p>
            <a:r>
              <a:rPr smtClean="0"/>
              <a:t>Specification and 	Verification of</a:t>
            </a:r>
            <a:br>
              <a:rPr smtClean="0"/>
            </a:br>
            <a:r>
              <a:rPr smtClean="0"/>
              <a:t>  Programs with Pointers</a:t>
            </a:r>
            <a:endParaRPr lang="en-US" dirty="0"/>
          </a:p>
        </p:txBody>
      </p:sp>
      <p:sp>
        <p:nvSpPr>
          <p:cNvPr id="3" name="Subtitle 2"/>
          <p:cNvSpPr>
            <a:spLocks noGrp="1"/>
          </p:cNvSpPr>
          <p:nvPr>
            <p:ph type="subTitle" idx="1"/>
          </p:nvPr>
        </p:nvSpPr>
        <p:spPr>
          <a:xfrm>
            <a:off x="727605" y="4122123"/>
            <a:ext cx="7692761" cy="1087990"/>
          </a:xfrm>
        </p:spPr>
        <p:txBody>
          <a:bodyPr/>
          <a:lstStyle/>
          <a:p>
            <a:pPr>
              <a:spcAft>
                <a:spcPts val="600"/>
              </a:spcAft>
            </a:pPr>
            <a:r>
              <a:rPr lang="en-US" dirty="0" smtClean="0"/>
              <a:t>K. Rustan M. Leino</a:t>
            </a:r>
          </a:p>
          <a:p>
            <a:r>
              <a:rPr lang="en-US" sz="2000" dirty="0" smtClean="0"/>
              <a:t>Research in Software Engineering (</a:t>
            </a:r>
            <a:r>
              <a:rPr lang="en-US" sz="2000" dirty="0" err="1" smtClean="0"/>
              <a:t>RiSE</a:t>
            </a:r>
            <a:r>
              <a:rPr lang="en-US" sz="2000" dirty="0" smtClean="0"/>
              <a:t>)</a:t>
            </a:r>
            <a:br>
              <a:rPr lang="en-US" sz="2000" dirty="0" smtClean="0"/>
            </a:br>
            <a:r>
              <a:rPr lang="en-US" sz="2000" dirty="0" smtClean="0"/>
              <a:t>Microsoft Research, Redmond, WA</a:t>
            </a:r>
            <a:endParaRPr lang="en-US" sz="2000" dirty="0"/>
          </a:p>
        </p:txBody>
      </p:sp>
      <p:sp>
        <p:nvSpPr>
          <p:cNvPr id="4" name="TextBox 3"/>
          <p:cNvSpPr txBox="1"/>
          <p:nvPr/>
        </p:nvSpPr>
        <p:spPr>
          <a:xfrm>
            <a:off x="627797" y="5650170"/>
            <a:ext cx="8338782" cy="1077218"/>
          </a:xfrm>
          <a:prstGeom prst="rect">
            <a:avLst/>
          </a:prstGeom>
          <a:noFill/>
        </p:spPr>
        <p:txBody>
          <a:bodyPr wrap="square" rtlCol="0">
            <a:spAutoFit/>
          </a:bodyPr>
          <a:lstStyle/>
          <a:p>
            <a:r>
              <a:rPr lang="en-US" sz="1600" dirty="0" smtClean="0"/>
              <a:t>part 0</a:t>
            </a:r>
          </a:p>
          <a:p>
            <a:r>
              <a:rPr lang="en-US" sz="1600" dirty="0" smtClean="0"/>
              <a:t>Summer School on Logic and Theorem-Proving in Programming Languages</a:t>
            </a:r>
          </a:p>
          <a:p>
            <a:r>
              <a:rPr lang="en-US" sz="1600" dirty="0" smtClean="0"/>
              <a:t>Eugene, OR</a:t>
            </a:r>
          </a:p>
          <a:p>
            <a:r>
              <a:rPr lang="en-US" sz="1600" dirty="0" smtClean="0"/>
              <a:t>28 July 2008</a:t>
            </a:r>
            <a:endParaRPr lang="en-US" sz="16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Rounded Rectangle 148"/>
          <p:cNvSpPr/>
          <p:nvPr/>
        </p:nvSpPr>
        <p:spPr bwMode="auto">
          <a:xfrm>
            <a:off x="2556083" y="6228649"/>
            <a:ext cx="1232146" cy="23654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1" name="Rounded Rectangle 140"/>
          <p:cNvSpPr/>
          <p:nvPr/>
        </p:nvSpPr>
        <p:spPr bwMode="auto">
          <a:xfrm>
            <a:off x="2556083" y="5218714"/>
            <a:ext cx="1232146" cy="23654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3" name="Rounded Rectangle 142"/>
          <p:cNvSpPr/>
          <p:nvPr/>
        </p:nvSpPr>
        <p:spPr bwMode="auto">
          <a:xfrm>
            <a:off x="2556083" y="5464374"/>
            <a:ext cx="1232146" cy="23654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5" name="Rounded Rectangle 144"/>
          <p:cNvSpPr/>
          <p:nvPr/>
        </p:nvSpPr>
        <p:spPr bwMode="auto">
          <a:xfrm>
            <a:off x="2556083" y="5737329"/>
            <a:ext cx="1232146" cy="23654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7" name="Rounded Rectangle 146"/>
          <p:cNvSpPr/>
          <p:nvPr/>
        </p:nvSpPr>
        <p:spPr bwMode="auto">
          <a:xfrm>
            <a:off x="2556083" y="5982989"/>
            <a:ext cx="1232146" cy="23654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50" name="Rounded Rectangle 149"/>
          <p:cNvSpPr/>
          <p:nvPr/>
        </p:nvSpPr>
        <p:spPr bwMode="auto">
          <a:xfrm>
            <a:off x="2556083" y="6460661"/>
            <a:ext cx="1232146" cy="23654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38" name="Rounded Rectangle 137"/>
          <p:cNvSpPr/>
          <p:nvPr/>
        </p:nvSpPr>
        <p:spPr bwMode="auto">
          <a:xfrm>
            <a:off x="2556083" y="4904815"/>
            <a:ext cx="1232146" cy="236544"/>
          </a:xfrm>
          <a:prstGeom prst="round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0" name="TextBox 139"/>
          <p:cNvSpPr txBox="1"/>
          <p:nvPr/>
        </p:nvSpPr>
        <p:spPr>
          <a:xfrm>
            <a:off x="2551488" y="5859008"/>
            <a:ext cx="563526" cy="369332"/>
          </a:xfrm>
          <a:prstGeom prst="rect">
            <a:avLst/>
          </a:prstGeom>
          <a:noFill/>
        </p:spPr>
        <p:txBody>
          <a:bodyPr wrap="square" rtlCol="0">
            <a:spAutoFit/>
          </a:bodyPr>
          <a:lstStyle/>
          <a:p>
            <a:r>
              <a:rPr lang="en-US" dirty="0" smtClean="0"/>
              <a:t>…</a:t>
            </a:r>
            <a:endParaRPr lang="en-US" dirty="0"/>
          </a:p>
        </p:txBody>
      </p:sp>
      <p:sp>
        <p:nvSpPr>
          <p:cNvPr id="2" name="Title 1"/>
          <p:cNvSpPr>
            <a:spLocks noGrp="1"/>
          </p:cNvSpPr>
          <p:nvPr>
            <p:ph type="title"/>
          </p:nvPr>
        </p:nvSpPr>
        <p:spPr/>
        <p:txBody>
          <a:bodyPr/>
          <a:lstStyle/>
          <a:p>
            <a:r>
              <a:rPr smtClean="0"/>
              <a:t>Command language</a:t>
            </a:r>
            <a:endParaRPr lang="en-US" dirty="0"/>
          </a:p>
        </p:txBody>
      </p:sp>
      <p:sp>
        <p:nvSpPr>
          <p:cNvPr id="3" name="Content Placeholder 2"/>
          <p:cNvSpPr>
            <a:spLocks noGrp="1"/>
          </p:cNvSpPr>
          <p:nvPr>
            <p:ph sz="half" idx="1"/>
          </p:nvPr>
        </p:nvSpPr>
        <p:spPr>
          <a:xfrm>
            <a:off x="381000" y="1411553"/>
            <a:ext cx="4114800" cy="3828740"/>
          </a:xfrm>
        </p:spPr>
        <p:txBody>
          <a:bodyPr/>
          <a:lstStyle/>
          <a:p>
            <a:r>
              <a:rPr lang="en-US" sz="3200" dirty="0" smtClean="0"/>
              <a:t>x := E</a:t>
            </a:r>
          </a:p>
          <a:p>
            <a:pPr lvl="1"/>
            <a:r>
              <a:rPr sz="2400" smtClean="0"/>
              <a:t>x := x + 1</a:t>
            </a:r>
          </a:p>
          <a:p>
            <a:pPr lvl="1"/>
            <a:endParaRPr sz="2400" smtClean="0"/>
          </a:p>
          <a:p>
            <a:pPr lvl="1"/>
            <a:r>
              <a:rPr sz="2400" smtClean="0"/>
              <a:t>x := 10</a:t>
            </a:r>
          </a:p>
          <a:p>
            <a:endParaRPr lang="en-US" sz="3200" dirty="0" smtClean="0"/>
          </a:p>
          <a:p>
            <a:r>
              <a:rPr lang="en-US" sz="3200" dirty="0" smtClean="0">
                <a:solidFill>
                  <a:schemeClr val="accent2"/>
                </a:solidFill>
              </a:rPr>
              <a:t>havoc</a:t>
            </a:r>
            <a:r>
              <a:rPr lang="en-US" sz="3200" dirty="0" smtClean="0"/>
              <a:t> x</a:t>
            </a:r>
          </a:p>
          <a:p>
            <a:endParaRPr lang="en-US" sz="3200" dirty="0" smtClean="0"/>
          </a:p>
          <a:p>
            <a:r>
              <a:rPr lang="en-US" sz="3200" dirty="0" smtClean="0"/>
              <a:t>S ; T</a:t>
            </a:r>
            <a:endParaRPr lang="en-US" sz="3200" dirty="0"/>
          </a:p>
        </p:txBody>
      </p:sp>
      <p:sp>
        <p:nvSpPr>
          <p:cNvPr id="4" name="Content Placeholder 3"/>
          <p:cNvSpPr>
            <a:spLocks noGrp="1"/>
          </p:cNvSpPr>
          <p:nvPr>
            <p:ph sz="half" idx="2"/>
          </p:nvPr>
        </p:nvSpPr>
        <p:spPr>
          <a:xfrm>
            <a:off x="4648200" y="1411553"/>
            <a:ext cx="4114800" cy="2609945"/>
          </a:xfrm>
        </p:spPr>
        <p:txBody>
          <a:bodyPr/>
          <a:lstStyle/>
          <a:p>
            <a:r>
              <a:rPr lang="en-US" sz="3200" dirty="0" smtClean="0">
                <a:solidFill>
                  <a:schemeClr val="accent2"/>
                </a:solidFill>
              </a:rPr>
              <a:t>assert</a:t>
            </a:r>
            <a:r>
              <a:rPr lang="en-US" sz="3200" dirty="0" smtClean="0"/>
              <a:t> P</a:t>
            </a:r>
          </a:p>
          <a:p>
            <a:endParaRPr lang="en-US" sz="3200" dirty="0" smtClean="0"/>
          </a:p>
          <a:p>
            <a:r>
              <a:rPr lang="en-US" sz="3200" dirty="0" smtClean="0">
                <a:solidFill>
                  <a:schemeClr val="accent2"/>
                </a:solidFill>
              </a:rPr>
              <a:t>assume</a:t>
            </a:r>
            <a:r>
              <a:rPr lang="en-US" sz="3200" dirty="0" smtClean="0"/>
              <a:t> P</a:t>
            </a:r>
          </a:p>
          <a:p>
            <a:endParaRPr lang="en-US" sz="3200" dirty="0" smtClean="0"/>
          </a:p>
          <a:p>
            <a:pPr>
              <a:buNone/>
            </a:pPr>
            <a:endParaRPr lang="en-US" sz="3200" dirty="0" smtClean="0"/>
          </a:p>
        </p:txBody>
      </p:sp>
      <p:sp>
        <p:nvSpPr>
          <p:cNvPr id="5" name="Oval 4"/>
          <p:cNvSpPr/>
          <p:nvPr/>
        </p:nvSpPr>
        <p:spPr bwMode="auto">
          <a:xfrm>
            <a:off x="3054014" y="2119802"/>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3054014" y="186536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3054014" y="161886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3387969" y="186536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Oval 8"/>
          <p:cNvSpPr/>
          <p:nvPr/>
        </p:nvSpPr>
        <p:spPr bwMode="auto">
          <a:xfrm>
            <a:off x="3387969" y="161091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Oval 9"/>
          <p:cNvSpPr/>
          <p:nvPr/>
        </p:nvSpPr>
        <p:spPr bwMode="auto">
          <a:xfrm>
            <a:off x="3387969" y="136442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 name="Straight Arrow Connector 10"/>
          <p:cNvCxnSpPr>
            <a:stCxn id="7" idx="7"/>
            <a:endCxn id="10" idx="3"/>
          </p:cNvCxnSpPr>
          <p:nvPr/>
        </p:nvCxnSpPr>
        <p:spPr>
          <a:xfrm rot="5400000" flipH="1" flipV="1">
            <a:off x="3209857" y="1440757"/>
            <a:ext cx="15827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6" idx="7"/>
            <a:endCxn id="9" idx="3"/>
          </p:cNvCxnSpPr>
          <p:nvPr/>
        </p:nvCxnSpPr>
        <p:spPr>
          <a:xfrm rot="5400000" flipH="1" flipV="1">
            <a:off x="3209857" y="1687248"/>
            <a:ext cx="15827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7"/>
            <a:endCxn id="8" idx="3"/>
          </p:cNvCxnSpPr>
          <p:nvPr/>
        </p:nvCxnSpPr>
        <p:spPr>
          <a:xfrm rot="5400000" flipH="1" flipV="1">
            <a:off x="3209857" y="1941690"/>
            <a:ext cx="15827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bwMode="auto">
          <a:xfrm>
            <a:off x="3077867" y="318029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Oval 14"/>
          <p:cNvSpPr/>
          <p:nvPr/>
        </p:nvSpPr>
        <p:spPr bwMode="auto">
          <a:xfrm>
            <a:off x="3077867" y="292584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Oval 15"/>
          <p:cNvSpPr/>
          <p:nvPr/>
        </p:nvSpPr>
        <p:spPr bwMode="auto">
          <a:xfrm>
            <a:off x="3077867" y="267935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Oval 16"/>
          <p:cNvSpPr/>
          <p:nvPr/>
        </p:nvSpPr>
        <p:spPr bwMode="auto">
          <a:xfrm>
            <a:off x="3411822" y="286223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8" name="Straight Arrow Connector 17"/>
          <p:cNvCxnSpPr>
            <a:stCxn id="16" idx="6"/>
            <a:endCxn id="17" idx="1"/>
          </p:cNvCxnSpPr>
          <p:nvPr/>
        </p:nvCxnSpPr>
        <p:spPr>
          <a:xfrm>
            <a:off x="3213870" y="2747360"/>
            <a:ext cx="217869" cy="1347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5" idx="6"/>
            <a:endCxn id="17" idx="2"/>
          </p:cNvCxnSpPr>
          <p:nvPr/>
        </p:nvCxnSpPr>
        <p:spPr>
          <a:xfrm flipV="1">
            <a:off x="3213870" y="2930241"/>
            <a:ext cx="197952" cy="636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4" idx="7"/>
            <a:endCxn id="17" idx="3"/>
          </p:cNvCxnSpPr>
          <p:nvPr/>
        </p:nvCxnSpPr>
        <p:spPr>
          <a:xfrm rot="5400000" flipH="1" flipV="1">
            <a:off x="3201905" y="2970374"/>
            <a:ext cx="22188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bwMode="auto">
          <a:xfrm>
            <a:off x="2908517" y="433275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 name="Oval 21"/>
          <p:cNvSpPr/>
          <p:nvPr/>
        </p:nvSpPr>
        <p:spPr bwMode="auto">
          <a:xfrm>
            <a:off x="2908517" y="407831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 name="Oval 22"/>
          <p:cNvSpPr/>
          <p:nvPr/>
        </p:nvSpPr>
        <p:spPr bwMode="auto">
          <a:xfrm>
            <a:off x="2908517" y="383182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Oval 23"/>
          <p:cNvSpPr/>
          <p:nvPr/>
        </p:nvSpPr>
        <p:spPr bwMode="auto">
          <a:xfrm>
            <a:off x="3560524" y="433275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 name="Oval 24"/>
          <p:cNvSpPr/>
          <p:nvPr/>
        </p:nvSpPr>
        <p:spPr bwMode="auto">
          <a:xfrm>
            <a:off x="3560524" y="407831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 name="Oval 25"/>
          <p:cNvSpPr/>
          <p:nvPr/>
        </p:nvSpPr>
        <p:spPr bwMode="auto">
          <a:xfrm>
            <a:off x="3560524" y="383182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27" name="Straight Arrow Connector 26"/>
          <p:cNvCxnSpPr>
            <a:stCxn id="23" idx="7"/>
            <a:endCxn id="26" idx="1"/>
          </p:cNvCxnSpPr>
          <p:nvPr/>
        </p:nvCxnSpPr>
        <p:spPr>
          <a:xfrm rot="5400000" flipH="1" flipV="1">
            <a:off x="3302522" y="3573821"/>
            <a:ext cx="1588"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23" idx="6"/>
            <a:endCxn id="25" idx="1"/>
          </p:cNvCxnSpPr>
          <p:nvPr/>
        </p:nvCxnSpPr>
        <p:spPr>
          <a:xfrm>
            <a:off x="3044520" y="3899825"/>
            <a:ext cx="535921" cy="1984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3" idx="5"/>
            <a:endCxn id="24" idx="1"/>
          </p:cNvCxnSpPr>
          <p:nvPr/>
        </p:nvCxnSpPr>
        <p:spPr>
          <a:xfrm rot="16200000" flipH="1">
            <a:off x="3100140" y="3872372"/>
            <a:ext cx="404764"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22" idx="7"/>
            <a:endCxn id="26" idx="2"/>
          </p:cNvCxnSpPr>
          <p:nvPr/>
        </p:nvCxnSpPr>
        <p:spPr>
          <a:xfrm rot="5400000" flipH="1" flipV="1">
            <a:off x="3193360" y="3731068"/>
            <a:ext cx="198406" cy="5359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2" idx="6"/>
            <a:endCxn id="25" idx="2"/>
          </p:cNvCxnSpPr>
          <p:nvPr/>
        </p:nvCxnSpPr>
        <p:spPr>
          <a:xfrm>
            <a:off x="3044520" y="4146316"/>
            <a:ext cx="5160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2" idx="5"/>
            <a:endCxn id="24" idx="2"/>
          </p:cNvCxnSpPr>
          <p:nvPr/>
        </p:nvCxnSpPr>
        <p:spPr>
          <a:xfrm rot="16200000" flipH="1">
            <a:off x="3189384" y="4029618"/>
            <a:ext cx="206358" cy="5359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1" idx="7"/>
            <a:endCxn id="26" idx="3"/>
          </p:cNvCxnSpPr>
          <p:nvPr/>
        </p:nvCxnSpPr>
        <p:spPr>
          <a:xfrm rot="5400000" flipH="1" flipV="1">
            <a:off x="3100140" y="3872372"/>
            <a:ext cx="404764"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21" idx="6"/>
            <a:endCxn id="25" idx="3"/>
          </p:cNvCxnSpPr>
          <p:nvPr/>
        </p:nvCxnSpPr>
        <p:spPr>
          <a:xfrm flipV="1">
            <a:off x="3044520" y="4194400"/>
            <a:ext cx="535921" cy="2063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1" idx="5"/>
            <a:endCxn id="24" idx="3"/>
          </p:cNvCxnSpPr>
          <p:nvPr/>
        </p:nvCxnSpPr>
        <p:spPr>
          <a:xfrm rot="16200000" flipH="1">
            <a:off x="3302522" y="4170923"/>
            <a:ext cx="1588"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bwMode="auto">
          <a:xfrm>
            <a:off x="7847611" y="194981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 name="Oval 49"/>
          <p:cNvSpPr/>
          <p:nvPr/>
        </p:nvSpPr>
        <p:spPr bwMode="auto">
          <a:xfrm>
            <a:off x="7847611" y="169537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 name="Oval 50"/>
          <p:cNvSpPr/>
          <p:nvPr/>
        </p:nvSpPr>
        <p:spPr bwMode="auto">
          <a:xfrm>
            <a:off x="7847611" y="144888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2" name="Oval 51"/>
          <p:cNvSpPr/>
          <p:nvPr/>
        </p:nvSpPr>
        <p:spPr bwMode="auto">
          <a:xfrm>
            <a:off x="8449989" y="169537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3" name="Oval 52"/>
          <p:cNvSpPr/>
          <p:nvPr/>
        </p:nvSpPr>
        <p:spPr bwMode="auto">
          <a:xfrm>
            <a:off x="8449989" y="144888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4" name="Straight Arrow Connector 53"/>
          <p:cNvCxnSpPr>
            <a:stCxn id="51" idx="6"/>
            <a:endCxn id="53" idx="2"/>
          </p:cNvCxnSpPr>
          <p:nvPr/>
        </p:nvCxnSpPr>
        <p:spPr>
          <a:xfrm>
            <a:off x="7983614" y="1516888"/>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50" idx="6"/>
            <a:endCxn id="52" idx="2"/>
          </p:cNvCxnSpPr>
          <p:nvPr/>
        </p:nvCxnSpPr>
        <p:spPr>
          <a:xfrm>
            <a:off x="7983614" y="1763379"/>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Lightning Bolt 55"/>
          <p:cNvSpPr/>
          <p:nvPr/>
        </p:nvSpPr>
        <p:spPr bwMode="auto">
          <a:xfrm>
            <a:off x="8402790" y="1880173"/>
            <a:ext cx="339359" cy="304731"/>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7" name="Straight Arrow Connector 56"/>
          <p:cNvCxnSpPr>
            <a:stCxn id="49" idx="6"/>
            <a:endCxn id="56" idx="2"/>
          </p:cNvCxnSpPr>
          <p:nvPr/>
        </p:nvCxnSpPr>
        <p:spPr>
          <a:xfrm flipV="1">
            <a:off x="7983614" y="2017090"/>
            <a:ext cx="498077" cy="7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Left Brace 57"/>
          <p:cNvSpPr/>
          <p:nvPr/>
        </p:nvSpPr>
        <p:spPr>
          <a:xfrm>
            <a:off x="7483872" y="1421524"/>
            <a:ext cx="234462" cy="42203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Left Brace 58"/>
          <p:cNvSpPr/>
          <p:nvPr/>
        </p:nvSpPr>
        <p:spPr>
          <a:xfrm>
            <a:off x="7483872" y="1906078"/>
            <a:ext cx="234462" cy="2032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6784398" y="1374625"/>
            <a:ext cx="660402" cy="523220"/>
          </a:xfrm>
          <a:prstGeom prst="rect">
            <a:avLst/>
          </a:prstGeom>
          <a:noFill/>
        </p:spPr>
        <p:txBody>
          <a:bodyPr wrap="square" rtlCol="0">
            <a:spAutoFit/>
          </a:bodyPr>
          <a:lstStyle/>
          <a:p>
            <a:pPr algn="r"/>
            <a:r>
              <a:rPr lang="en-US" sz="2800" dirty="0" smtClean="0"/>
              <a:t>P</a:t>
            </a:r>
            <a:endParaRPr lang="en-US" sz="2800" dirty="0"/>
          </a:p>
        </p:txBody>
      </p:sp>
      <p:sp>
        <p:nvSpPr>
          <p:cNvPr id="61" name="TextBox 60"/>
          <p:cNvSpPr txBox="1"/>
          <p:nvPr/>
        </p:nvSpPr>
        <p:spPr>
          <a:xfrm>
            <a:off x="6440518" y="1745856"/>
            <a:ext cx="1004282" cy="523220"/>
          </a:xfrm>
          <a:prstGeom prst="rect">
            <a:avLst/>
          </a:prstGeom>
          <a:noFill/>
        </p:spPr>
        <p:txBody>
          <a:bodyPr wrap="square" rtlCol="0">
            <a:spAutoFit/>
          </a:bodyPr>
          <a:lstStyle/>
          <a:p>
            <a:pPr algn="r"/>
            <a:r>
              <a:rPr lang="en-US" sz="2800" dirty="0" smtClean="0">
                <a:latin typeface="Segoe UI"/>
                <a:cs typeface="Segoe UI"/>
                <a:sym typeface="Symbol"/>
              </a:rPr>
              <a:t>¬</a:t>
            </a:r>
            <a:r>
              <a:rPr lang="en-US" sz="2800" dirty="0" smtClean="0"/>
              <a:t>P</a:t>
            </a:r>
            <a:endParaRPr lang="en-US" sz="2800" dirty="0"/>
          </a:p>
        </p:txBody>
      </p:sp>
      <p:sp>
        <p:nvSpPr>
          <p:cNvPr id="62" name="Oval 61"/>
          <p:cNvSpPr/>
          <p:nvPr/>
        </p:nvSpPr>
        <p:spPr bwMode="auto">
          <a:xfrm>
            <a:off x="7793440" y="331463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3" name="Oval 62"/>
          <p:cNvSpPr/>
          <p:nvPr/>
        </p:nvSpPr>
        <p:spPr bwMode="auto">
          <a:xfrm>
            <a:off x="7793440" y="306814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4" name="Oval 63"/>
          <p:cNvSpPr/>
          <p:nvPr/>
        </p:nvSpPr>
        <p:spPr bwMode="auto">
          <a:xfrm>
            <a:off x="8395818" y="331463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5" name="Oval 64"/>
          <p:cNvSpPr/>
          <p:nvPr/>
        </p:nvSpPr>
        <p:spPr bwMode="auto">
          <a:xfrm>
            <a:off x="8395818" y="306814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66" name="Straight Arrow Connector 65"/>
          <p:cNvCxnSpPr>
            <a:stCxn id="63" idx="6"/>
            <a:endCxn id="65" idx="2"/>
          </p:cNvCxnSpPr>
          <p:nvPr/>
        </p:nvCxnSpPr>
        <p:spPr>
          <a:xfrm>
            <a:off x="7929443" y="3136142"/>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7" name="Left Brace 66"/>
          <p:cNvSpPr/>
          <p:nvPr/>
        </p:nvSpPr>
        <p:spPr>
          <a:xfrm>
            <a:off x="7429701" y="3040778"/>
            <a:ext cx="234462" cy="42203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TextBox 67"/>
          <p:cNvSpPr txBox="1"/>
          <p:nvPr/>
        </p:nvSpPr>
        <p:spPr>
          <a:xfrm>
            <a:off x="6730227" y="2993879"/>
            <a:ext cx="660402" cy="523220"/>
          </a:xfrm>
          <a:prstGeom prst="rect">
            <a:avLst/>
          </a:prstGeom>
          <a:noFill/>
        </p:spPr>
        <p:txBody>
          <a:bodyPr wrap="square" rtlCol="0">
            <a:spAutoFit/>
          </a:bodyPr>
          <a:lstStyle/>
          <a:p>
            <a:pPr algn="r"/>
            <a:r>
              <a:rPr lang="en-US" sz="2800" dirty="0" smtClean="0"/>
              <a:t>P</a:t>
            </a:r>
            <a:endParaRPr lang="en-US" sz="2800" dirty="0"/>
          </a:p>
        </p:txBody>
      </p:sp>
      <p:cxnSp>
        <p:nvCxnSpPr>
          <p:cNvPr id="70" name="Straight Arrow Connector 69"/>
          <p:cNvCxnSpPr>
            <a:stCxn id="62" idx="6"/>
            <a:endCxn id="64" idx="2"/>
          </p:cNvCxnSpPr>
          <p:nvPr/>
        </p:nvCxnSpPr>
        <p:spPr>
          <a:xfrm>
            <a:off x="7929443" y="3382633"/>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4" name="Oval 103"/>
          <p:cNvSpPr/>
          <p:nvPr/>
        </p:nvSpPr>
        <p:spPr bwMode="auto">
          <a:xfrm>
            <a:off x="1937279" y="5676265"/>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5" name="Oval 104"/>
          <p:cNvSpPr/>
          <p:nvPr/>
        </p:nvSpPr>
        <p:spPr bwMode="auto">
          <a:xfrm>
            <a:off x="1937279" y="540748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6" name="Oval 105"/>
          <p:cNvSpPr/>
          <p:nvPr/>
        </p:nvSpPr>
        <p:spPr bwMode="auto">
          <a:xfrm>
            <a:off x="1937279" y="513871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7" name="Oval 106"/>
          <p:cNvSpPr/>
          <p:nvPr/>
        </p:nvSpPr>
        <p:spPr bwMode="auto">
          <a:xfrm>
            <a:off x="1937279" y="621381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8" name="Oval 107"/>
          <p:cNvSpPr/>
          <p:nvPr/>
        </p:nvSpPr>
        <p:spPr bwMode="auto">
          <a:xfrm>
            <a:off x="2642595" y="553290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9" name="Oval 108"/>
          <p:cNvSpPr/>
          <p:nvPr/>
        </p:nvSpPr>
        <p:spPr bwMode="auto">
          <a:xfrm>
            <a:off x="2642595" y="527378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0" name="Oval 109"/>
          <p:cNvSpPr/>
          <p:nvPr/>
        </p:nvSpPr>
        <p:spPr bwMode="auto">
          <a:xfrm>
            <a:off x="2642595" y="496149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1" name="Oval 110"/>
          <p:cNvSpPr/>
          <p:nvPr/>
        </p:nvSpPr>
        <p:spPr bwMode="auto">
          <a:xfrm>
            <a:off x="2642595" y="581330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2" name="Oval 111"/>
          <p:cNvSpPr/>
          <p:nvPr/>
        </p:nvSpPr>
        <p:spPr bwMode="auto">
          <a:xfrm>
            <a:off x="1937279" y="594504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3" name="Oval 112"/>
          <p:cNvSpPr/>
          <p:nvPr/>
        </p:nvSpPr>
        <p:spPr bwMode="auto">
          <a:xfrm>
            <a:off x="3556995" y="553290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4" name="Oval 113"/>
          <p:cNvSpPr/>
          <p:nvPr/>
        </p:nvSpPr>
        <p:spPr bwMode="auto">
          <a:xfrm>
            <a:off x="3556995" y="527378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5" name="Oval 114"/>
          <p:cNvSpPr/>
          <p:nvPr/>
        </p:nvSpPr>
        <p:spPr bwMode="auto">
          <a:xfrm>
            <a:off x="3556995" y="496149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6" name="Oval 115"/>
          <p:cNvSpPr/>
          <p:nvPr/>
        </p:nvSpPr>
        <p:spPr bwMode="auto">
          <a:xfrm>
            <a:off x="3556995" y="648841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8" name="Oval 117"/>
          <p:cNvSpPr/>
          <p:nvPr/>
        </p:nvSpPr>
        <p:spPr bwMode="auto">
          <a:xfrm>
            <a:off x="4194941" y="549706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9" name="Oval 118"/>
          <p:cNvSpPr/>
          <p:nvPr/>
        </p:nvSpPr>
        <p:spPr bwMode="auto">
          <a:xfrm>
            <a:off x="4194941" y="518477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0" name="Oval 119"/>
          <p:cNvSpPr/>
          <p:nvPr/>
        </p:nvSpPr>
        <p:spPr bwMode="auto">
          <a:xfrm>
            <a:off x="4194941" y="603658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22" name="Straight Arrow Connector 121"/>
          <p:cNvCxnSpPr>
            <a:stCxn id="106" idx="6"/>
            <a:endCxn id="110" idx="2"/>
          </p:cNvCxnSpPr>
          <p:nvPr/>
        </p:nvCxnSpPr>
        <p:spPr>
          <a:xfrm flipV="1">
            <a:off x="2073282" y="5029492"/>
            <a:ext cx="569313" cy="1772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05" idx="7"/>
            <a:endCxn id="109" idx="2"/>
          </p:cNvCxnSpPr>
          <p:nvPr/>
        </p:nvCxnSpPr>
        <p:spPr>
          <a:xfrm rot="5400000" flipH="1" flipV="1">
            <a:off x="2305169" y="5089980"/>
            <a:ext cx="85623" cy="589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a:stCxn id="105" idx="5"/>
            <a:endCxn id="108" idx="2"/>
          </p:cNvCxnSpPr>
          <p:nvPr/>
        </p:nvCxnSpPr>
        <p:spPr>
          <a:xfrm rot="16200000" flipH="1">
            <a:off x="2309313" y="5267627"/>
            <a:ext cx="77334" cy="589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a:stCxn id="104" idx="6"/>
            <a:endCxn id="111" idx="2"/>
          </p:cNvCxnSpPr>
          <p:nvPr/>
        </p:nvCxnSpPr>
        <p:spPr>
          <a:xfrm>
            <a:off x="2073282" y="5744267"/>
            <a:ext cx="569313" cy="1370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5" name="Lightning Bolt 134"/>
          <p:cNvSpPr/>
          <p:nvPr/>
        </p:nvSpPr>
        <p:spPr bwMode="auto">
          <a:xfrm>
            <a:off x="2553269" y="6190397"/>
            <a:ext cx="339359" cy="304731"/>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37" name="Straight Arrow Connector 136"/>
          <p:cNvCxnSpPr>
            <a:stCxn id="107" idx="6"/>
            <a:endCxn id="135" idx="2"/>
          </p:cNvCxnSpPr>
          <p:nvPr/>
        </p:nvCxnSpPr>
        <p:spPr>
          <a:xfrm>
            <a:off x="2073282" y="6281818"/>
            <a:ext cx="558888" cy="454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a:stCxn id="112" idx="6"/>
          </p:cNvCxnSpPr>
          <p:nvPr/>
        </p:nvCxnSpPr>
        <p:spPr>
          <a:xfrm>
            <a:off x="2073282" y="6013043"/>
            <a:ext cx="531378" cy="586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2" name="Lightning Bolt 141"/>
          <p:cNvSpPr/>
          <p:nvPr/>
        </p:nvSpPr>
        <p:spPr bwMode="auto">
          <a:xfrm>
            <a:off x="4116243" y="4808164"/>
            <a:ext cx="339359" cy="304731"/>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44" name="Straight Arrow Connector 143"/>
          <p:cNvCxnSpPr>
            <a:stCxn id="115" idx="7"/>
            <a:endCxn id="142" idx="2"/>
          </p:cNvCxnSpPr>
          <p:nvPr/>
        </p:nvCxnSpPr>
        <p:spPr>
          <a:xfrm rot="5400000" flipH="1" flipV="1">
            <a:off x="3915949" y="4702213"/>
            <a:ext cx="36326" cy="522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a:stCxn id="116" idx="7"/>
            <a:endCxn id="120" idx="2"/>
          </p:cNvCxnSpPr>
          <p:nvPr/>
        </p:nvCxnSpPr>
        <p:spPr>
          <a:xfrm rot="5400000" flipH="1" flipV="1">
            <a:off x="3732136" y="6045530"/>
            <a:ext cx="403750" cy="5218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8" name="Straight Arrow Connector 147"/>
          <p:cNvCxnSpPr>
            <a:stCxn id="114" idx="6"/>
            <a:endCxn id="119" idx="2"/>
          </p:cNvCxnSpPr>
          <p:nvPr/>
        </p:nvCxnSpPr>
        <p:spPr>
          <a:xfrm flipV="1">
            <a:off x="3692998" y="5252775"/>
            <a:ext cx="501943" cy="89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1" name="Straight Arrow Connector 150"/>
          <p:cNvCxnSpPr>
            <a:stCxn id="113" idx="6"/>
            <a:endCxn id="118" idx="2"/>
          </p:cNvCxnSpPr>
          <p:nvPr/>
        </p:nvCxnSpPr>
        <p:spPr>
          <a:xfrm flipV="1">
            <a:off x="3692998" y="5565066"/>
            <a:ext cx="501943" cy="358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a:stCxn id="106" idx="6"/>
            <a:endCxn id="109" idx="2"/>
          </p:cNvCxnSpPr>
          <p:nvPr/>
        </p:nvCxnSpPr>
        <p:spPr>
          <a:xfrm>
            <a:off x="2073282" y="5206715"/>
            <a:ext cx="569313" cy="1350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3" name="Straight Arrow Connector 152"/>
          <p:cNvCxnSpPr>
            <a:stCxn id="106" idx="7"/>
            <a:endCxn id="142" idx="2"/>
          </p:cNvCxnSpPr>
          <p:nvPr/>
        </p:nvCxnSpPr>
        <p:spPr>
          <a:xfrm rot="5400000" flipH="1" flipV="1">
            <a:off x="3017480" y="3980967"/>
            <a:ext cx="213549" cy="21417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6" name="Straight Arrow Connector 155"/>
          <p:cNvCxnSpPr>
            <a:stCxn id="106" idx="6"/>
            <a:endCxn id="119" idx="2"/>
          </p:cNvCxnSpPr>
          <p:nvPr/>
        </p:nvCxnSpPr>
        <p:spPr>
          <a:xfrm>
            <a:off x="2073282" y="5206715"/>
            <a:ext cx="2121659" cy="460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a:stCxn id="105" idx="6"/>
            <a:endCxn id="119" idx="3"/>
          </p:cNvCxnSpPr>
          <p:nvPr/>
        </p:nvCxnSpPr>
        <p:spPr>
          <a:xfrm flipV="1">
            <a:off x="2073282" y="5300859"/>
            <a:ext cx="2141576" cy="1746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a:stCxn id="105" idx="5"/>
            <a:endCxn id="118" idx="2"/>
          </p:cNvCxnSpPr>
          <p:nvPr/>
        </p:nvCxnSpPr>
        <p:spPr>
          <a:xfrm rot="16200000" flipH="1">
            <a:off x="3103408" y="4473532"/>
            <a:ext cx="41491" cy="21415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1" name="TextBox 160"/>
          <p:cNvSpPr txBox="1"/>
          <p:nvPr/>
        </p:nvSpPr>
        <p:spPr>
          <a:xfrm>
            <a:off x="4068231" y="5688465"/>
            <a:ext cx="563526" cy="369332"/>
          </a:xfrm>
          <a:prstGeom prst="rect">
            <a:avLst/>
          </a:prstGeom>
          <a:noFill/>
        </p:spPr>
        <p:txBody>
          <a:bodyPr wrap="square" rtlCol="0">
            <a:spAutoFit/>
          </a:bodyPr>
          <a:lstStyle/>
          <a:p>
            <a:r>
              <a:rPr lang="en-US" dirty="0" smtClean="0"/>
              <a:t>…</a:t>
            </a:r>
            <a:endParaRPr lang="en-US" dirty="0"/>
          </a:p>
        </p:txBody>
      </p:sp>
      <p:cxnSp>
        <p:nvCxnSpPr>
          <p:cNvPr id="163" name="Straight Arrow Connector 162"/>
          <p:cNvCxnSpPr>
            <a:stCxn id="112" idx="6"/>
            <a:endCxn id="161" idx="1"/>
          </p:cNvCxnSpPr>
          <p:nvPr/>
        </p:nvCxnSpPr>
        <p:spPr>
          <a:xfrm flipV="1">
            <a:off x="2073282" y="5943600"/>
            <a:ext cx="2041518" cy="694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a:stCxn id="107" idx="6"/>
            <a:endCxn id="142" idx="3"/>
          </p:cNvCxnSpPr>
          <p:nvPr/>
        </p:nvCxnSpPr>
        <p:spPr>
          <a:xfrm flipV="1">
            <a:off x="2073282" y="5018584"/>
            <a:ext cx="2200260" cy="12632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p:cTn id="7" dur="500" fill="hold"/>
                                        <p:tgtEl>
                                          <p:spTgt spid="138"/>
                                        </p:tgtEl>
                                        <p:attrNameLst>
                                          <p:attrName>ppt_w</p:attrName>
                                        </p:attrNameLst>
                                      </p:cBhvr>
                                      <p:tavLst>
                                        <p:tav tm="0">
                                          <p:val>
                                            <p:fltVal val="0"/>
                                          </p:val>
                                        </p:tav>
                                        <p:tav tm="100000">
                                          <p:val>
                                            <p:strVal val="#ppt_w"/>
                                          </p:val>
                                        </p:tav>
                                      </p:tavLst>
                                    </p:anim>
                                    <p:anim calcmode="lin" valueType="num">
                                      <p:cBhvr>
                                        <p:cTn id="8" dur="500" fill="hold"/>
                                        <p:tgtEl>
                                          <p:spTgt spid="138"/>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xit" presetSubtype="10" fill="hold" nodeType="clickEffect">
                                  <p:stCondLst>
                                    <p:cond delay="0"/>
                                  </p:stCondLst>
                                  <p:childTnLst>
                                    <p:anim calcmode="lin" valueType="num">
                                      <p:cBhvr>
                                        <p:cTn id="12" dur="500"/>
                                        <p:tgtEl>
                                          <p:spTgt spid="122"/>
                                        </p:tgtEl>
                                        <p:attrNameLst>
                                          <p:attrName>ppt_w</p:attrName>
                                        </p:attrNameLst>
                                      </p:cBhvr>
                                      <p:tavLst>
                                        <p:tav tm="0">
                                          <p:val>
                                            <p:strVal val="ppt_w"/>
                                          </p:val>
                                        </p:tav>
                                        <p:tav tm="100000">
                                          <p:val>
                                            <p:fltVal val="0"/>
                                          </p:val>
                                        </p:tav>
                                      </p:tavLst>
                                    </p:anim>
                                    <p:anim calcmode="lin" valueType="num">
                                      <p:cBhvr>
                                        <p:cTn id="13" dur="500"/>
                                        <p:tgtEl>
                                          <p:spTgt spid="122"/>
                                        </p:tgtEl>
                                        <p:attrNameLst>
                                          <p:attrName>ppt_h</p:attrName>
                                        </p:attrNameLst>
                                      </p:cBhvr>
                                      <p:tavLst>
                                        <p:tav tm="0">
                                          <p:val>
                                            <p:strVal val="ppt_h"/>
                                          </p:val>
                                        </p:tav>
                                        <p:tav tm="100000">
                                          <p:val>
                                            <p:strVal val="ppt_h"/>
                                          </p:val>
                                        </p:tav>
                                      </p:tavLst>
                                    </p:anim>
                                    <p:set>
                                      <p:cBhvr>
                                        <p:cTn id="14" dur="1" fill="hold">
                                          <p:stCondLst>
                                            <p:cond delay="499"/>
                                          </p:stCondLst>
                                        </p:cTn>
                                        <p:tgtEl>
                                          <p:spTgt spid="122"/>
                                        </p:tgtEl>
                                        <p:attrNameLst>
                                          <p:attrName>style.visibility</p:attrName>
                                        </p:attrNameLst>
                                      </p:cBhvr>
                                      <p:to>
                                        <p:strVal val="hidden"/>
                                      </p:to>
                                    </p:set>
                                  </p:childTnLst>
                                </p:cTn>
                              </p:par>
                              <p:par>
                                <p:cTn id="15" presetID="17" presetClass="exit" presetSubtype="10" fill="hold" grpId="0" nodeType="withEffect">
                                  <p:stCondLst>
                                    <p:cond delay="0"/>
                                  </p:stCondLst>
                                  <p:childTnLst>
                                    <p:anim calcmode="lin" valueType="num">
                                      <p:cBhvr>
                                        <p:cTn id="16" dur="500"/>
                                        <p:tgtEl>
                                          <p:spTgt spid="110"/>
                                        </p:tgtEl>
                                        <p:attrNameLst>
                                          <p:attrName>ppt_w</p:attrName>
                                        </p:attrNameLst>
                                      </p:cBhvr>
                                      <p:tavLst>
                                        <p:tav tm="0">
                                          <p:val>
                                            <p:strVal val="ppt_w"/>
                                          </p:val>
                                        </p:tav>
                                        <p:tav tm="100000">
                                          <p:val>
                                            <p:fltVal val="0"/>
                                          </p:val>
                                        </p:tav>
                                      </p:tavLst>
                                    </p:anim>
                                    <p:anim calcmode="lin" valueType="num">
                                      <p:cBhvr>
                                        <p:cTn id="17" dur="500"/>
                                        <p:tgtEl>
                                          <p:spTgt spid="110"/>
                                        </p:tgtEl>
                                        <p:attrNameLst>
                                          <p:attrName>ppt_h</p:attrName>
                                        </p:attrNameLst>
                                      </p:cBhvr>
                                      <p:tavLst>
                                        <p:tav tm="0">
                                          <p:val>
                                            <p:strVal val="ppt_h"/>
                                          </p:val>
                                        </p:tav>
                                        <p:tav tm="100000">
                                          <p:val>
                                            <p:strVal val="ppt_h"/>
                                          </p:val>
                                        </p:tav>
                                      </p:tavLst>
                                    </p:anim>
                                    <p:set>
                                      <p:cBhvr>
                                        <p:cTn id="18" dur="1" fill="hold">
                                          <p:stCondLst>
                                            <p:cond delay="499"/>
                                          </p:stCondLst>
                                        </p:cTn>
                                        <p:tgtEl>
                                          <p:spTgt spid="110"/>
                                        </p:tgtEl>
                                        <p:attrNameLst>
                                          <p:attrName>style.visibility</p:attrName>
                                        </p:attrNameLst>
                                      </p:cBhvr>
                                      <p:to>
                                        <p:strVal val="hidden"/>
                                      </p:to>
                                    </p:set>
                                  </p:childTnLst>
                                </p:cTn>
                              </p:par>
                              <p:par>
                                <p:cTn id="19" presetID="17" presetClass="exit" presetSubtype="10" fill="hold" grpId="1" nodeType="withEffect">
                                  <p:stCondLst>
                                    <p:cond delay="0"/>
                                  </p:stCondLst>
                                  <p:childTnLst>
                                    <p:anim calcmode="lin" valueType="num">
                                      <p:cBhvr>
                                        <p:cTn id="20" dur="500"/>
                                        <p:tgtEl>
                                          <p:spTgt spid="138"/>
                                        </p:tgtEl>
                                        <p:attrNameLst>
                                          <p:attrName>ppt_w</p:attrName>
                                        </p:attrNameLst>
                                      </p:cBhvr>
                                      <p:tavLst>
                                        <p:tav tm="0">
                                          <p:val>
                                            <p:strVal val="ppt_w"/>
                                          </p:val>
                                        </p:tav>
                                        <p:tav tm="100000">
                                          <p:val>
                                            <p:fltVal val="0"/>
                                          </p:val>
                                        </p:tav>
                                      </p:tavLst>
                                    </p:anim>
                                    <p:anim calcmode="lin" valueType="num">
                                      <p:cBhvr>
                                        <p:cTn id="21" dur="500"/>
                                        <p:tgtEl>
                                          <p:spTgt spid="138"/>
                                        </p:tgtEl>
                                        <p:attrNameLst>
                                          <p:attrName>ppt_h</p:attrName>
                                        </p:attrNameLst>
                                      </p:cBhvr>
                                      <p:tavLst>
                                        <p:tav tm="0">
                                          <p:val>
                                            <p:strVal val="ppt_h"/>
                                          </p:val>
                                        </p:tav>
                                        <p:tav tm="100000">
                                          <p:val>
                                            <p:strVal val="ppt_h"/>
                                          </p:val>
                                        </p:tav>
                                      </p:tavLst>
                                    </p:anim>
                                    <p:set>
                                      <p:cBhvr>
                                        <p:cTn id="22" dur="1" fill="hold">
                                          <p:stCondLst>
                                            <p:cond delay="499"/>
                                          </p:stCondLst>
                                        </p:cTn>
                                        <p:tgtEl>
                                          <p:spTgt spid="138"/>
                                        </p:tgtEl>
                                        <p:attrNameLst>
                                          <p:attrName>style.visibility</p:attrName>
                                        </p:attrNameLst>
                                      </p:cBhvr>
                                      <p:to>
                                        <p:strVal val="hidden"/>
                                      </p:to>
                                    </p:set>
                                  </p:childTnLst>
                                </p:cTn>
                              </p:par>
                              <p:par>
                                <p:cTn id="23" presetID="17" presetClass="exit" presetSubtype="10" fill="hold" grpId="0" nodeType="withEffect">
                                  <p:stCondLst>
                                    <p:cond delay="0"/>
                                  </p:stCondLst>
                                  <p:childTnLst>
                                    <p:anim calcmode="lin" valueType="num">
                                      <p:cBhvr>
                                        <p:cTn id="24" dur="500"/>
                                        <p:tgtEl>
                                          <p:spTgt spid="115"/>
                                        </p:tgtEl>
                                        <p:attrNameLst>
                                          <p:attrName>ppt_w</p:attrName>
                                        </p:attrNameLst>
                                      </p:cBhvr>
                                      <p:tavLst>
                                        <p:tav tm="0">
                                          <p:val>
                                            <p:strVal val="ppt_w"/>
                                          </p:val>
                                        </p:tav>
                                        <p:tav tm="100000">
                                          <p:val>
                                            <p:fltVal val="0"/>
                                          </p:val>
                                        </p:tav>
                                      </p:tavLst>
                                    </p:anim>
                                    <p:anim calcmode="lin" valueType="num">
                                      <p:cBhvr>
                                        <p:cTn id="25" dur="500"/>
                                        <p:tgtEl>
                                          <p:spTgt spid="115"/>
                                        </p:tgtEl>
                                        <p:attrNameLst>
                                          <p:attrName>ppt_h</p:attrName>
                                        </p:attrNameLst>
                                      </p:cBhvr>
                                      <p:tavLst>
                                        <p:tav tm="0">
                                          <p:val>
                                            <p:strVal val="ppt_h"/>
                                          </p:val>
                                        </p:tav>
                                        <p:tav tm="100000">
                                          <p:val>
                                            <p:strVal val="ppt_h"/>
                                          </p:val>
                                        </p:tav>
                                      </p:tavLst>
                                    </p:anim>
                                    <p:set>
                                      <p:cBhvr>
                                        <p:cTn id="26" dur="1" fill="hold">
                                          <p:stCondLst>
                                            <p:cond delay="499"/>
                                          </p:stCondLst>
                                        </p:cTn>
                                        <p:tgtEl>
                                          <p:spTgt spid="115"/>
                                        </p:tgtEl>
                                        <p:attrNameLst>
                                          <p:attrName>style.visibility</p:attrName>
                                        </p:attrNameLst>
                                      </p:cBhvr>
                                      <p:to>
                                        <p:strVal val="hidden"/>
                                      </p:to>
                                    </p:set>
                                  </p:childTnLst>
                                </p:cTn>
                              </p:par>
                              <p:par>
                                <p:cTn id="27" presetID="17" presetClass="exit" presetSubtype="10" fill="hold" nodeType="withEffect">
                                  <p:stCondLst>
                                    <p:cond delay="0"/>
                                  </p:stCondLst>
                                  <p:childTnLst>
                                    <p:anim calcmode="lin" valueType="num">
                                      <p:cBhvr>
                                        <p:cTn id="28" dur="500"/>
                                        <p:tgtEl>
                                          <p:spTgt spid="144"/>
                                        </p:tgtEl>
                                        <p:attrNameLst>
                                          <p:attrName>ppt_w</p:attrName>
                                        </p:attrNameLst>
                                      </p:cBhvr>
                                      <p:tavLst>
                                        <p:tav tm="0">
                                          <p:val>
                                            <p:strVal val="ppt_w"/>
                                          </p:val>
                                        </p:tav>
                                        <p:tav tm="100000">
                                          <p:val>
                                            <p:fltVal val="0"/>
                                          </p:val>
                                        </p:tav>
                                      </p:tavLst>
                                    </p:anim>
                                    <p:anim calcmode="lin" valueType="num">
                                      <p:cBhvr>
                                        <p:cTn id="29" dur="500"/>
                                        <p:tgtEl>
                                          <p:spTgt spid="144"/>
                                        </p:tgtEl>
                                        <p:attrNameLst>
                                          <p:attrName>ppt_h</p:attrName>
                                        </p:attrNameLst>
                                      </p:cBhvr>
                                      <p:tavLst>
                                        <p:tav tm="0">
                                          <p:val>
                                            <p:strVal val="ppt_h"/>
                                          </p:val>
                                        </p:tav>
                                        <p:tav tm="100000">
                                          <p:val>
                                            <p:strVal val="ppt_h"/>
                                          </p:val>
                                        </p:tav>
                                      </p:tavLst>
                                    </p:anim>
                                    <p:set>
                                      <p:cBhvr>
                                        <p:cTn id="30" dur="1" fill="hold">
                                          <p:stCondLst>
                                            <p:cond delay="499"/>
                                          </p:stCondLst>
                                        </p:cTn>
                                        <p:tgtEl>
                                          <p:spTgt spid="144"/>
                                        </p:tgtEl>
                                        <p:attrNameLst>
                                          <p:attrName>style.visibility</p:attrName>
                                        </p:attrNameLst>
                                      </p:cBhvr>
                                      <p:to>
                                        <p:strVal val="hidden"/>
                                      </p:to>
                                    </p:set>
                                  </p:childTnLst>
                                </p:cTn>
                              </p:par>
                              <p:par>
                                <p:cTn id="31" presetID="10" presetClass="entr" presetSubtype="0" fill="hold" nodeType="withEffect">
                                  <p:stCondLst>
                                    <p:cond delay="0"/>
                                  </p:stCondLst>
                                  <p:childTnLst>
                                    <p:set>
                                      <p:cBhvr>
                                        <p:cTn id="32" dur="1" fill="hold">
                                          <p:stCondLst>
                                            <p:cond delay="0"/>
                                          </p:stCondLst>
                                        </p:cTn>
                                        <p:tgtEl>
                                          <p:spTgt spid="153"/>
                                        </p:tgtEl>
                                        <p:attrNameLst>
                                          <p:attrName>style.visibility</p:attrName>
                                        </p:attrNameLst>
                                      </p:cBhvr>
                                      <p:to>
                                        <p:strVal val="visible"/>
                                      </p:to>
                                    </p:set>
                                    <p:animEffect transition="in" filter="fade">
                                      <p:cBhvr>
                                        <p:cTn id="33" dur="500"/>
                                        <p:tgtEl>
                                          <p:spTgt spid="153"/>
                                        </p:tgtEl>
                                      </p:cBhvr>
                                    </p:animEffect>
                                  </p:childTnLst>
                                </p:cTn>
                              </p:par>
                            </p:childTnLst>
                          </p:cTn>
                        </p:par>
                      </p:childTnLst>
                    </p:cTn>
                  </p:par>
                  <p:par>
                    <p:cTn id="34" fill="hold">
                      <p:stCondLst>
                        <p:cond delay="indefinite"/>
                      </p:stCondLst>
                      <p:childTnLst>
                        <p:par>
                          <p:cTn id="35" fill="hold">
                            <p:stCondLst>
                              <p:cond delay="0"/>
                            </p:stCondLst>
                            <p:childTnLst>
                              <p:par>
                                <p:cTn id="36" presetID="17" presetClass="entr" presetSubtype="10" fill="hold" grpId="0" nodeType="clickEffect">
                                  <p:stCondLst>
                                    <p:cond delay="0"/>
                                  </p:stCondLst>
                                  <p:childTnLst>
                                    <p:set>
                                      <p:cBhvr>
                                        <p:cTn id="37" dur="1" fill="hold">
                                          <p:stCondLst>
                                            <p:cond delay="0"/>
                                          </p:stCondLst>
                                        </p:cTn>
                                        <p:tgtEl>
                                          <p:spTgt spid="141"/>
                                        </p:tgtEl>
                                        <p:attrNameLst>
                                          <p:attrName>style.visibility</p:attrName>
                                        </p:attrNameLst>
                                      </p:cBhvr>
                                      <p:to>
                                        <p:strVal val="visible"/>
                                      </p:to>
                                    </p:set>
                                    <p:anim calcmode="lin" valueType="num">
                                      <p:cBhvr>
                                        <p:cTn id="38" dur="500" fill="hold"/>
                                        <p:tgtEl>
                                          <p:spTgt spid="141"/>
                                        </p:tgtEl>
                                        <p:attrNameLst>
                                          <p:attrName>ppt_w</p:attrName>
                                        </p:attrNameLst>
                                      </p:cBhvr>
                                      <p:tavLst>
                                        <p:tav tm="0">
                                          <p:val>
                                            <p:fltVal val="0"/>
                                          </p:val>
                                        </p:tav>
                                        <p:tav tm="100000">
                                          <p:val>
                                            <p:strVal val="#ppt_w"/>
                                          </p:val>
                                        </p:tav>
                                      </p:tavLst>
                                    </p:anim>
                                    <p:anim calcmode="lin" valueType="num">
                                      <p:cBhvr>
                                        <p:cTn id="39" dur="500" fill="hold"/>
                                        <p:tgtEl>
                                          <p:spTgt spid="141"/>
                                        </p:tgtEl>
                                        <p:attrNameLst>
                                          <p:attrName>ppt_h</p:attrName>
                                        </p:attrNameLst>
                                      </p:cBhvr>
                                      <p:tavLst>
                                        <p:tav tm="0">
                                          <p:val>
                                            <p:strVal val="#ppt_h"/>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17" presetClass="exit" presetSubtype="10" fill="hold" nodeType="clickEffect">
                                  <p:stCondLst>
                                    <p:cond delay="0"/>
                                  </p:stCondLst>
                                  <p:childTnLst>
                                    <p:anim calcmode="lin" valueType="num">
                                      <p:cBhvr>
                                        <p:cTn id="43" dur="500"/>
                                        <p:tgtEl>
                                          <p:spTgt spid="124"/>
                                        </p:tgtEl>
                                        <p:attrNameLst>
                                          <p:attrName>ppt_w</p:attrName>
                                        </p:attrNameLst>
                                      </p:cBhvr>
                                      <p:tavLst>
                                        <p:tav tm="0">
                                          <p:val>
                                            <p:strVal val="ppt_w"/>
                                          </p:val>
                                        </p:tav>
                                        <p:tav tm="100000">
                                          <p:val>
                                            <p:fltVal val="0"/>
                                          </p:val>
                                        </p:tav>
                                      </p:tavLst>
                                    </p:anim>
                                    <p:anim calcmode="lin" valueType="num">
                                      <p:cBhvr>
                                        <p:cTn id="44" dur="500"/>
                                        <p:tgtEl>
                                          <p:spTgt spid="124"/>
                                        </p:tgtEl>
                                        <p:attrNameLst>
                                          <p:attrName>ppt_h</p:attrName>
                                        </p:attrNameLst>
                                      </p:cBhvr>
                                      <p:tavLst>
                                        <p:tav tm="0">
                                          <p:val>
                                            <p:strVal val="ppt_h"/>
                                          </p:val>
                                        </p:tav>
                                        <p:tav tm="100000">
                                          <p:val>
                                            <p:strVal val="ppt_h"/>
                                          </p:val>
                                        </p:tav>
                                      </p:tavLst>
                                    </p:anim>
                                    <p:set>
                                      <p:cBhvr>
                                        <p:cTn id="45" dur="1" fill="hold">
                                          <p:stCondLst>
                                            <p:cond delay="499"/>
                                          </p:stCondLst>
                                        </p:cTn>
                                        <p:tgtEl>
                                          <p:spTgt spid="124"/>
                                        </p:tgtEl>
                                        <p:attrNameLst>
                                          <p:attrName>style.visibility</p:attrName>
                                        </p:attrNameLst>
                                      </p:cBhvr>
                                      <p:to>
                                        <p:strVal val="hidden"/>
                                      </p:to>
                                    </p:set>
                                  </p:childTnLst>
                                </p:cTn>
                              </p:par>
                              <p:par>
                                <p:cTn id="46" presetID="17" presetClass="exit" presetSubtype="10" fill="hold" nodeType="withEffect">
                                  <p:stCondLst>
                                    <p:cond delay="0"/>
                                  </p:stCondLst>
                                  <p:childTnLst>
                                    <p:anim calcmode="lin" valueType="num">
                                      <p:cBhvr>
                                        <p:cTn id="47" dur="500"/>
                                        <p:tgtEl>
                                          <p:spTgt spid="154"/>
                                        </p:tgtEl>
                                        <p:attrNameLst>
                                          <p:attrName>ppt_w</p:attrName>
                                        </p:attrNameLst>
                                      </p:cBhvr>
                                      <p:tavLst>
                                        <p:tav tm="0">
                                          <p:val>
                                            <p:strVal val="ppt_w"/>
                                          </p:val>
                                        </p:tav>
                                        <p:tav tm="100000">
                                          <p:val>
                                            <p:fltVal val="0"/>
                                          </p:val>
                                        </p:tav>
                                      </p:tavLst>
                                    </p:anim>
                                    <p:anim calcmode="lin" valueType="num">
                                      <p:cBhvr>
                                        <p:cTn id="48" dur="500"/>
                                        <p:tgtEl>
                                          <p:spTgt spid="154"/>
                                        </p:tgtEl>
                                        <p:attrNameLst>
                                          <p:attrName>ppt_h</p:attrName>
                                        </p:attrNameLst>
                                      </p:cBhvr>
                                      <p:tavLst>
                                        <p:tav tm="0">
                                          <p:val>
                                            <p:strVal val="ppt_h"/>
                                          </p:val>
                                        </p:tav>
                                        <p:tav tm="100000">
                                          <p:val>
                                            <p:strVal val="ppt_h"/>
                                          </p:val>
                                        </p:tav>
                                      </p:tavLst>
                                    </p:anim>
                                    <p:set>
                                      <p:cBhvr>
                                        <p:cTn id="49" dur="1" fill="hold">
                                          <p:stCondLst>
                                            <p:cond delay="499"/>
                                          </p:stCondLst>
                                        </p:cTn>
                                        <p:tgtEl>
                                          <p:spTgt spid="154"/>
                                        </p:tgtEl>
                                        <p:attrNameLst>
                                          <p:attrName>style.visibility</p:attrName>
                                        </p:attrNameLst>
                                      </p:cBhvr>
                                      <p:to>
                                        <p:strVal val="hidden"/>
                                      </p:to>
                                    </p:set>
                                  </p:childTnLst>
                                </p:cTn>
                              </p:par>
                              <p:par>
                                <p:cTn id="50" presetID="17" presetClass="exit" presetSubtype="10" fill="hold" grpId="0" nodeType="withEffect">
                                  <p:stCondLst>
                                    <p:cond delay="0"/>
                                  </p:stCondLst>
                                  <p:childTnLst>
                                    <p:anim calcmode="lin" valueType="num">
                                      <p:cBhvr>
                                        <p:cTn id="51" dur="500"/>
                                        <p:tgtEl>
                                          <p:spTgt spid="109"/>
                                        </p:tgtEl>
                                        <p:attrNameLst>
                                          <p:attrName>ppt_w</p:attrName>
                                        </p:attrNameLst>
                                      </p:cBhvr>
                                      <p:tavLst>
                                        <p:tav tm="0">
                                          <p:val>
                                            <p:strVal val="ppt_w"/>
                                          </p:val>
                                        </p:tav>
                                        <p:tav tm="100000">
                                          <p:val>
                                            <p:fltVal val="0"/>
                                          </p:val>
                                        </p:tav>
                                      </p:tavLst>
                                    </p:anim>
                                    <p:anim calcmode="lin" valueType="num">
                                      <p:cBhvr>
                                        <p:cTn id="52" dur="500"/>
                                        <p:tgtEl>
                                          <p:spTgt spid="109"/>
                                        </p:tgtEl>
                                        <p:attrNameLst>
                                          <p:attrName>ppt_h</p:attrName>
                                        </p:attrNameLst>
                                      </p:cBhvr>
                                      <p:tavLst>
                                        <p:tav tm="0">
                                          <p:val>
                                            <p:strVal val="ppt_h"/>
                                          </p:val>
                                        </p:tav>
                                        <p:tav tm="100000">
                                          <p:val>
                                            <p:strVal val="ppt_h"/>
                                          </p:val>
                                        </p:tav>
                                      </p:tavLst>
                                    </p:anim>
                                    <p:set>
                                      <p:cBhvr>
                                        <p:cTn id="53" dur="1" fill="hold">
                                          <p:stCondLst>
                                            <p:cond delay="499"/>
                                          </p:stCondLst>
                                        </p:cTn>
                                        <p:tgtEl>
                                          <p:spTgt spid="109"/>
                                        </p:tgtEl>
                                        <p:attrNameLst>
                                          <p:attrName>style.visibility</p:attrName>
                                        </p:attrNameLst>
                                      </p:cBhvr>
                                      <p:to>
                                        <p:strVal val="hidden"/>
                                      </p:to>
                                    </p:set>
                                  </p:childTnLst>
                                </p:cTn>
                              </p:par>
                              <p:par>
                                <p:cTn id="54" presetID="17" presetClass="exit" presetSubtype="10" fill="hold" grpId="1" nodeType="withEffect">
                                  <p:stCondLst>
                                    <p:cond delay="0"/>
                                  </p:stCondLst>
                                  <p:childTnLst>
                                    <p:anim calcmode="lin" valueType="num">
                                      <p:cBhvr>
                                        <p:cTn id="55" dur="500"/>
                                        <p:tgtEl>
                                          <p:spTgt spid="141"/>
                                        </p:tgtEl>
                                        <p:attrNameLst>
                                          <p:attrName>ppt_w</p:attrName>
                                        </p:attrNameLst>
                                      </p:cBhvr>
                                      <p:tavLst>
                                        <p:tav tm="0">
                                          <p:val>
                                            <p:strVal val="ppt_w"/>
                                          </p:val>
                                        </p:tav>
                                        <p:tav tm="100000">
                                          <p:val>
                                            <p:fltVal val="0"/>
                                          </p:val>
                                        </p:tav>
                                      </p:tavLst>
                                    </p:anim>
                                    <p:anim calcmode="lin" valueType="num">
                                      <p:cBhvr>
                                        <p:cTn id="56" dur="500"/>
                                        <p:tgtEl>
                                          <p:spTgt spid="141"/>
                                        </p:tgtEl>
                                        <p:attrNameLst>
                                          <p:attrName>ppt_h</p:attrName>
                                        </p:attrNameLst>
                                      </p:cBhvr>
                                      <p:tavLst>
                                        <p:tav tm="0">
                                          <p:val>
                                            <p:strVal val="ppt_h"/>
                                          </p:val>
                                        </p:tav>
                                        <p:tav tm="100000">
                                          <p:val>
                                            <p:strVal val="ppt_h"/>
                                          </p:val>
                                        </p:tav>
                                      </p:tavLst>
                                    </p:anim>
                                    <p:set>
                                      <p:cBhvr>
                                        <p:cTn id="57" dur="1" fill="hold">
                                          <p:stCondLst>
                                            <p:cond delay="499"/>
                                          </p:stCondLst>
                                        </p:cTn>
                                        <p:tgtEl>
                                          <p:spTgt spid="141"/>
                                        </p:tgtEl>
                                        <p:attrNameLst>
                                          <p:attrName>style.visibility</p:attrName>
                                        </p:attrNameLst>
                                      </p:cBhvr>
                                      <p:to>
                                        <p:strVal val="hidden"/>
                                      </p:to>
                                    </p:set>
                                  </p:childTnLst>
                                </p:cTn>
                              </p:par>
                              <p:par>
                                <p:cTn id="58" presetID="17" presetClass="exit" presetSubtype="10" fill="hold" grpId="0" nodeType="withEffect">
                                  <p:stCondLst>
                                    <p:cond delay="0"/>
                                  </p:stCondLst>
                                  <p:childTnLst>
                                    <p:anim calcmode="lin" valueType="num">
                                      <p:cBhvr>
                                        <p:cTn id="59" dur="500"/>
                                        <p:tgtEl>
                                          <p:spTgt spid="114"/>
                                        </p:tgtEl>
                                        <p:attrNameLst>
                                          <p:attrName>ppt_w</p:attrName>
                                        </p:attrNameLst>
                                      </p:cBhvr>
                                      <p:tavLst>
                                        <p:tav tm="0">
                                          <p:val>
                                            <p:strVal val="ppt_w"/>
                                          </p:val>
                                        </p:tav>
                                        <p:tav tm="100000">
                                          <p:val>
                                            <p:fltVal val="0"/>
                                          </p:val>
                                        </p:tav>
                                      </p:tavLst>
                                    </p:anim>
                                    <p:anim calcmode="lin" valueType="num">
                                      <p:cBhvr>
                                        <p:cTn id="60" dur="500"/>
                                        <p:tgtEl>
                                          <p:spTgt spid="114"/>
                                        </p:tgtEl>
                                        <p:attrNameLst>
                                          <p:attrName>ppt_h</p:attrName>
                                        </p:attrNameLst>
                                      </p:cBhvr>
                                      <p:tavLst>
                                        <p:tav tm="0">
                                          <p:val>
                                            <p:strVal val="ppt_h"/>
                                          </p:val>
                                        </p:tav>
                                        <p:tav tm="100000">
                                          <p:val>
                                            <p:strVal val="ppt_h"/>
                                          </p:val>
                                        </p:tav>
                                      </p:tavLst>
                                    </p:anim>
                                    <p:set>
                                      <p:cBhvr>
                                        <p:cTn id="61" dur="1" fill="hold">
                                          <p:stCondLst>
                                            <p:cond delay="499"/>
                                          </p:stCondLst>
                                        </p:cTn>
                                        <p:tgtEl>
                                          <p:spTgt spid="114"/>
                                        </p:tgtEl>
                                        <p:attrNameLst>
                                          <p:attrName>style.visibility</p:attrName>
                                        </p:attrNameLst>
                                      </p:cBhvr>
                                      <p:to>
                                        <p:strVal val="hidden"/>
                                      </p:to>
                                    </p:set>
                                  </p:childTnLst>
                                </p:cTn>
                              </p:par>
                              <p:par>
                                <p:cTn id="62" presetID="17" presetClass="exit" presetSubtype="10" fill="hold" nodeType="withEffect">
                                  <p:stCondLst>
                                    <p:cond delay="0"/>
                                  </p:stCondLst>
                                  <p:childTnLst>
                                    <p:anim calcmode="lin" valueType="num">
                                      <p:cBhvr>
                                        <p:cTn id="63" dur="500"/>
                                        <p:tgtEl>
                                          <p:spTgt spid="148"/>
                                        </p:tgtEl>
                                        <p:attrNameLst>
                                          <p:attrName>ppt_w</p:attrName>
                                        </p:attrNameLst>
                                      </p:cBhvr>
                                      <p:tavLst>
                                        <p:tav tm="0">
                                          <p:val>
                                            <p:strVal val="ppt_w"/>
                                          </p:val>
                                        </p:tav>
                                        <p:tav tm="100000">
                                          <p:val>
                                            <p:fltVal val="0"/>
                                          </p:val>
                                        </p:tav>
                                      </p:tavLst>
                                    </p:anim>
                                    <p:anim calcmode="lin" valueType="num">
                                      <p:cBhvr>
                                        <p:cTn id="64" dur="500"/>
                                        <p:tgtEl>
                                          <p:spTgt spid="148"/>
                                        </p:tgtEl>
                                        <p:attrNameLst>
                                          <p:attrName>ppt_h</p:attrName>
                                        </p:attrNameLst>
                                      </p:cBhvr>
                                      <p:tavLst>
                                        <p:tav tm="0">
                                          <p:val>
                                            <p:strVal val="ppt_h"/>
                                          </p:val>
                                        </p:tav>
                                        <p:tav tm="100000">
                                          <p:val>
                                            <p:strVal val="ppt_h"/>
                                          </p:val>
                                        </p:tav>
                                      </p:tavLst>
                                    </p:anim>
                                    <p:set>
                                      <p:cBhvr>
                                        <p:cTn id="65" dur="1" fill="hold">
                                          <p:stCondLst>
                                            <p:cond delay="499"/>
                                          </p:stCondLst>
                                        </p:cTn>
                                        <p:tgtEl>
                                          <p:spTgt spid="148"/>
                                        </p:tgtEl>
                                        <p:attrNameLst>
                                          <p:attrName>style.visibility</p:attrName>
                                        </p:attrNameLst>
                                      </p:cBhvr>
                                      <p:to>
                                        <p:strVal val="hidden"/>
                                      </p:to>
                                    </p:set>
                                  </p:childTnLst>
                                </p:cTn>
                              </p:par>
                              <p:par>
                                <p:cTn id="66" presetID="10" presetClass="entr" presetSubtype="0" fill="hold" nodeType="withEffect">
                                  <p:stCondLst>
                                    <p:cond delay="0"/>
                                  </p:stCondLst>
                                  <p:childTnLst>
                                    <p:set>
                                      <p:cBhvr>
                                        <p:cTn id="67" dur="1" fill="hold">
                                          <p:stCondLst>
                                            <p:cond delay="0"/>
                                          </p:stCondLst>
                                        </p:cTn>
                                        <p:tgtEl>
                                          <p:spTgt spid="156"/>
                                        </p:tgtEl>
                                        <p:attrNameLst>
                                          <p:attrName>style.visibility</p:attrName>
                                        </p:attrNameLst>
                                      </p:cBhvr>
                                      <p:to>
                                        <p:strVal val="visible"/>
                                      </p:to>
                                    </p:set>
                                    <p:animEffect transition="in" filter="fade">
                                      <p:cBhvr>
                                        <p:cTn id="68" dur="500"/>
                                        <p:tgtEl>
                                          <p:spTgt spid="156"/>
                                        </p:tgtEl>
                                      </p:cBhvr>
                                    </p:animEffect>
                                  </p:childTnLst>
                                </p:cTn>
                              </p:par>
                              <p:par>
                                <p:cTn id="69" presetID="10" presetClass="entr" presetSubtype="0" fill="hold" nodeType="withEffect">
                                  <p:stCondLst>
                                    <p:cond delay="0"/>
                                  </p:stCondLst>
                                  <p:childTnLst>
                                    <p:set>
                                      <p:cBhvr>
                                        <p:cTn id="70" dur="1" fill="hold">
                                          <p:stCondLst>
                                            <p:cond delay="0"/>
                                          </p:stCondLst>
                                        </p:cTn>
                                        <p:tgtEl>
                                          <p:spTgt spid="158"/>
                                        </p:tgtEl>
                                        <p:attrNameLst>
                                          <p:attrName>style.visibility</p:attrName>
                                        </p:attrNameLst>
                                      </p:cBhvr>
                                      <p:to>
                                        <p:strVal val="visible"/>
                                      </p:to>
                                    </p:set>
                                    <p:animEffect transition="in" filter="fade">
                                      <p:cBhvr>
                                        <p:cTn id="71" dur="500"/>
                                        <p:tgtEl>
                                          <p:spTgt spid="158"/>
                                        </p:tgtEl>
                                      </p:cBhvr>
                                    </p:animEffect>
                                  </p:childTnLst>
                                </p:cTn>
                              </p:par>
                            </p:childTnLst>
                          </p:cTn>
                        </p:par>
                      </p:childTnLst>
                    </p:cTn>
                  </p:par>
                  <p:par>
                    <p:cTn id="72" fill="hold">
                      <p:stCondLst>
                        <p:cond delay="indefinite"/>
                      </p:stCondLst>
                      <p:childTnLst>
                        <p:par>
                          <p:cTn id="73" fill="hold">
                            <p:stCondLst>
                              <p:cond delay="0"/>
                            </p:stCondLst>
                            <p:childTnLst>
                              <p:par>
                                <p:cTn id="74" presetID="17" presetClass="entr" presetSubtype="10" fill="hold" grpId="0" nodeType="clickEffect">
                                  <p:stCondLst>
                                    <p:cond delay="0"/>
                                  </p:stCondLst>
                                  <p:childTnLst>
                                    <p:set>
                                      <p:cBhvr>
                                        <p:cTn id="75" dur="1" fill="hold">
                                          <p:stCondLst>
                                            <p:cond delay="0"/>
                                          </p:stCondLst>
                                        </p:cTn>
                                        <p:tgtEl>
                                          <p:spTgt spid="143"/>
                                        </p:tgtEl>
                                        <p:attrNameLst>
                                          <p:attrName>style.visibility</p:attrName>
                                        </p:attrNameLst>
                                      </p:cBhvr>
                                      <p:to>
                                        <p:strVal val="visible"/>
                                      </p:to>
                                    </p:set>
                                    <p:anim calcmode="lin" valueType="num">
                                      <p:cBhvr>
                                        <p:cTn id="76" dur="500" fill="hold"/>
                                        <p:tgtEl>
                                          <p:spTgt spid="143"/>
                                        </p:tgtEl>
                                        <p:attrNameLst>
                                          <p:attrName>ppt_w</p:attrName>
                                        </p:attrNameLst>
                                      </p:cBhvr>
                                      <p:tavLst>
                                        <p:tav tm="0">
                                          <p:val>
                                            <p:fltVal val="0"/>
                                          </p:val>
                                        </p:tav>
                                        <p:tav tm="100000">
                                          <p:val>
                                            <p:strVal val="#ppt_w"/>
                                          </p:val>
                                        </p:tav>
                                      </p:tavLst>
                                    </p:anim>
                                    <p:anim calcmode="lin" valueType="num">
                                      <p:cBhvr>
                                        <p:cTn id="77" dur="500" fill="hold"/>
                                        <p:tgtEl>
                                          <p:spTgt spid="143"/>
                                        </p:tgtEl>
                                        <p:attrNameLst>
                                          <p:attrName>ppt_h</p:attrName>
                                        </p:attrNameLst>
                                      </p:cBhvr>
                                      <p:tavLst>
                                        <p:tav tm="0">
                                          <p:val>
                                            <p:strVal val="#ppt_h"/>
                                          </p:val>
                                        </p:tav>
                                        <p:tav tm="100000">
                                          <p:val>
                                            <p:strVal val="#ppt_h"/>
                                          </p:val>
                                        </p:tav>
                                      </p:tavLst>
                                    </p:anim>
                                  </p:childTnLst>
                                </p:cTn>
                              </p:par>
                            </p:childTnLst>
                          </p:cTn>
                        </p:par>
                      </p:childTnLst>
                    </p:cTn>
                  </p:par>
                  <p:par>
                    <p:cTn id="78" fill="hold">
                      <p:stCondLst>
                        <p:cond delay="indefinite"/>
                      </p:stCondLst>
                      <p:childTnLst>
                        <p:par>
                          <p:cTn id="79" fill="hold">
                            <p:stCondLst>
                              <p:cond delay="0"/>
                            </p:stCondLst>
                            <p:childTnLst>
                              <p:par>
                                <p:cTn id="80" presetID="17" presetClass="exit" presetSubtype="10" fill="hold" nodeType="clickEffect">
                                  <p:stCondLst>
                                    <p:cond delay="0"/>
                                  </p:stCondLst>
                                  <p:childTnLst>
                                    <p:anim calcmode="lin" valueType="num">
                                      <p:cBhvr>
                                        <p:cTn id="81" dur="500"/>
                                        <p:tgtEl>
                                          <p:spTgt spid="126"/>
                                        </p:tgtEl>
                                        <p:attrNameLst>
                                          <p:attrName>ppt_w</p:attrName>
                                        </p:attrNameLst>
                                      </p:cBhvr>
                                      <p:tavLst>
                                        <p:tav tm="0">
                                          <p:val>
                                            <p:strVal val="ppt_w"/>
                                          </p:val>
                                        </p:tav>
                                        <p:tav tm="100000">
                                          <p:val>
                                            <p:fltVal val="0"/>
                                          </p:val>
                                        </p:tav>
                                      </p:tavLst>
                                    </p:anim>
                                    <p:anim calcmode="lin" valueType="num">
                                      <p:cBhvr>
                                        <p:cTn id="82" dur="500"/>
                                        <p:tgtEl>
                                          <p:spTgt spid="126"/>
                                        </p:tgtEl>
                                        <p:attrNameLst>
                                          <p:attrName>ppt_h</p:attrName>
                                        </p:attrNameLst>
                                      </p:cBhvr>
                                      <p:tavLst>
                                        <p:tav tm="0">
                                          <p:val>
                                            <p:strVal val="ppt_h"/>
                                          </p:val>
                                        </p:tav>
                                        <p:tav tm="100000">
                                          <p:val>
                                            <p:strVal val="ppt_h"/>
                                          </p:val>
                                        </p:tav>
                                      </p:tavLst>
                                    </p:anim>
                                    <p:set>
                                      <p:cBhvr>
                                        <p:cTn id="83" dur="1" fill="hold">
                                          <p:stCondLst>
                                            <p:cond delay="499"/>
                                          </p:stCondLst>
                                        </p:cTn>
                                        <p:tgtEl>
                                          <p:spTgt spid="126"/>
                                        </p:tgtEl>
                                        <p:attrNameLst>
                                          <p:attrName>style.visibility</p:attrName>
                                        </p:attrNameLst>
                                      </p:cBhvr>
                                      <p:to>
                                        <p:strVal val="hidden"/>
                                      </p:to>
                                    </p:set>
                                  </p:childTnLst>
                                </p:cTn>
                              </p:par>
                              <p:par>
                                <p:cTn id="84" presetID="17" presetClass="exit" presetSubtype="10" fill="hold" grpId="0" nodeType="withEffect">
                                  <p:stCondLst>
                                    <p:cond delay="0"/>
                                  </p:stCondLst>
                                  <p:childTnLst>
                                    <p:anim calcmode="lin" valueType="num">
                                      <p:cBhvr>
                                        <p:cTn id="85" dur="500"/>
                                        <p:tgtEl>
                                          <p:spTgt spid="108"/>
                                        </p:tgtEl>
                                        <p:attrNameLst>
                                          <p:attrName>ppt_w</p:attrName>
                                        </p:attrNameLst>
                                      </p:cBhvr>
                                      <p:tavLst>
                                        <p:tav tm="0">
                                          <p:val>
                                            <p:strVal val="ppt_w"/>
                                          </p:val>
                                        </p:tav>
                                        <p:tav tm="100000">
                                          <p:val>
                                            <p:fltVal val="0"/>
                                          </p:val>
                                        </p:tav>
                                      </p:tavLst>
                                    </p:anim>
                                    <p:anim calcmode="lin" valueType="num">
                                      <p:cBhvr>
                                        <p:cTn id="86" dur="500"/>
                                        <p:tgtEl>
                                          <p:spTgt spid="108"/>
                                        </p:tgtEl>
                                        <p:attrNameLst>
                                          <p:attrName>ppt_h</p:attrName>
                                        </p:attrNameLst>
                                      </p:cBhvr>
                                      <p:tavLst>
                                        <p:tav tm="0">
                                          <p:val>
                                            <p:strVal val="ppt_h"/>
                                          </p:val>
                                        </p:tav>
                                        <p:tav tm="100000">
                                          <p:val>
                                            <p:strVal val="ppt_h"/>
                                          </p:val>
                                        </p:tav>
                                      </p:tavLst>
                                    </p:anim>
                                    <p:set>
                                      <p:cBhvr>
                                        <p:cTn id="87" dur="1" fill="hold">
                                          <p:stCondLst>
                                            <p:cond delay="499"/>
                                          </p:stCondLst>
                                        </p:cTn>
                                        <p:tgtEl>
                                          <p:spTgt spid="108"/>
                                        </p:tgtEl>
                                        <p:attrNameLst>
                                          <p:attrName>style.visibility</p:attrName>
                                        </p:attrNameLst>
                                      </p:cBhvr>
                                      <p:to>
                                        <p:strVal val="hidden"/>
                                      </p:to>
                                    </p:set>
                                  </p:childTnLst>
                                </p:cTn>
                              </p:par>
                              <p:par>
                                <p:cTn id="88" presetID="17" presetClass="exit" presetSubtype="10" fill="hold" grpId="1" nodeType="withEffect">
                                  <p:stCondLst>
                                    <p:cond delay="0"/>
                                  </p:stCondLst>
                                  <p:childTnLst>
                                    <p:anim calcmode="lin" valueType="num">
                                      <p:cBhvr>
                                        <p:cTn id="89" dur="500"/>
                                        <p:tgtEl>
                                          <p:spTgt spid="143"/>
                                        </p:tgtEl>
                                        <p:attrNameLst>
                                          <p:attrName>ppt_w</p:attrName>
                                        </p:attrNameLst>
                                      </p:cBhvr>
                                      <p:tavLst>
                                        <p:tav tm="0">
                                          <p:val>
                                            <p:strVal val="ppt_w"/>
                                          </p:val>
                                        </p:tav>
                                        <p:tav tm="100000">
                                          <p:val>
                                            <p:fltVal val="0"/>
                                          </p:val>
                                        </p:tav>
                                      </p:tavLst>
                                    </p:anim>
                                    <p:anim calcmode="lin" valueType="num">
                                      <p:cBhvr>
                                        <p:cTn id="90" dur="500"/>
                                        <p:tgtEl>
                                          <p:spTgt spid="143"/>
                                        </p:tgtEl>
                                        <p:attrNameLst>
                                          <p:attrName>ppt_h</p:attrName>
                                        </p:attrNameLst>
                                      </p:cBhvr>
                                      <p:tavLst>
                                        <p:tav tm="0">
                                          <p:val>
                                            <p:strVal val="ppt_h"/>
                                          </p:val>
                                        </p:tav>
                                        <p:tav tm="100000">
                                          <p:val>
                                            <p:strVal val="ppt_h"/>
                                          </p:val>
                                        </p:tav>
                                      </p:tavLst>
                                    </p:anim>
                                    <p:set>
                                      <p:cBhvr>
                                        <p:cTn id="91" dur="1" fill="hold">
                                          <p:stCondLst>
                                            <p:cond delay="499"/>
                                          </p:stCondLst>
                                        </p:cTn>
                                        <p:tgtEl>
                                          <p:spTgt spid="143"/>
                                        </p:tgtEl>
                                        <p:attrNameLst>
                                          <p:attrName>style.visibility</p:attrName>
                                        </p:attrNameLst>
                                      </p:cBhvr>
                                      <p:to>
                                        <p:strVal val="hidden"/>
                                      </p:to>
                                    </p:set>
                                  </p:childTnLst>
                                </p:cTn>
                              </p:par>
                              <p:par>
                                <p:cTn id="92" presetID="17" presetClass="exit" presetSubtype="10" fill="hold" grpId="0" nodeType="withEffect">
                                  <p:stCondLst>
                                    <p:cond delay="0"/>
                                  </p:stCondLst>
                                  <p:childTnLst>
                                    <p:anim calcmode="lin" valueType="num">
                                      <p:cBhvr>
                                        <p:cTn id="93" dur="500"/>
                                        <p:tgtEl>
                                          <p:spTgt spid="113"/>
                                        </p:tgtEl>
                                        <p:attrNameLst>
                                          <p:attrName>ppt_w</p:attrName>
                                        </p:attrNameLst>
                                      </p:cBhvr>
                                      <p:tavLst>
                                        <p:tav tm="0">
                                          <p:val>
                                            <p:strVal val="ppt_w"/>
                                          </p:val>
                                        </p:tav>
                                        <p:tav tm="100000">
                                          <p:val>
                                            <p:fltVal val="0"/>
                                          </p:val>
                                        </p:tav>
                                      </p:tavLst>
                                    </p:anim>
                                    <p:anim calcmode="lin" valueType="num">
                                      <p:cBhvr>
                                        <p:cTn id="94" dur="500"/>
                                        <p:tgtEl>
                                          <p:spTgt spid="113"/>
                                        </p:tgtEl>
                                        <p:attrNameLst>
                                          <p:attrName>ppt_h</p:attrName>
                                        </p:attrNameLst>
                                      </p:cBhvr>
                                      <p:tavLst>
                                        <p:tav tm="0">
                                          <p:val>
                                            <p:strVal val="ppt_h"/>
                                          </p:val>
                                        </p:tav>
                                        <p:tav tm="100000">
                                          <p:val>
                                            <p:strVal val="ppt_h"/>
                                          </p:val>
                                        </p:tav>
                                      </p:tavLst>
                                    </p:anim>
                                    <p:set>
                                      <p:cBhvr>
                                        <p:cTn id="95" dur="1" fill="hold">
                                          <p:stCondLst>
                                            <p:cond delay="499"/>
                                          </p:stCondLst>
                                        </p:cTn>
                                        <p:tgtEl>
                                          <p:spTgt spid="113"/>
                                        </p:tgtEl>
                                        <p:attrNameLst>
                                          <p:attrName>style.visibility</p:attrName>
                                        </p:attrNameLst>
                                      </p:cBhvr>
                                      <p:to>
                                        <p:strVal val="hidden"/>
                                      </p:to>
                                    </p:set>
                                  </p:childTnLst>
                                </p:cTn>
                              </p:par>
                              <p:par>
                                <p:cTn id="96" presetID="17" presetClass="exit" presetSubtype="10" fill="hold" nodeType="withEffect">
                                  <p:stCondLst>
                                    <p:cond delay="0"/>
                                  </p:stCondLst>
                                  <p:childTnLst>
                                    <p:anim calcmode="lin" valueType="num">
                                      <p:cBhvr>
                                        <p:cTn id="97" dur="500"/>
                                        <p:tgtEl>
                                          <p:spTgt spid="151"/>
                                        </p:tgtEl>
                                        <p:attrNameLst>
                                          <p:attrName>ppt_w</p:attrName>
                                        </p:attrNameLst>
                                      </p:cBhvr>
                                      <p:tavLst>
                                        <p:tav tm="0">
                                          <p:val>
                                            <p:strVal val="ppt_w"/>
                                          </p:val>
                                        </p:tav>
                                        <p:tav tm="100000">
                                          <p:val>
                                            <p:fltVal val="0"/>
                                          </p:val>
                                        </p:tav>
                                      </p:tavLst>
                                    </p:anim>
                                    <p:anim calcmode="lin" valueType="num">
                                      <p:cBhvr>
                                        <p:cTn id="98" dur="500"/>
                                        <p:tgtEl>
                                          <p:spTgt spid="151"/>
                                        </p:tgtEl>
                                        <p:attrNameLst>
                                          <p:attrName>ppt_h</p:attrName>
                                        </p:attrNameLst>
                                      </p:cBhvr>
                                      <p:tavLst>
                                        <p:tav tm="0">
                                          <p:val>
                                            <p:strVal val="ppt_h"/>
                                          </p:val>
                                        </p:tav>
                                        <p:tav tm="100000">
                                          <p:val>
                                            <p:strVal val="ppt_h"/>
                                          </p:val>
                                        </p:tav>
                                      </p:tavLst>
                                    </p:anim>
                                    <p:set>
                                      <p:cBhvr>
                                        <p:cTn id="99" dur="1" fill="hold">
                                          <p:stCondLst>
                                            <p:cond delay="499"/>
                                          </p:stCondLst>
                                        </p:cTn>
                                        <p:tgtEl>
                                          <p:spTgt spid="151"/>
                                        </p:tgtEl>
                                        <p:attrNameLst>
                                          <p:attrName>style.visibility</p:attrName>
                                        </p:attrNameLst>
                                      </p:cBhvr>
                                      <p:to>
                                        <p:strVal val="hidden"/>
                                      </p:to>
                                    </p:set>
                                  </p:childTnLst>
                                </p:cTn>
                              </p:par>
                              <p:par>
                                <p:cTn id="100" presetID="10" presetClass="entr" presetSubtype="0" fill="hold" nodeType="withEffect">
                                  <p:stCondLst>
                                    <p:cond delay="0"/>
                                  </p:stCondLst>
                                  <p:childTnLst>
                                    <p:set>
                                      <p:cBhvr>
                                        <p:cTn id="101" dur="1" fill="hold">
                                          <p:stCondLst>
                                            <p:cond delay="0"/>
                                          </p:stCondLst>
                                        </p:cTn>
                                        <p:tgtEl>
                                          <p:spTgt spid="160"/>
                                        </p:tgtEl>
                                        <p:attrNameLst>
                                          <p:attrName>style.visibility</p:attrName>
                                        </p:attrNameLst>
                                      </p:cBhvr>
                                      <p:to>
                                        <p:strVal val="visible"/>
                                      </p:to>
                                    </p:set>
                                    <p:animEffect transition="in" filter="fade">
                                      <p:cBhvr>
                                        <p:cTn id="102" dur="500"/>
                                        <p:tgtEl>
                                          <p:spTgt spid="160"/>
                                        </p:tgtEl>
                                      </p:cBhvr>
                                    </p:animEffect>
                                  </p:childTnLst>
                                </p:cTn>
                              </p:par>
                            </p:childTnLst>
                          </p:cTn>
                        </p:par>
                      </p:childTnLst>
                    </p:cTn>
                  </p:par>
                  <p:par>
                    <p:cTn id="103" fill="hold">
                      <p:stCondLst>
                        <p:cond delay="indefinite"/>
                      </p:stCondLst>
                      <p:childTnLst>
                        <p:par>
                          <p:cTn id="104" fill="hold">
                            <p:stCondLst>
                              <p:cond delay="0"/>
                            </p:stCondLst>
                            <p:childTnLst>
                              <p:par>
                                <p:cTn id="105" presetID="17" presetClass="entr" presetSubtype="10" fill="hold" grpId="0" nodeType="clickEffect">
                                  <p:stCondLst>
                                    <p:cond delay="0"/>
                                  </p:stCondLst>
                                  <p:childTnLst>
                                    <p:set>
                                      <p:cBhvr>
                                        <p:cTn id="106" dur="1" fill="hold">
                                          <p:stCondLst>
                                            <p:cond delay="0"/>
                                          </p:stCondLst>
                                        </p:cTn>
                                        <p:tgtEl>
                                          <p:spTgt spid="145"/>
                                        </p:tgtEl>
                                        <p:attrNameLst>
                                          <p:attrName>style.visibility</p:attrName>
                                        </p:attrNameLst>
                                      </p:cBhvr>
                                      <p:to>
                                        <p:strVal val="visible"/>
                                      </p:to>
                                    </p:set>
                                    <p:anim calcmode="lin" valueType="num">
                                      <p:cBhvr>
                                        <p:cTn id="107" dur="500" fill="hold"/>
                                        <p:tgtEl>
                                          <p:spTgt spid="145"/>
                                        </p:tgtEl>
                                        <p:attrNameLst>
                                          <p:attrName>ppt_w</p:attrName>
                                        </p:attrNameLst>
                                      </p:cBhvr>
                                      <p:tavLst>
                                        <p:tav tm="0">
                                          <p:val>
                                            <p:fltVal val="0"/>
                                          </p:val>
                                        </p:tav>
                                        <p:tav tm="100000">
                                          <p:val>
                                            <p:strVal val="#ppt_w"/>
                                          </p:val>
                                        </p:tav>
                                      </p:tavLst>
                                    </p:anim>
                                    <p:anim calcmode="lin" valueType="num">
                                      <p:cBhvr>
                                        <p:cTn id="108" dur="500" fill="hold"/>
                                        <p:tgtEl>
                                          <p:spTgt spid="145"/>
                                        </p:tgtEl>
                                        <p:attrNameLst>
                                          <p:attrName>ppt_h</p:attrName>
                                        </p:attrNameLst>
                                      </p:cBhvr>
                                      <p:tavLst>
                                        <p:tav tm="0">
                                          <p:val>
                                            <p:strVal val="#ppt_h"/>
                                          </p:val>
                                        </p:tav>
                                        <p:tav tm="100000">
                                          <p:val>
                                            <p:strVal val="#ppt_h"/>
                                          </p:val>
                                        </p:tav>
                                      </p:tavLst>
                                    </p:anim>
                                  </p:childTnLst>
                                </p:cTn>
                              </p:par>
                            </p:childTnLst>
                          </p:cTn>
                        </p:par>
                      </p:childTnLst>
                    </p:cTn>
                  </p:par>
                  <p:par>
                    <p:cTn id="109" fill="hold">
                      <p:stCondLst>
                        <p:cond delay="indefinite"/>
                      </p:stCondLst>
                      <p:childTnLst>
                        <p:par>
                          <p:cTn id="110" fill="hold">
                            <p:stCondLst>
                              <p:cond delay="0"/>
                            </p:stCondLst>
                            <p:childTnLst>
                              <p:par>
                                <p:cTn id="111" presetID="17" presetClass="exit" presetSubtype="10" fill="hold" nodeType="clickEffect">
                                  <p:stCondLst>
                                    <p:cond delay="0"/>
                                  </p:stCondLst>
                                  <p:childTnLst>
                                    <p:anim calcmode="lin" valueType="num">
                                      <p:cBhvr>
                                        <p:cTn id="112" dur="500"/>
                                        <p:tgtEl>
                                          <p:spTgt spid="130"/>
                                        </p:tgtEl>
                                        <p:attrNameLst>
                                          <p:attrName>ppt_w</p:attrName>
                                        </p:attrNameLst>
                                      </p:cBhvr>
                                      <p:tavLst>
                                        <p:tav tm="0">
                                          <p:val>
                                            <p:strVal val="ppt_w"/>
                                          </p:val>
                                        </p:tav>
                                        <p:tav tm="100000">
                                          <p:val>
                                            <p:fltVal val="0"/>
                                          </p:val>
                                        </p:tav>
                                      </p:tavLst>
                                    </p:anim>
                                    <p:anim calcmode="lin" valueType="num">
                                      <p:cBhvr>
                                        <p:cTn id="113" dur="500"/>
                                        <p:tgtEl>
                                          <p:spTgt spid="130"/>
                                        </p:tgtEl>
                                        <p:attrNameLst>
                                          <p:attrName>ppt_h</p:attrName>
                                        </p:attrNameLst>
                                      </p:cBhvr>
                                      <p:tavLst>
                                        <p:tav tm="0">
                                          <p:val>
                                            <p:strVal val="ppt_h"/>
                                          </p:val>
                                        </p:tav>
                                        <p:tav tm="100000">
                                          <p:val>
                                            <p:strVal val="ppt_h"/>
                                          </p:val>
                                        </p:tav>
                                      </p:tavLst>
                                    </p:anim>
                                    <p:set>
                                      <p:cBhvr>
                                        <p:cTn id="114" dur="1" fill="hold">
                                          <p:stCondLst>
                                            <p:cond delay="499"/>
                                          </p:stCondLst>
                                        </p:cTn>
                                        <p:tgtEl>
                                          <p:spTgt spid="130"/>
                                        </p:tgtEl>
                                        <p:attrNameLst>
                                          <p:attrName>style.visibility</p:attrName>
                                        </p:attrNameLst>
                                      </p:cBhvr>
                                      <p:to>
                                        <p:strVal val="hidden"/>
                                      </p:to>
                                    </p:set>
                                  </p:childTnLst>
                                </p:cTn>
                              </p:par>
                              <p:par>
                                <p:cTn id="115" presetID="17" presetClass="exit" presetSubtype="10" fill="hold" grpId="0" nodeType="withEffect">
                                  <p:stCondLst>
                                    <p:cond delay="0"/>
                                  </p:stCondLst>
                                  <p:childTnLst>
                                    <p:anim calcmode="lin" valueType="num">
                                      <p:cBhvr>
                                        <p:cTn id="116" dur="500"/>
                                        <p:tgtEl>
                                          <p:spTgt spid="111"/>
                                        </p:tgtEl>
                                        <p:attrNameLst>
                                          <p:attrName>ppt_w</p:attrName>
                                        </p:attrNameLst>
                                      </p:cBhvr>
                                      <p:tavLst>
                                        <p:tav tm="0">
                                          <p:val>
                                            <p:strVal val="ppt_w"/>
                                          </p:val>
                                        </p:tav>
                                        <p:tav tm="100000">
                                          <p:val>
                                            <p:fltVal val="0"/>
                                          </p:val>
                                        </p:tav>
                                      </p:tavLst>
                                    </p:anim>
                                    <p:anim calcmode="lin" valueType="num">
                                      <p:cBhvr>
                                        <p:cTn id="117" dur="500"/>
                                        <p:tgtEl>
                                          <p:spTgt spid="111"/>
                                        </p:tgtEl>
                                        <p:attrNameLst>
                                          <p:attrName>ppt_h</p:attrName>
                                        </p:attrNameLst>
                                      </p:cBhvr>
                                      <p:tavLst>
                                        <p:tav tm="0">
                                          <p:val>
                                            <p:strVal val="ppt_h"/>
                                          </p:val>
                                        </p:tav>
                                        <p:tav tm="100000">
                                          <p:val>
                                            <p:strVal val="ppt_h"/>
                                          </p:val>
                                        </p:tav>
                                      </p:tavLst>
                                    </p:anim>
                                    <p:set>
                                      <p:cBhvr>
                                        <p:cTn id="118" dur="1" fill="hold">
                                          <p:stCondLst>
                                            <p:cond delay="499"/>
                                          </p:stCondLst>
                                        </p:cTn>
                                        <p:tgtEl>
                                          <p:spTgt spid="111"/>
                                        </p:tgtEl>
                                        <p:attrNameLst>
                                          <p:attrName>style.visibility</p:attrName>
                                        </p:attrNameLst>
                                      </p:cBhvr>
                                      <p:to>
                                        <p:strVal val="hidden"/>
                                      </p:to>
                                    </p:set>
                                  </p:childTnLst>
                                </p:cTn>
                              </p:par>
                              <p:par>
                                <p:cTn id="119" presetID="17" presetClass="exit" presetSubtype="10" fill="hold" grpId="1" nodeType="withEffect">
                                  <p:stCondLst>
                                    <p:cond delay="0"/>
                                  </p:stCondLst>
                                  <p:childTnLst>
                                    <p:anim calcmode="lin" valueType="num">
                                      <p:cBhvr>
                                        <p:cTn id="120" dur="500"/>
                                        <p:tgtEl>
                                          <p:spTgt spid="145"/>
                                        </p:tgtEl>
                                        <p:attrNameLst>
                                          <p:attrName>ppt_w</p:attrName>
                                        </p:attrNameLst>
                                      </p:cBhvr>
                                      <p:tavLst>
                                        <p:tav tm="0">
                                          <p:val>
                                            <p:strVal val="ppt_w"/>
                                          </p:val>
                                        </p:tav>
                                        <p:tav tm="100000">
                                          <p:val>
                                            <p:fltVal val="0"/>
                                          </p:val>
                                        </p:tav>
                                      </p:tavLst>
                                    </p:anim>
                                    <p:anim calcmode="lin" valueType="num">
                                      <p:cBhvr>
                                        <p:cTn id="121" dur="500"/>
                                        <p:tgtEl>
                                          <p:spTgt spid="145"/>
                                        </p:tgtEl>
                                        <p:attrNameLst>
                                          <p:attrName>ppt_h</p:attrName>
                                        </p:attrNameLst>
                                      </p:cBhvr>
                                      <p:tavLst>
                                        <p:tav tm="0">
                                          <p:val>
                                            <p:strVal val="ppt_h"/>
                                          </p:val>
                                        </p:tav>
                                        <p:tav tm="100000">
                                          <p:val>
                                            <p:strVal val="ppt_h"/>
                                          </p:val>
                                        </p:tav>
                                      </p:tavLst>
                                    </p:anim>
                                    <p:set>
                                      <p:cBhvr>
                                        <p:cTn id="122" dur="1" fill="hold">
                                          <p:stCondLst>
                                            <p:cond delay="499"/>
                                          </p:stCondLst>
                                        </p:cTn>
                                        <p:tgtEl>
                                          <p:spTgt spid="145"/>
                                        </p:tgtEl>
                                        <p:attrNameLst>
                                          <p:attrName>style.visibility</p:attrName>
                                        </p:attrNameLst>
                                      </p:cBhvr>
                                      <p:to>
                                        <p:strVal val="hidden"/>
                                      </p:to>
                                    </p:set>
                                  </p:childTnLst>
                                </p:cTn>
                              </p:par>
                            </p:childTnLst>
                          </p:cTn>
                        </p:par>
                        <p:par>
                          <p:cTn id="123" fill="hold">
                            <p:stCondLst>
                              <p:cond delay="500"/>
                            </p:stCondLst>
                            <p:childTnLst>
                              <p:par>
                                <p:cTn id="124" presetID="17" presetClass="exit" presetSubtype="10" fill="hold" grpId="0" nodeType="afterEffect">
                                  <p:stCondLst>
                                    <p:cond delay="0"/>
                                  </p:stCondLst>
                                  <p:childTnLst>
                                    <p:anim calcmode="lin" valueType="num">
                                      <p:cBhvr>
                                        <p:cTn id="125" dur="500"/>
                                        <p:tgtEl>
                                          <p:spTgt spid="104"/>
                                        </p:tgtEl>
                                        <p:attrNameLst>
                                          <p:attrName>ppt_w</p:attrName>
                                        </p:attrNameLst>
                                      </p:cBhvr>
                                      <p:tavLst>
                                        <p:tav tm="0">
                                          <p:val>
                                            <p:strVal val="ppt_w"/>
                                          </p:val>
                                        </p:tav>
                                        <p:tav tm="100000">
                                          <p:val>
                                            <p:fltVal val="0"/>
                                          </p:val>
                                        </p:tav>
                                      </p:tavLst>
                                    </p:anim>
                                    <p:anim calcmode="lin" valueType="num">
                                      <p:cBhvr>
                                        <p:cTn id="126" dur="500"/>
                                        <p:tgtEl>
                                          <p:spTgt spid="104"/>
                                        </p:tgtEl>
                                        <p:attrNameLst>
                                          <p:attrName>ppt_h</p:attrName>
                                        </p:attrNameLst>
                                      </p:cBhvr>
                                      <p:tavLst>
                                        <p:tav tm="0">
                                          <p:val>
                                            <p:strVal val="ppt_h"/>
                                          </p:val>
                                        </p:tav>
                                        <p:tav tm="100000">
                                          <p:val>
                                            <p:strVal val="ppt_h"/>
                                          </p:val>
                                        </p:tav>
                                      </p:tavLst>
                                    </p:anim>
                                    <p:set>
                                      <p:cBhvr>
                                        <p:cTn id="127" dur="1" fill="hold">
                                          <p:stCondLst>
                                            <p:cond delay="499"/>
                                          </p:stCondLst>
                                        </p:cTn>
                                        <p:tgtEl>
                                          <p:spTgt spid="104"/>
                                        </p:tgtEl>
                                        <p:attrNameLst>
                                          <p:attrName>style.visibility</p:attrName>
                                        </p:attrNameLst>
                                      </p:cBhvr>
                                      <p:to>
                                        <p:strVal val="hidden"/>
                                      </p:to>
                                    </p:set>
                                  </p:childTnLst>
                                </p:cTn>
                              </p:par>
                            </p:childTnLst>
                          </p:cTn>
                        </p:par>
                      </p:childTnLst>
                    </p:cTn>
                  </p:par>
                  <p:par>
                    <p:cTn id="128" fill="hold">
                      <p:stCondLst>
                        <p:cond delay="indefinite"/>
                      </p:stCondLst>
                      <p:childTnLst>
                        <p:par>
                          <p:cTn id="129" fill="hold">
                            <p:stCondLst>
                              <p:cond delay="0"/>
                            </p:stCondLst>
                            <p:childTnLst>
                              <p:par>
                                <p:cTn id="130" presetID="17" presetClass="entr" presetSubtype="10" fill="hold" grpId="0" nodeType="clickEffect">
                                  <p:stCondLst>
                                    <p:cond delay="0"/>
                                  </p:stCondLst>
                                  <p:childTnLst>
                                    <p:set>
                                      <p:cBhvr>
                                        <p:cTn id="131" dur="1" fill="hold">
                                          <p:stCondLst>
                                            <p:cond delay="0"/>
                                          </p:stCondLst>
                                        </p:cTn>
                                        <p:tgtEl>
                                          <p:spTgt spid="147"/>
                                        </p:tgtEl>
                                        <p:attrNameLst>
                                          <p:attrName>style.visibility</p:attrName>
                                        </p:attrNameLst>
                                      </p:cBhvr>
                                      <p:to>
                                        <p:strVal val="visible"/>
                                      </p:to>
                                    </p:set>
                                    <p:anim calcmode="lin" valueType="num">
                                      <p:cBhvr>
                                        <p:cTn id="132" dur="500" fill="hold"/>
                                        <p:tgtEl>
                                          <p:spTgt spid="147"/>
                                        </p:tgtEl>
                                        <p:attrNameLst>
                                          <p:attrName>ppt_w</p:attrName>
                                        </p:attrNameLst>
                                      </p:cBhvr>
                                      <p:tavLst>
                                        <p:tav tm="0">
                                          <p:val>
                                            <p:fltVal val="0"/>
                                          </p:val>
                                        </p:tav>
                                        <p:tav tm="100000">
                                          <p:val>
                                            <p:strVal val="#ppt_w"/>
                                          </p:val>
                                        </p:tav>
                                      </p:tavLst>
                                    </p:anim>
                                    <p:anim calcmode="lin" valueType="num">
                                      <p:cBhvr>
                                        <p:cTn id="133" dur="500" fill="hold"/>
                                        <p:tgtEl>
                                          <p:spTgt spid="147"/>
                                        </p:tgtEl>
                                        <p:attrNameLst>
                                          <p:attrName>ppt_h</p:attrName>
                                        </p:attrNameLst>
                                      </p:cBhvr>
                                      <p:tavLst>
                                        <p:tav tm="0">
                                          <p:val>
                                            <p:strVal val="#ppt_h"/>
                                          </p:val>
                                        </p:tav>
                                        <p:tav tm="100000">
                                          <p:val>
                                            <p:strVal val="#ppt_h"/>
                                          </p:val>
                                        </p:tav>
                                      </p:tavLst>
                                    </p:anim>
                                  </p:childTnLst>
                                </p:cTn>
                              </p:par>
                            </p:childTnLst>
                          </p:cTn>
                        </p:par>
                      </p:childTnLst>
                    </p:cTn>
                  </p:par>
                  <p:par>
                    <p:cTn id="134" fill="hold">
                      <p:stCondLst>
                        <p:cond delay="indefinite"/>
                      </p:stCondLst>
                      <p:childTnLst>
                        <p:par>
                          <p:cTn id="135" fill="hold">
                            <p:stCondLst>
                              <p:cond delay="0"/>
                            </p:stCondLst>
                            <p:childTnLst>
                              <p:par>
                                <p:cTn id="136" presetID="1" presetClass="exit" presetSubtype="0" fill="hold" grpId="1" nodeType="clickEffect">
                                  <p:stCondLst>
                                    <p:cond delay="0"/>
                                  </p:stCondLst>
                                  <p:childTnLst>
                                    <p:set>
                                      <p:cBhvr>
                                        <p:cTn id="137" dur="1" fill="hold">
                                          <p:stCondLst>
                                            <p:cond delay="0"/>
                                          </p:stCondLst>
                                        </p:cTn>
                                        <p:tgtEl>
                                          <p:spTgt spid="147"/>
                                        </p:tgtEl>
                                        <p:attrNameLst>
                                          <p:attrName>style.visibility</p:attrName>
                                        </p:attrNameLst>
                                      </p:cBhvr>
                                      <p:to>
                                        <p:strVal val="hidden"/>
                                      </p:to>
                                    </p:set>
                                  </p:childTnLst>
                                </p:cTn>
                              </p:par>
                              <p:par>
                                <p:cTn id="138" presetID="10" presetClass="exit" presetSubtype="0" fill="hold" nodeType="withEffect">
                                  <p:stCondLst>
                                    <p:cond delay="0"/>
                                  </p:stCondLst>
                                  <p:childTnLst>
                                    <p:animEffect transition="out" filter="fade">
                                      <p:cBhvr>
                                        <p:cTn id="139" dur="500"/>
                                        <p:tgtEl>
                                          <p:spTgt spid="139"/>
                                        </p:tgtEl>
                                      </p:cBhvr>
                                    </p:animEffect>
                                    <p:set>
                                      <p:cBhvr>
                                        <p:cTn id="140" dur="1" fill="hold">
                                          <p:stCondLst>
                                            <p:cond delay="499"/>
                                          </p:stCondLst>
                                        </p:cTn>
                                        <p:tgtEl>
                                          <p:spTgt spid="139"/>
                                        </p:tgtEl>
                                        <p:attrNameLst>
                                          <p:attrName>style.visibility</p:attrName>
                                        </p:attrNameLst>
                                      </p:cBhvr>
                                      <p:to>
                                        <p:strVal val="hidden"/>
                                      </p:to>
                                    </p:set>
                                  </p:childTnLst>
                                </p:cTn>
                              </p:par>
                              <p:par>
                                <p:cTn id="141" presetID="10" presetClass="exit" presetSubtype="0" fill="hold" grpId="0" nodeType="withEffect">
                                  <p:stCondLst>
                                    <p:cond delay="0"/>
                                  </p:stCondLst>
                                  <p:childTnLst>
                                    <p:animEffect transition="out" filter="fade">
                                      <p:cBhvr>
                                        <p:cTn id="142" dur="500"/>
                                        <p:tgtEl>
                                          <p:spTgt spid="140"/>
                                        </p:tgtEl>
                                      </p:cBhvr>
                                    </p:animEffect>
                                    <p:set>
                                      <p:cBhvr>
                                        <p:cTn id="143" dur="1" fill="hold">
                                          <p:stCondLst>
                                            <p:cond delay="499"/>
                                          </p:stCondLst>
                                        </p:cTn>
                                        <p:tgtEl>
                                          <p:spTgt spid="140"/>
                                        </p:tgtEl>
                                        <p:attrNameLst>
                                          <p:attrName>style.visibility</p:attrName>
                                        </p:attrNameLst>
                                      </p:cBhvr>
                                      <p:to>
                                        <p:strVal val="hidden"/>
                                      </p:to>
                                    </p:set>
                                  </p:childTnLst>
                                </p:cTn>
                              </p:par>
                              <p:par>
                                <p:cTn id="144" presetID="10" presetClass="entr" presetSubtype="0" fill="hold" nodeType="withEffect">
                                  <p:stCondLst>
                                    <p:cond delay="0"/>
                                  </p:stCondLst>
                                  <p:childTnLst>
                                    <p:set>
                                      <p:cBhvr>
                                        <p:cTn id="145" dur="1" fill="hold">
                                          <p:stCondLst>
                                            <p:cond delay="0"/>
                                          </p:stCondLst>
                                        </p:cTn>
                                        <p:tgtEl>
                                          <p:spTgt spid="163"/>
                                        </p:tgtEl>
                                        <p:attrNameLst>
                                          <p:attrName>style.visibility</p:attrName>
                                        </p:attrNameLst>
                                      </p:cBhvr>
                                      <p:to>
                                        <p:strVal val="visible"/>
                                      </p:to>
                                    </p:set>
                                    <p:animEffect transition="in" filter="fade">
                                      <p:cBhvr>
                                        <p:cTn id="146" dur="500"/>
                                        <p:tgtEl>
                                          <p:spTgt spid="163"/>
                                        </p:tgtEl>
                                      </p:cBhvr>
                                    </p:animEffect>
                                  </p:childTnLst>
                                </p:cTn>
                              </p:par>
                              <p:par>
                                <p:cTn id="147" presetID="10" presetClass="entr" presetSubtype="0" fill="hold" grpId="0" nodeType="withEffect">
                                  <p:stCondLst>
                                    <p:cond delay="0"/>
                                  </p:stCondLst>
                                  <p:childTnLst>
                                    <p:set>
                                      <p:cBhvr>
                                        <p:cTn id="148" dur="1" fill="hold">
                                          <p:stCondLst>
                                            <p:cond delay="0"/>
                                          </p:stCondLst>
                                        </p:cTn>
                                        <p:tgtEl>
                                          <p:spTgt spid="161"/>
                                        </p:tgtEl>
                                        <p:attrNameLst>
                                          <p:attrName>style.visibility</p:attrName>
                                        </p:attrNameLst>
                                      </p:cBhvr>
                                      <p:to>
                                        <p:strVal val="visible"/>
                                      </p:to>
                                    </p:set>
                                    <p:animEffect transition="in" filter="fade">
                                      <p:cBhvr>
                                        <p:cTn id="149" dur="500"/>
                                        <p:tgtEl>
                                          <p:spTgt spid="161"/>
                                        </p:tgtEl>
                                      </p:cBhvr>
                                    </p:animEffect>
                                  </p:childTnLst>
                                </p:cTn>
                              </p:par>
                            </p:childTnLst>
                          </p:cTn>
                        </p:par>
                      </p:childTnLst>
                    </p:cTn>
                  </p:par>
                  <p:par>
                    <p:cTn id="150" fill="hold">
                      <p:stCondLst>
                        <p:cond delay="indefinite"/>
                      </p:stCondLst>
                      <p:childTnLst>
                        <p:par>
                          <p:cTn id="151" fill="hold">
                            <p:stCondLst>
                              <p:cond delay="0"/>
                            </p:stCondLst>
                            <p:childTnLst>
                              <p:par>
                                <p:cTn id="152" presetID="17" presetClass="entr" presetSubtype="10" fill="hold" grpId="0" nodeType="clickEffect">
                                  <p:stCondLst>
                                    <p:cond delay="0"/>
                                  </p:stCondLst>
                                  <p:childTnLst>
                                    <p:set>
                                      <p:cBhvr>
                                        <p:cTn id="153" dur="1" fill="hold">
                                          <p:stCondLst>
                                            <p:cond delay="0"/>
                                          </p:stCondLst>
                                        </p:cTn>
                                        <p:tgtEl>
                                          <p:spTgt spid="149"/>
                                        </p:tgtEl>
                                        <p:attrNameLst>
                                          <p:attrName>style.visibility</p:attrName>
                                        </p:attrNameLst>
                                      </p:cBhvr>
                                      <p:to>
                                        <p:strVal val="visible"/>
                                      </p:to>
                                    </p:set>
                                    <p:anim calcmode="lin" valueType="num">
                                      <p:cBhvr>
                                        <p:cTn id="154" dur="500" fill="hold"/>
                                        <p:tgtEl>
                                          <p:spTgt spid="149"/>
                                        </p:tgtEl>
                                        <p:attrNameLst>
                                          <p:attrName>ppt_w</p:attrName>
                                        </p:attrNameLst>
                                      </p:cBhvr>
                                      <p:tavLst>
                                        <p:tav tm="0">
                                          <p:val>
                                            <p:fltVal val="0"/>
                                          </p:val>
                                        </p:tav>
                                        <p:tav tm="100000">
                                          <p:val>
                                            <p:strVal val="#ppt_w"/>
                                          </p:val>
                                        </p:tav>
                                      </p:tavLst>
                                    </p:anim>
                                    <p:anim calcmode="lin" valueType="num">
                                      <p:cBhvr>
                                        <p:cTn id="155" dur="500" fill="hold"/>
                                        <p:tgtEl>
                                          <p:spTgt spid="149"/>
                                        </p:tgtEl>
                                        <p:attrNameLst>
                                          <p:attrName>ppt_h</p:attrName>
                                        </p:attrNameLst>
                                      </p:cBhvr>
                                      <p:tavLst>
                                        <p:tav tm="0">
                                          <p:val>
                                            <p:strVal val="#ppt_h"/>
                                          </p:val>
                                        </p:tav>
                                        <p:tav tm="100000">
                                          <p:val>
                                            <p:strVal val="#ppt_h"/>
                                          </p:val>
                                        </p:tav>
                                      </p:tavLst>
                                    </p:anim>
                                  </p:childTnLst>
                                </p:cTn>
                              </p:par>
                            </p:childTnLst>
                          </p:cTn>
                        </p:par>
                      </p:childTnLst>
                    </p:cTn>
                  </p:par>
                  <p:par>
                    <p:cTn id="156" fill="hold">
                      <p:stCondLst>
                        <p:cond delay="indefinite"/>
                      </p:stCondLst>
                      <p:childTnLst>
                        <p:par>
                          <p:cTn id="157" fill="hold">
                            <p:stCondLst>
                              <p:cond delay="0"/>
                            </p:stCondLst>
                            <p:childTnLst>
                              <p:par>
                                <p:cTn id="158" presetID="1" presetClass="exit" presetSubtype="0" fill="hold" grpId="1" nodeType="clickEffect">
                                  <p:stCondLst>
                                    <p:cond delay="0"/>
                                  </p:stCondLst>
                                  <p:childTnLst>
                                    <p:set>
                                      <p:cBhvr>
                                        <p:cTn id="159" dur="1" fill="hold">
                                          <p:stCondLst>
                                            <p:cond delay="0"/>
                                          </p:stCondLst>
                                        </p:cTn>
                                        <p:tgtEl>
                                          <p:spTgt spid="149"/>
                                        </p:tgtEl>
                                        <p:attrNameLst>
                                          <p:attrName>style.visibility</p:attrName>
                                        </p:attrNameLst>
                                      </p:cBhvr>
                                      <p:to>
                                        <p:strVal val="hidden"/>
                                      </p:to>
                                    </p:set>
                                  </p:childTnLst>
                                </p:cTn>
                              </p:par>
                              <p:par>
                                <p:cTn id="160" presetID="10" presetClass="entr" presetSubtype="0" fill="hold" nodeType="withEffect">
                                  <p:stCondLst>
                                    <p:cond delay="0"/>
                                  </p:stCondLst>
                                  <p:childTnLst>
                                    <p:set>
                                      <p:cBhvr>
                                        <p:cTn id="161" dur="1" fill="hold">
                                          <p:stCondLst>
                                            <p:cond delay="0"/>
                                          </p:stCondLst>
                                        </p:cTn>
                                        <p:tgtEl>
                                          <p:spTgt spid="165"/>
                                        </p:tgtEl>
                                        <p:attrNameLst>
                                          <p:attrName>style.visibility</p:attrName>
                                        </p:attrNameLst>
                                      </p:cBhvr>
                                      <p:to>
                                        <p:strVal val="visible"/>
                                      </p:to>
                                    </p:set>
                                    <p:animEffect transition="in" filter="fade">
                                      <p:cBhvr>
                                        <p:cTn id="162" dur="500"/>
                                        <p:tgtEl>
                                          <p:spTgt spid="165"/>
                                        </p:tgtEl>
                                      </p:cBhvr>
                                    </p:animEffect>
                                  </p:childTnLst>
                                </p:cTn>
                              </p:par>
                              <p:par>
                                <p:cTn id="163" presetID="10" presetClass="exit" presetSubtype="0" fill="hold" nodeType="withEffect">
                                  <p:stCondLst>
                                    <p:cond delay="0"/>
                                  </p:stCondLst>
                                  <p:childTnLst>
                                    <p:animEffect transition="out" filter="fade">
                                      <p:cBhvr>
                                        <p:cTn id="164" dur="500"/>
                                        <p:tgtEl>
                                          <p:spTgt spid="137"/>
                                        </p:tgtEl>
                                      </p:cBhvr>
                                    </p:animEffect>
                                    <p:set>
                                      <p:cBhvr>
                                        <p:cTn id="165" dur="1" fill="hold">
                                          <p:stCondLst>
                                            <p:cond delay="499"/>
                                          </p:stCondLst>
                                        </p:cTn>
                                        <p:tgtEl>
                                          <p:spTgt spid="137"/>
                                        </p:tgtEl>
                                        <p:attrNameLst>
                                          <p:attrName>style.visibility</p:attrName>
                                        </p:attrNameLst>
                                      </p:cBhvr>
                                      <p:to>
                                        <p:strVal val="hidden"/>
                                      </p:to>
                                    </p:set>
                                  </p:childTnLst>
                                </p:cTn>
                              </p:par>
                              <p:par>
                                <p:cTn id="166" presetID="10" presetClass="exit" presetSubtype="0" fill="hold" grpId="0" nodeType="withEffect">
                                  <p:stCondLst>
                                    <p:cond delay="0"/>
                                  </p:stCondLst>
                                  <p:childTnLst>
                                    <p:animEffect transition="out" filter="fade">
                                      <p:cBhvr>
                                        <p:cTn id="167" dur="500"/>
                                        <p:tgtEl>
                                          <p:spTgt spid="135"/>
                                        </p:tgtEl>
                                      </p:cBhvr>
                                    </p:animEffect>
                                    <p:set>
                                      <p:cBhvr>
                                        <p:cTn id="168" dur="1" fill="hold">
                                          <p:stCondLst>
                                            <p:cond delay="499"/>
                                          </p:stCondLst>
                                        </p:cTn>
                                        <p:tgtEl>
                                          <p:spTgt spid="135"/>
                                        </p:tgtEl>
                                        <p:attrNameLst>
                                          <p:attrName>style.visibility</p:attrName>
                                        </p:attrNameLst>
                                      </p:cBhvr>
                                      <p:to>
                                        <p:strVal val="hidden"/>
                                      </p:to>
                                    </p:set>
                                  </p:childTnLst>
                                </p:cTn>
                              </p:par>
                            </p:childTnLst>
                          </p:cTn>
                        </p:par>
                      </p:childTnLst>
                    </p:cTn>
                  </p:par>
                  <p:par>
                    <p:cTn id="169" fill="hold">
                      <p:stCondLst>
                        <p:cond delay="indefinite"/>
                      </p:stCondLst>
                      <p:childTnLst>
                        <p:par>
                          <p:cTn id="170" fill="hold">
                            <p:stCondLst>
                              <p:cond delay="0"/>
                            </p:stCondLst>
                            <p:childTnLst>
                              <p:par>
                                <p:cTn id="171" presetID="17" presetClass="entr" presetSubtype="10" fill="hold" grpId="0" nodeType="clickEffect">
                                  <p:stCondLst>
                                    <p:cond delay="0"/>
                                  </p:stCondLst>
                                  <p:childTnLst>
                                    <p:set>
                                      <p:cBhvr>
                                        <p:cTn id="172" dur="1" fill="hold">
                                          <p:stCondLst>
                                            <p:cond delay="0"/>
                                          </p:stCondLst>
                                        </p:cTn>
                                        <p:tgtEl>
                                          <p:spTgt spid="150"/>
                                        </p:tgtEl>
                                        <p:attrNameLst>
                                          <p:attrName>style.visibility</p:attrName>
                                        </p:attrNameLst>
                                      </p:cBhvr>
                                      <p:to>
                                        <p:strVal val="visible"/>
                                      </p:to>
                                    </p:set>
                                    <p:anim calcmode="lin" valueType="num">
                                      <p:cBhvr>
                                        <p:cTn id="173" dur="500" fill="hold"/>
                                        <p:tgtEl>
                                          <p:spTgt spid="150"/>
                                        </p:tgtEl>
                                        <p:attrNameLst>
                                          <p:attrName>ppt_w</p:attrName>
                                        </p:attrNameLst>
                                      </p:cBhvr>
                                      <p:tavLst>
                                        <p:tav tm="0">
                                          <p:val>
                                            <p:fltVal val="0"/>
                                          </p:val>
                                        </p:tav>
                                        <p:tav tm="100000">
                                          <p:val>
                                            <p:strVal val="#ppt_w"/>
                                          </p:val>
                                        </p:tav>
                                      </p:tavLst>
                                    </p:anim>
                                    <p:anim calcmode="lin" valueType="num">
                                      <p:cBhvr>
                                        <p:cTn id="174" dur="500" fill="hold"/>
                                        <p:tgtEl>
                                          <p:spTgt spid="150"/>
                                        </p:tgtEl>
                                        <p:attrNameLst>
                                          <p:attrName>ppt_h</p:attrName>
                                        </p:attrNameLst>
                                      </p:cBhvr>
                                      <p:tavLst>
                                        <p:tav tm="0">
                                          <p:val>
                                            <p:strVal val="#ppt_h"/>
                                          </p:val>
                                        </p:tav>
                                        <p:tav tm="100000">
                                          <p:val>
                                            <p:strVal val="#ppt_h"/>
                                          </p:val>
                                        </p:tav>
                                      </p:tavLst>
                                    </p:anim>
                                  </p:childTnLst>
                                </p:cTn>
                              </p:par>
                            </p:childTnLst>
                          </p:cTn>
                        </p:par>
                      </p:childTnLst>
                    </p:cTn>
                  </p:par>
                  <p:par>
                    <p:cTn id="175" fill="hold">
                      <p:stCondLst>
                        <p:cond delay="indefinite"/>
                      </p:stCondLst>
                      <p:childTnLst>
                        <p:par>
                          <p:cTn id="176" fill="hold">
                            <p:stCondLst>
                              <p:cond delay="0"/>
                            </p:stCondLst>
                            <p:childTnLst>
                              <p:par>
                                <p:cTn id="177" presetID="17" presetClass="exit" presetSubtype="10" fill="hold" grpId="1" nodeType="clickEffect">
                                  <p:stCondLst>
                                    <p:cond delay="0"/>
                                  </p:stCondLst>
                                  <p:childTnLst>
                                    <p:anim calcmode="lin" valueType="num">
                                      <p:cBhvr>
                                        <p:cTn id="178" dur="500"/>
                                        <p:tgtEl>
                                          <p:spTgt spid="150"/>
                                        </p:tgtEl>
                                        <p:attrNameLst>
                                          <p:attrName>ppt_w</p:attrName>
                                        </p:attrNameLst>
                                      </p:cBhvr>
                                      <p:tavLst>
                                        <p:tav tm="0">
                                          <p:val>
                                            <p:strVal val="ppt_w"/>
                                          </p:val>
                                        </p:tav>
                                        <p:tav tm="100000">
                                          <p:val>
                                            <p:fltVal val="0"/>
                                          </p:val>
                                        </p:tav>
                                      </p:tavLst>
                                    </p:anim>
                                    <p:anim calcmode="lin" valueType="num">
                                      <p:cBhvr>
                                        <p:cTn id="179" dur="500"/>
                                        <p:tgtEl>
                                          <p:spTgt spid="150"/>
                                        </p:tgtEl>
                                        <p:attrNameLst>
                                          <p:attrName>ppt_h</p:attrName>
                                        </p:attrNameLst>
                                      </p:cBhvr>
                                      <p:tavLst>
                                        <p:tav tm="0">
                                          <p:val>
                                            <p:strVal val="ppt_h"/>
                                          </p:val>
                                        </p:tav>
                                        <p:tav tm="100000">
                                          <p:val>
                                            <p:strVal val="ppt_h"/>
                                          </p:val>
                                        </p:tav>
                                      </p:tavLst>
                                    </p:anim>
                                    <p:set>
                                      <p:cBhvr>
                                        <p:cTn id="180" dur="1" fill="hold">
                                          <p:stCondLst>
                                            <p:cond delay="499"/>
                                          </p:stCondLst>
                                        </p:cTn>
                                        <p:tgtEl>
                                          <p:spTgt spid="150"/>
                                        </p:tgtEl>
                                        <p:attrNameLst>
                                          <p:attrName>style.visibility</p:attrName>
                                        </p:attrNameLst>
                                      </p:cBhvr>
                                      <p:to>
                                        <p:strVal val="hidden"/>
                                      </p:to>
                                    </p:set>
                                  </p:childTnLst>
                                </p:cTn>
                              </p:par>
                              <p:par>
                                <p:cTn id="181" presetID="17" presetClass="exit" presetSubtype="10" fill="hold" grpId="0" nodeType="withEffect">
                                  <p:stCondLst>
                                    <p:cond delay="0"/>
                                  </p:stCondLst>
                                  <p:childTnLst>
                                    <p:anim calcmode="lin" valueType="num">
                                      <p:cBhvr>
                                        <p:cTn id="182" dur="500"/>
                                        <p:tgtEl>
                                          <p:spTgt spid="116"/>
                                        </p:tgtEl>
                                        <p:attrNameLst>
                                          <p:attrName>ppt_w</p:attrName>
                                        </p:attrNameLst>
                                      </p:cBhvr>
                                      <p:tavLst>
                                        <p:tav tm="0">
                                          <p:val>
                                            <p:strVal val="ppt_w"/>
                                          </p:val>
                                        </p:tav>
                                        <p:tav tm="100000">
                                          <p:val>
                                            <p:fltVal val="0"/>
                                          </p:val>
                                        </p:tav>
                                      </p:tavLst>
                                    </p:anim>
                                    <p:anim calcmode="lin" valueType="num">
                                      <p:cBhvr>
                                        <p:cTn id="183" dur="500"/>
                                        <p:tgtEl>
                                          <p:spTgt spid="116"/>
                                        </p:tgtEl>
                                        <p:attrNameLst>
                                          <p:attrName>ppt_h</p:attrName>
                                        </p:attrNameLst>
                                      </p:cBhvr>
                                      <p:tavLst>
                                        <p:tav tm="0">
                                          <p:val>
                                            <p:strVal val="ppt_h"/>
                                          </p:val>
                                        </p:tav>
                                        <p:tav tm="100000">
                                          <p:val>
                                            <p:strVal val="ppt_h"/>
                                          </p:val>
                                        </p:tav>
                                      </p:tavLst>
                                    </p:anim>
                                    <p:set>
                                      <p:cBhvr>
                                        <p:cTn id="184" dur="1" fill="hold">
                                          <p:stCondLst>
                                            <p:cond delay="499"/>
                                          </p:stCondLst>
                                        </p:cTn>
                                        <p:tgtEl>
                                          <p:spTgt spid="116"/>
                                        </p:tgtEl>
                                        <p:attrNameLst>
                                          <p:attrName>style.visibility</p:attrName>
                                        </p:attrNameLst>
                                      </p:cBhvr>
                                      <p:to>
                                        <p:strVal val="hidden"/>
                                      </p:to>
                                    </p:set>
                                  </p:childTnLst>
                                </p:cTn>
                              </p:par>
                              <p:par>
                                <p:cTn id="185" presetID="17" presetClass="exit" presetSubtype="10" fill="hold" nodeType="withEffect">
                                  <p:stCondLst>
                                    <p:cond delay="0"/>
                                  </p:stCondLst>
                                  <p:childTnLst>
                                    <p:anim calcmode="lin" valueType="num">
                                      <p:cBhvr>
                                        <p:cTn id="186" dur="500"/>
                                        <p:tgtEl>
                                          <p:spTgt spid="146"/>
                                        </p:tgtEl>
                                        <p:attrNameLst>
                                          <p:attrName>ppt_w</p:attrName>
                                        </p:attrNameLst>
                                      </p:cBhvr>
                                      <p:tavLst>
                                        <p:tav tm="0">
                                          <p:val>
                                            <p:strVal val="ppt_w"/>
                                          </p:val>
                                        </p:tav>
                                        <p:tav tm="100000">
                                          <p:val>
                                            <p:fltVal val="0"/>
                                          </p:val>
                                        </p:tav>
                                      </p:tavLst>
                                    </p:anim>
                                    <p:anim calcmode="lin" valueType="num">
                                      <p:cBhvr>
                                        <p:cTn id="187" dur="500"/>
                                        <p:tgtEl>
                                          <p:spTgt spid="146"/>
                                        </p:tgtEl>
                                        <p:attrNameLst>
                                          <p:attrName>ppt_h</p:attrName>
                                        </p:attrNameLst>
                                      </p:cBhvr>
                                      <p:tavLst>
                                        <p:tav tm="0">
                                          <p:val>
                                            <p:strVal val="ppt_h"/>
                                          </p:val>
                                        </p:tav>
                                        <p:tav tm="100000">
                                          <p:val>
                                            <p:strVal val="ppt_h"/>
                                          </p:val>
                                        </p:tav>
                                      </p:tavLst>
                                    </p:anim>
                                    <p:set>
                                      <p:cBhvr>
                                        <p:cTn id="188" dur="1" fill="hold">
                                          <p:stCondLst>
                                            <p:cond delay="499"/>
                                          </p:stCondLst>
                                        </p:cTn>
                                        <p:tgtEl>
                                          <p:spTgt spid="146"/>
                                        </p:tgtEl>
                                        <p:attrNameLst>
                                          <p:attrName>style.visibility</p:attrName>
                                        </p:attrNameLst>
                                      </p:cBhvr>
                                      <p:to>
                                        <p:strVal val="hidden"/>
                                      </p:to>
                                    </p:set>
                                  </p:childTnLst>
                                </p:cTn>
                              </p:par>
                              <p:par>
                                <p:cTn id="189" presetID="17" presetClass="exit" presetSubtype="10" fill="hold" grpId="0" nodeType="withEffect">
                                  <p:stCondLst>
                                    <p:cond delay="0"/>
                                  </p:stCondLst>
                                  <p:childTnLst>
                                    <p:anim calcmode="lin" valueType="num">
                                      <p:cBhvr>
                                        <p:cTn id="190" dur="500"/>
                                        <p:tgtEl>
                                          <p:spTgt spid="120"/>
                                        </p:tgtEl>
                                        <p:attrNameLst>
                                          <p:attrName>ppt_w</p:attrName>
                                        </p:attrNameLst>
                                      </p:cBhvr>
                                      <p:tavLst>
                                        <p:tav tm="0">
                                          <p:val>
                                            <p:strVal val="ppt_w"/>
                                          </p:val>
                                        </p:tav>
                                        <p:tav tm="100000">
                                          <p:val>
                                            <p:fltVal val="0"/>
                                          </p:val>
                                        </p:tav>
                                      </p:tavLst>
                                    </p:anim>
                                    <p:anim calcmode="lin" valueType="num">
                                      <p:cBhvr>
                                        <p:cTn id="191" dur="500"/>
                                        <p:tgtEl>
                                          <p:spTgt spid="120"/>
                                        </p:tgtEl>
                                        <p:attrNameLst>
                                          <p:attrName>ppt_h</p:attrName>
                                        </p:attrNameLst>
                                      </p:cBhvr>
                                      <p:tavLst>
                                        <p:tav tm="0">
                                          <p:val>
                                            <p:strVal val="ppt_h"/>
                                          </p:val>
                                        </p:tav>
                                        <p:tav tm="100000">
                                          <p:val>
                                            <p:strVal val="ppt_h"/>
                                          </p:val>
                                        </p:tav>
                                      </p:tavLst>
                                    </p:anim>
                                    <p:set>
                                      <p:cBhvr>
                                        <p:cTn id="192" dur="1" fill="hold">
                                          <p:stCondLst>
                                            <p:cond delay="499"/>
                                          </p:stCondLst>
                                        </p:cTn>
                                        <p:tgtEl>
                                          <p:spTgt spid="1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p:bldP spid="149" grpId="1" animBg="1"/>
      <p:bldP spid="141" grpId="0" animBg="1"/>
      <p:bldP spid="141" grpId="1" animBg="1"/>
      <p:bldP spid="143" grpId="0" animBg="1"/>
      <p:bldP spid="143" grpId="1" animBg="1"/>
      <p:bldP spid="145" grpId="0" animBg="1"/>
      <p:bldP spid="145" grpId="1" animBg="1"/>
      <p:bldP spid="147" grpId="0" animBg="1"/>
      <p:bldP spid="147" grpId="1" animBg="1"/>
      <p:bldP spid="150" grpId="0" animBg="1"/>
      <p:bldP spid="150" grpId="1" animBg="1"/>
      <p:bldP spid="138" grpId="0" animBg="1"/>
      <p:bldP spid="138" grpId="1" animBg="1"/>
      <p:bldP spid="140" grpId="0"/>
      <p:bldP spid="104" grpId="0" animBg="1"/>
      <p:bldP spid="108" grpId="0" animBg="1"/>
      <p:bldP spid="109" grpId="0" animBg="1"/>
      <p:bldP spid="110" grpId="0" animBg="1"/>
      <p:bldP spid="111" grpId="0" animBg="1"/>
      <p:bldP spid="113" grpId="0" animBg="1"/>
      <p:bldP spid="114" grpId="0" animBg="1"/>
      <p:bldP spid="115" grpId="0" animBg="1"/>
      <p:bldP spid="116" grpId="0" animBg="1"/>
      <p:bldP spid="120" grpId="0" animBg="1"/>
      <p:bldP spid="135" grpId="0" animBg="1"/>
      <p:bldP spid="16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Command language</a:t>
            </a:r>
            <a:endParaRPr lang="en-US" dirty="0"/>
          </a:p>
        </p:txBody>
      </p:sp>
      <p:sp>
        <p:nvSpPr>
          <p:cNvPr id="3" name="Content Placeholder 2"/>
          <p:cNvSpPr>
            <a:spLocks noGrp="1"/>
          </p:cNvSpPr>
          <p:nvPr>
            <p:ph sz="half" idx="1"/>
          </p:nvPr>
        </p:nvSpPr>
        <p:spPr>
          <a:xfrm>
            <a:off x="381000" y="1411553"/>
            <a:ext cx="4114800" cy="3828740"/>
          </a:xfrm>
        </p:spPr>
        <p:txBody>
          <a:bodyPr/>
          <a:lstStyle/>
          <a:p>
            <a:r>
              <a:rPr lang="en-US" sz="3200" dirty="0" smtClean="0"/>
              <a:t>x := E</a:t>
            </a:r>
          </a:p>
          <a:p>
            <a:pPr lvl="1"/>
            <a:r>
              <a:rPr sz="2400" smtClean="0"/>
              <a:t>x := x + 1</a:t>
            </a:r>
          </a:p>
          <a:p>
            <a:pPr lvl="1"/>
            <a:endParaRPr sz="2400" smtClean="0"/>
          </a:p>
          <a:p>
            <a:pPr lvl="1"/>
            <a:r>
              <a:rPr sz="2400" smtClean="0"/>
              <a:t>x := 10</a:t>
            </a:r>
          </a:p>
          <a:p>
            <a:endParaRPr lang="en-US" sz="3200" dirty="0" smtClean="0"/>
          </a:p>
          <a:p>
            <a:r>
              <a:rPr lang="en-US" sz="3200" dirty="0" smtClean="0">
                <a:solidFill>
                  <a:schemeClr val="accent2"/>
                </a:solidFill>
              </a:rPr>
              <a:t>havoc</a:t>
            </a:r>
            <a:r>
              <a:rPr lang="en-US" sz="3200" dirty="0" smtClean="0"/>
              <a:t> x</a:t>
            </a:r>
          </a:p>
          <a:p>
            <a:endParaRPr lang="en-US" sz="3200" dirty="0" smtClean="0"/>
          </a:p>
          <a:p>
            <a:r>
              <a:rPr lang="en-US" sz="3200" dirty="0" smtClean="0"/>
              <a:t>S ; T</a:t>
            </a:r>
            <a:endParaRPr lang="en-US" sz="3200" dirty="0"/>
          </a:p>
        </p:txBody>
      </p:sp>
      <p:sp>
        <p:nvSpPr>
          <p:cNvPr id="4" name="Content Placeholder 3"/>
          <p:cNvSpPr>
            <a:spLocks noGrp="1"/>
          </p:cNvSpPr>
          <p:nvPr>
            <p:ph sz="half" idx="2"/>
          </p:nvPr>
        </p:nvSpPr>
        <p:spPr>
          <a:xfrm>
            <a:off x="4648200" y="1411553"/>
            <a:ext cx="4114800" cy="3151632"/>
          </a:xfrm>
        </p:spPr>
        <p:txBody>
          <a:bodyPr/>
          <a:lstStyle/>
          <a:p>
            <a:r>
              <a:rPr lang="en-US" sz="3200" dirty="0" smtClean="0">
                <a:solidFill>
                  <a:schemeClr val="accent2"/>
                </a:solidFill>
              </a:rPr>
              <a:t>assert</a:t>
            </a:r>
            <a:r>
              <a:rPr lang="en-US" sz="3200" dirty="0" smtClean="0"/>
              <a:t> P</a:t>
            </a:r>
          </a:p>
          <a:p>
            <a:endParaRPr lang="en-US" sz="3200" dirty="0" smtClean="0"/>
          </a:p>
          <a:p>
            <a:r>
              <a:rPr lang="en-US" sz="3200" dirty="0" smtClean="0">
                <a:solidFill>
                  <a:schemeClr val="accent2"/>
                </a:solidFill>
              </a:rPr>
              <a:t>assume</a:t>
            </a:r>
            <a:r>
              <a:rPr lang="en-US" sz="3200" dirty="0" smtClean="0"/>
              <a:t> P</a:t>
            </a:r>
          </a:p>
          <a:p>
            <a:endParaRPr lang="en-US" sz="3200" dirty="0" smtClean="0"/>
          </a:p>
          <a:p>
            <a:pPr>
              <a:buNone/>
            </a:pPr>
            <a:endParaRPr lang="en-US" sz="3200" dirty="0" smtClean="0"/>
          </a:p>
          <a:p>
            <a:r>
              <a:rPr lang="en-US" sz="3200" dirty="0" smtClean="0"/>
              <a:t>S </a:t>
            </a:r>
            <a:r>
              <a:rPr lang="en-US" sz="3200" dirty="0" smtClean="0">
                <a:sym typeface="Symbol"/>
              </a:rPr>
              <a:t> T</a:t>
            </a:r>
            <a:endParaRPr lang="en-US" sz="3200" dirty="0"/>
          </a:p>
        </p:txBody>
      </p:sp>
      <p:sp>
        <p:nvSpPr>
          <p:cNvPr id="5" name="Oval 4"/>
          <p:cNvSpPr/>
          <p:nvPr/>
        </p:nvSpPr>
        <p:spPr bwMode="auto">
          <a:xfrm>
            <a:off x="3054014" y="2119802"/>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3054014" y="186536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3054014" y="161886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3387969" y="186536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Oval 8"/>
          <p:cNvSpPr/>
          <p:nvPr/>
        </p:nvSpPr>
        <p:spPr bwMode="auto">
          <a:xfrm>
            <a:off x="3387969" y="161091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Oval 9"/>
          <p:cNvSpPr/>
          <p:nvPr/>
        </p:nvSpPr>
        <p:spPr bwMode="auto">
          <a:xfrm>
            <a:off x="3387969" y="136442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 name="Straight Arrow Connector 10"/>
          <p:cNvCxnSpPr>
            <a:stCxn id="7" idx="7"/>
            <a:endCxn id="10" idx="3"/>
          </p:cNvCxnSpPr>
          <p:nvPr/>
        </p:nvCxnSpPr>
        <p:spPr>
          <a:xfrm rot="5400000" flipH="1" flipV="1">
            <a:off x="3209857" y="1440757"/>
            <a:ext cx="15827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6" idx="7"/>
            <a:endCxn id="9" idx="3"/>
          </p:cNvCxnSpPr>
          <p:nvPr/>
        </p:nvCxnSpPr>
        <p:spPr>
          <a:xfrm rot="5400000" flipH="1" flipV="1">
            <a:off x="3209857" y="1687248"/>
            <a:ext cx="15827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7"/>
            <a:endCxn id="8" idx="3"/>
          </p:cNvCxnSpPr>
          <p:nvPr/>
        </p:nvCxnSpPr>
        <p:spPr>
          <a:xfrm rot="5400000" flipH="1" flipV="1">
            <a:off x="3209857" y="1941690"/>
            <a:ext cx="15827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bwMode="auto">
          <a:xfrm>
            <a:off x="3077867" y="318029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Oval 14"/>
          <p:cNvSpPr/>
          <p:nvPr/>
        </p:nvSpPr>
        <p:spPr bwMode="auto">
          <a:xfrm>
            <a:off x="3077867" y="292584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Oval 15"/>
          <p:cNvSpPr/>
          <p:nvPr/>
        </p:nvSpPr>
        <p:spPr bwMode="auto">
          <a:xfrm>
            <a:off x="3077867" y="267935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Oval 16"/>
          <p:cNvSpPr/>
          <p:nvPr/>
        </p:nvSpPr>
        <p:spPr bwMode="auto">
          <a:xfrm>
            <a:off x="3411822" y="286223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8" name="Straight Arrow Connector 17"/>
          <p:cNvCxnSpPr>
            <a:stCxn id="16" idx="6"/>
            <a:endCxn id="17" idx="1"/>
          </p:cNvCxnSpPr>
          <p:nvPr/>
        </p:nvCxnSpPr>
        <p:spPr>
          <a:xfrm>
            <a:off x="3213870" y="2747360"/>
            <a:ext cx="217869" cy="1347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5" idx="6"/>
            <a:endCxn id="17" idx="2"/>
          </p:cNvCxnSpPr>
          <p:nvPr/>
        </p:nvCxnSpPr>
        <p:spPr>
          <a:xfrm flipV="1">
            <a:off x="3213870" y="2930241"/>
            <a:ext cx="197952" cy="636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4" idx="7"/>
            <a:endCxn id="17" idx="3"/>
          </p:cNvCxnSpPr>
          <p:nvPr/>
        </p:nvCxnSpPr>
        <p:spPr>
          <a:xfrm rot="5400000" flipH="1" flipV="1">
            <a:off x="3201905" y="2970374"/>
            <a:ext cx="22188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bwMode="auto">
          <a:xfrm>
            <a:off x="2908517" y="433275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 name="Oval 21"/>
          <p:cNvSpPr/>
          <p:nvPr/>
        </p:nvSpPr>
        <p:spPr bwMode="auto">
          <a:xfrm>
            <a:off x="2908517" y="407831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 name="Oval 22"/>
          <p:cNvSpPr/>
          <p:nvPr/>
        </p:nvSpPr>
        <p:spPr bwMode="auto">
          <a:xfrm>
            <a:off x="2908517" y="383182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Oval 23"/>
          <p:cNvSpPr/>
          <p:nvPr/>
        </p:nvSpPr>
        <p:spPr bwMode="auto">
          <a:xfrm>
            <a:off x="3560524" y="433275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 name="Oval 24"/>
          <p:cNvSpPr/>
          <p:nvPr/>
        </p:nvSpPr>
        <p:spPr bwMode="auto">
          <a:xfrm>
            <a:off x="3560524" y="407831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 name="Oval 25"/>
          <p:cNvSpPr/>
          <p:nvPr/>
        </p:nvSpPr>
        <p:spPr bwMode="auto">
          <a:xfrm>
            <a:off x="3560524" y="383182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27" name="Straight Arrow Connector 26"/>
          <p:cNvCxnSpPr>
            <a:stCxn id="23" idx="7"/>
            <a:endCxn id="26" idx="1"/>
          </p:cNvCxnSpPr>
          <p:nvPr/>
        </p:nvCxnSpPr>
        <p:spPr>
          <a:xfrm rot="5400000" flipH="1" flipV="1">
            <a:off x="3302522" y="3573821"/>
            <a:ext cx="1588"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23" idx="6"/>
            <a:endCxn id="25" idx="1"/>
          </p:cNvCxnSpPr>
          <p:nvPr/>
        </p:nvCxnSpPr>
        <p:spPr>
          <a:xfrm>
            <a:off x="3044520" y="3899825"/>
            <a:ext cx="535921" cy="1984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3" idx="5"/>
            <a:endCxn id="24" idx="1"/>
          </p:cNvCxnSpPr>
          <p:nvPr/>
        </p:nvCxnSpPr>
        <p:spPr>
          <a:xfrm rot="16200000" flipH="1">
            <a:off x="3100140" y="3872372"/>
            <a:ext cx="404764"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22" idx="7"/>
            <a:endCxn id="26" idx="2"/>
          </p:cNvCxnSpPr>
          <p:nvPr/>
        </p:nvCxnSpPr>
        <p:spPr>
          <a:xfrm rot="5400000" flipH="1" flipV="1">
            <a:off x="3193360" y="3731068"/>
            <a:ext cx="198406" cy="5359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2" idx="6"/>
            <a:endCxn id="25" idx="2"/>
          </p:cNvCxnSpPr>
          <p:nvPr/>
        </p:nvCxnSpPr>
        <p:spPr>
          <a:xfrm>
            <a:off x="3044520" y="4146316"/>
            <a:ext cx="5160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2" idx="5"/>
            <a:endCxn id="24" idx="2"/>
          </p:cNvCxnSpPr>
          <p:nvPr/>
        </p:nvCxnSpPr>
        <p:spPr>
          <a:xfrm rot="16200000" flipH="1">
            <a:off x="3189384" y="4029618"/>
            <a:ext cx="206358" cy="5359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1" idx="7"/>
            <a:endCxn id="26" idx="3"/>
          </p:cNvCxnSpPr>
          <p:nvPr/>
        </p:nvCxnSpPr>
        <p:spPr>
          <a:xfrm rot="5400000" flipH="1" flipV="1">
            <a:off x="3100140" y="3872372"/>
            <a:ext cx="404764"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21" idx="6"/>
            <a:endCxn id="25" idx="3"/>
          </p:cNvCxnSpPr>
          <p:nvPr/>
        </p:nvCxnSpPr>
        <p:spPr>
          <a:xfrm flipV="1">
            <a:off x="3044520" y="4194400"/>
            <a:ext cx="535921" cy="2063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1" idx="5"/>
            <a:endCxn id="24" idx="3"/>
          </p:cNvCxnSpPr>
          <p:nvPr/>
        </p:nvCxnSpPr>
        <p:spPr>
          <a:xfrm rot="16200000" flipH="1">
            <a:off x="3302522" y="4170923"/>
            <a:ext cx="1588"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bwMode="auto">
          <a:xfrm>
            <a:off x="7847611" y="194981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 name="Oval 49"/>
          <p:cNvSpPr/>
          <p:nvPr/>
        </p:nvSpPr>
        <p:spPr bwMode="auto">
          <a:xfrm>
            <a:off x="7847611" y="169537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 name="Oval 50"/>
          <p:cNvSpPr/>
          <p:nvPr/>
        </p:nvSpPr>
        <p:spPr bwMode="auto">
          <a:xfrm>
            <a:off x="7847611" y="144888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2" name="Oval 51"/>
          <p:cNvSpPr/>
          <p:nvPr/>
        </p:nvSpPr>
        <p:spPr bwMode="auto">
          <a:xfrm>
            <a:off x="8449989" y="169537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3" name="Oval 52"/>
          <p:cNvSpPr/>
          <p:nvPr/>
        </p:nvSpPr>
        <p:spPr bwMode="auto">
          <a:xfrm>
            <a:off x="8449989" y="144888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4" name="Straight Arrow Connector 53"/>
          <p:cNvCxnSpPr>
            <a:stCxn id="51" idx="6"/>
            <a:endCxn id="53" idx="2"/>
          </p:cNvCxnSpPr>
          <p:nvPr/>
        </p:nvCxnSpPr>
        <p:spPr>
          <a:xfrm>
            <a:off x="7983614" y="1516888"/>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50" idx="6"/>
            <a:endCxn id="52" idx="2"/>
          </p:cNvCxnSpPr>
          <p:nvPr/>
        </p:nvCxnSpPr>
        <p:spPr>
          <a:xfrm>
            <a:off x="7983614" y="1763379"/>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Lightning Bolt 55"/>
          <p:cNvSpPr/>
          <p:nvPr/>
        </p:nvSpPr>
        <p:spPr bwMode="auto">
          <a:xfrm>
            <a:off x="8402790" y="1880173"/>
            <a:ext cx="339359" cy="304731"/>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7" name="Straight Arrow Connector 56"/>
          <p:cNvCxnSpPr>
            <a:stCxn id="49" idx="6"/>
            <a:endCxn id="56" idx="2"/>
          </p:cNvCxnSpPr>
          <p:nvPr/>
        </p:nvCxnSpPr>
        <p:spPr>
          <a:xfrm flipV="1">
            <a:off x="7983614" y="2017090"/>
            <a:ext cx="498077" cy="7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Left Brace 57"/>
          <p:cNvSpPr/>
          <p:nvPr/>
        </p:nvSpPr>
        <p:spPr>
          <a:xfrm>
            <a:off x="7483872" y="1421524"/>
            <a:ext cx="234462" cy="42203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Left Brace 58"/>
          <p:cNvSpPr/>
          <p:nvPr/>
        </p:nvSpPr>
        <p:spPr>
          <a:xfrm>
            <a:off x="7483872" y="1906078"/>
            <a:ext cx="234462" cy="2032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6784398" y="1374625"/>
            <a:ext cx="660402" cy="523220"/>
          </a:xfrm>
          <a:prstGeom prst="rect">
            <a:avLst/>
          </a:prstGeom>
          <a:noFill/>
        </p:spPr>
        <p:txBody>
          <a:bodyPr wrap="square" rtlCol="0">
            <a:spAutoFit/>
          </a:bodyPr>
          <a:lstStyle/>
          <a:p>
            <a:pPr algn="r"/>
            <a:r>
              <a:rPr lang="en-US" sz="2800" dirty="0" smtClean="0"/>
              <a:t>P</a:t>
            </a:r>
            <a:endParaRPr lang="en-US" sz="2800" dirty="0"/>
          </a:p>
        </p:txBody>
      </p:sp>
      <p:sp>
        <p:nvSpPr>
          <p:cNvPr id="61" name="TextBox 60"/>
          <p:cNvSpPr txBox="1"/>
          <p:nvPr/>
        </p:nvSpPr>
        <p:spPr>
          <a:xfrm>
            <a:off x="6440518" y="1745856"/>
            <a:ext cx="1004282" cy="523220"/>
          </a:xfrm>
          <a:prstGeom prst="rect">
            <a:avLst/>
          </a:prstGeom>
          <a:noFill/>
        </p:spPr>
        <p:txBody>
          <a:bodyPr wrap="square" rtlCol="0">
            <a:spAutoFit/>
          </a:bodyPr>
          <a:lstStyle/>
          <a:p>
            <a:pPr algn="r"/>
            <a:r>
              <a:rPr lang="en-US" sz="2800" dirty="0" smtClean="0">
                <a:latin typeface="Segoe UI"/>
                <a:cs typeface="Segoe UI"/>
                <a:sym typeface="Symbol"/>
              </a:rPr>
              <a:t>¬</a:t>
            </a:r>
            <a:r>
              <a:rPr lang="en-US" sz="2800" dirty="0" smtClean="0"/>
              <a:t>P</a:t>
            </a:r>
            <a:endParaRPr lang="en-US" sz="2800" dirty="0"/>
          </a:p>
        </p:txBody>
      </p:sp>
      <p:sp>
        <p:nvSpPr>
          <p:cNvPr id="62" name="Oval 61"/>
          <p:cNvSpPr/>
          <p:nvPr/>
        </p:nvSpPr>
        <p:spPr bwMode="auto">
          <a:xfrm>
            <a:off x="7793440" y="331463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3" name="Oval 62"/>
          <p:cNvSpPr/>
          <p:nvPr/>
        </p:nvSpPr>
        <p:spPr bwMode="auto">
          <a:xfrm>
            <a:off x="7793440" y="306814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4" name="Oval 63"/>
          <p:cNvSpPr/>
          <p:nvPr/>
        </p:nvSpPr>
        <p:spPr bwMode="auto">
          <a:xfrm>
            <a:off x="8395818" y="331463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5" name="Oval 64"/>
          <p:cNvSpPr/>
          <p:nvPr/>
        </p:nvSpPr>
        <p:spPr bwMode="auto">
          <a:xfrm>
            <a:off x="8395818" y="306814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66" name="Straight Arrow Connector 65"/>
          <p:cNvCxnSpPr>
            <a:stCxn id="63" idx="6"/>
            <a:endCxn id="65" idx="2"/>
          </p:cNvCxnSpPr>
          <p:nvPr/>
        </p:nvCxnSpPr>
        <p:spPr>
          <a:xfrm>
            <a:off x="7929443" y="3136142"/>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7" name="Left Brace 66"/>
          <p:cNvSpPr/>
          <p:nvPr/>
        </p:nvSpPr>
        <p:spPr>
          <a:xfrm>
            <a:off x="7429701" y="3040778"/>
            <a:ext cx="234462" cy="42203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TextBox 67"/>
          <p:cNvSpPr txBox="1"/>
          <p:nvPr/>
        </p:nvSpPr>
        <p:spPr>
          <a:xfrm>
            <a:off x="6730227" y="2993879"/>
            <a:ext cx="660402" cy="523220"/>
          </a:xfrm>
          <a:prstGeom prst="rect">
            <a:avLst/>
          </a:prstGeom>
          <a:noFill/>
        </p:spPr>
        <p:txBody>
          <a:bodyPr wrap="square" rtlCol="0">
            <a:spAutoFit/>
          </a:bodyPr>
          <a:lstStyle/>
          <a:p>
            <a:pPr algn="r"/>
            <a:r>
              <a:rPr lang="en-US" sz="2800" dirty="0" smtClean="0"/>
              <a:t>P</a:t>
            </a:r>
            <a:endParaRPr lang="en-US" sz="2800" dirty="0"/>
          </a:p>
        </p:txBody>
      </p:sp>
      <p:cxnSp>
        <p:nvCxnSpPr>
          <p:cNvPr id="70" name="Straight Arrow Connector 69"/>
          <p:cNvCxnSpPr>
            <a:stCxn id="62" idx="6"/>
            <a:endCxn id="64" idx="2"/>
          </p:cNvCxnSpPr>
          <p:nvPr/>
        </p:nvCxnSpPr>
        <p:spPr>
          <a:xfrm>
            <a:off x="7929443" y="3382633"/>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5" name="Oval 104"/>
          <p:cNvSpPr/>
          <p:nvPr/>
        </p:nvSpPr>
        <p:spPr bwMode="auto">
          <a:xfrm>
            <a:off x="1937279" y="540748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6" name="Oval 105"/>
          <p:cNvSpPr/>
          <p:nvPr/>
        </p:nvSpPr>
        <p:spPr bwMode="auto">
          <a:xfrm>
            <a:off x="1937279" y="513871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7" name="Oval 106"/>
          <p:cNvSpPr/>
          <p:nvPr/>
        </p:nvSpPr>
        <p:spPr bwMode="auto">
          <a:xfrm>
            <a:off x="1937279" y="621381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2" name="Oval 111"/>
          <p:cNvSpPr/>
          <p:nvPr/>
        </p:nvSpPr>
        <p:spPr bwMode="auto">
          <a:xfrm>
            <a:off x="1937279" y="594504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8" name="Oval 117"/>
          <p:cNvSpPr/>
          <p:nvPr/>
        </p:nvSpPr>
        <p:spPr bwMode="auto">
          <a:xfrm>
            <a:off x="4194941" y="549706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9" name="Oval 118"/>
          <p:cNvSpPr/>
          <p:nvPr/>
        </p:nvSpPr>
        <p:spPr bwMode="auto">
          <a:xfrm>
            <a:off x="4194941" y="518477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2" name="Lightning Bolt 141"/>
          <p:cNvSpPr/>
          <p:nvPr/>
        </p:nvSpPr>
        <p:spPr bwMode="auto">
          <a:xfrm>
            <a:off x="4116243" y="4808164"/>
            <a:ext cx="339359" cy="304731"/>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6" name="Oval 185"/>
          <p:cNvSpPr/>
          <p:nvPr/>
        </p:nvSpPr>
        <p:spPr bwMode="auto">
          <a:xfrm>
            <a:off x="5644913" y="4658815"/>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7" name="Oval 186"/>
          <p:cNvSpPr/>
          <p:nvPr/>
        </p:nvSpPr>
        <p:spPr bwMode="auto">
          <a:xfrm>
            <a:off x="5644913" y="510040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8" name="Oval 187"/>
          <p:cNvSpPr/>
          <p:nvPr/>
        </p:nvSpPr>
        <p:spPr bwMode="auto">
          <a:xfrm>
            <a:off x="5644913" y="549738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9" name="Oval 188"/>
          <p:cNvSpPr/>
          <p:nvPr/>
        </p:nvSpPr>
        <p:spPr bwMode="auto">
          <a:xfrm>
            <a:off x="5644913" y="625121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0" name="Oval 189"/>
          <p:cNvSpPr/>
          <p:nvPr/>
        </p:nvSpPr>
        <p:spPr bwMode="auto">
          <a:xfrm>
            <a:off x="6537011" y="443579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1" name="Oval 190"/>
          <p:cNvSpPr/>
          <p:nvPr/>
        </p:nvSpPr>
        <p:spPr bwMode="auto">
          <a:xfrm>
            <a:off x="6537011" y="486845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2" name="Oval 191"/>
          <p:cNvSpPr/>
          <p:nvPr/>
        </p:nvSpPr>
        <p:spPr bwMode="auto">
          <a:xfrm>
            <a:off x="6537011" y="547508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4" name="Lightning Bolt 193"/>
          <p:cNvSpPr/>
          <p:nvPr/>
        </p:nvSpPr>
        <p:spPr bwMode="auto">
          <a:xfrm>
            <a:off x="6481463" y="6157972"/>
            <a:ext cx="339359" cy="304731"/>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8" name="Oval 197"/>
          <p:cNvSpPr/>
          <p:nvPr/>
        </p:nvSpPr>
        <p:spPr bwMode="auto">
          <a:xfrm>
            <a:off x="7616588" y="4658815"/>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9" name="Oval 198"/>
          <p:cNvSpPr/>
          <p:nvPr/>
        </p:nvSpPr>
        <p:spPr bwMode="auto">
          <a:xfrm>
            <a:off x="7616588" y="510040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0" name="Oval 199"/>
          <p:cNvSpPr/>
          <p:nvPr/>
        </p:nvSpPr>
        <p:spPr bwMode="auto">
          <a:xfrm>
            <a:off x="7616588" y="549738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1" name="Oval 200"/>
          <p:cNvSpPr/>
          <p:nvPr/>
        </p:nvSpPr>
        <p:spPr bwMode="auto">
          <a:xfrm>
            <a:off x="7616588" y="625121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3" name="Oval 202"/>
          <p:cNvSpPr/>
          <p:nvPr/>
        </p:nvSpPr>
        <p:spPr bwMode="auto">
          <a:xfrm>
            <a:off x="8508686" y="486845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4" name="Oval 203"/>
          <p:cNvSpPr/>
          <p:nvPr/>
        </p:nvSpPr>
        <p:spPr bwMode="auto">
          <a:xfrm>
            <a:off x="8508686" y="547508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6" name="Oval 205"/>
          <p:cNvSpPr/>
          <p:nvPr/>
        </p:nvSpPr>
        <p:spPr bwMode="auto">
          <a:xfrm>
            <a:off x="7616588" y="582746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7" name="Oval 206"/>
          <p:cNvSpPr/>
          <p:nvPr/>
        </p:nvSpPr>
        <p:spPr bwMode="auto">
          <a:xfrm>
            <a:off x="8508686" y="596573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209" name="Straight Arrow Connector 208"/>
          <p:cNvCxnSpPr>
            <a:stCxn id="186" idx="6"/>
            <a:endCxn id="190" idx="2"/>
          </p:cNvCxnSpPr>
          <p:nvPr/>
        </p:nvCxnSpPr>
        <p:spPr>
          <a:xfrm flipV="1">
            <a:off x="5780916" y="4503793"/>
            <a:ext cx="756095" cy="223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1" name="Straight Arrow Connector 210"/>
          <p:cNvCxnSpPr>
            <a:stCxn id="198" idx="6"/>
            <a:endCxn id="203" idx="1"/>
          </p:cNvCxnSpPr>
          <p:nvPr/>
        </p:nvCxnSpPr>
        <p:spPr>
          <a:xfrm>
            <a:off x="7752591" y="4726817"/>
            <a:ext cx="776012" cy="1615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3" name="Straight Arrow Connector 212"/>
          <p:cNvCxnSpPr>
            <a:stCxn id="187" idx="7"/>
            <a:endCxn id="191" idx="2"/>
          </p:cNvCxnSpPr>
          <p:nvPr/>
        </p:nvCxnSpPr>
        <p:spPr>
          <a:xfrm rot="5400000" flipH="1" flipV="1">
            <a:off x="6057075" y="4640384"/>
            <a:ext cx="183860" cy="776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5" name="Straight Arrow Connector 214"/>
          <p:cNvCxnSpPr>
            <a:stCxn id="188" idx="6"/>
            <a:endCxn id="192" idx="2"/>
          </p:cNvCxnSpPr>
          <p:nvPr/>
        </p:nvCxnSpPr>
        <p:spPr>
          <a:xfrm flipV="1">
            <a:off x="5780916" y="5543086"/>
            <a:ext cx="756095" cy="223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stCxn id="200" idx="6"/>
            <a:endCxn id="204" idx="2"/>
          </p:cNvCxnSpPr>
          <p:nvPr/>
        </p:nvCxnSpPr>
        <p:spPr>
          <a:xfrm flipV="1">
            <a:off x="7752591" y="5543086"/>
            <a:ext cx="756095" cy="223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9" name="Straight Arrow Connector 218"/>
          <p:cNvCxnSpPr>
            <a:stCxn id="199" idx="5"/>
            <a:endCxn id="204" idx="1"/>
          </p:cNvCxnSpPr>
          <p:nvPr/>
        </p:nvCxnSpPr>
        <p:spPr>
          <a:xfrm rot="16200000" flipH="1">
            <a:off x="7991382" y="4957780"/>
            <a:ext cx="278512" cy="7959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1" name="Straight Arrow Connector 220"/>
          <p:cNvCxnSpPr>
            <a:stCxn id="206" idx="6"/>
            <a:endCxn id="207" idx="2"/>
          </p:cNvCxnSpPr>
          <p:nvPr/>
        </p:nvCxnSpPr>
        <p:spPr>
          <a:xfrm>
            <a:off x="7752591" y="5895465"/>
            <a:ext cx="756095" cy="1382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3" name="Straight Arrow Connector 222"/>
          <p:cNvCxnSpPr>
            <a:stCxn id="189" idx="6"/>
            <a:endCxn id="194" idx="2"/>
          </p:cNvCxnSpPr>
          <p:nvPr/>
        </p:nvCxnSpPr>
        <p:spPr>
          <a:xfrm flipV="1">
            <a:off x="5780916" y="6294889"/>
            <a:ext cx="779448" cy="243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5" name="Straight Arrow Connector 224"/>
          <p:cNvCxnSpPr>
            <a:stCxn id="201" idx="7"/>
            <a:endCxn id="203" idx="3"/>
          </p:cNvCxnSpPr>
          <p:nvPr/>
        </p:nvCxnSpPr>
        <p:spPr>
          <a:xfrm rot="5400000" flipH="1" flipV="1">
            <a:off x="7487347" y="5229872"/>
            <a:ext cx="1286583" cy="7959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3" name="Straight Arrow Connector 152"/>
          <p:cNvCxnSpPr>
            <a:stCxn id="106" idx="7"/>
            <a:endCxn id="142" idx="2"/>
          </p:cNvCxnSpPr>
          <p:nvPr/>
        </p:nvCxnSpPr>
        <p:spPr>
          <a:xfrm rot="5400000" flipH="1" flipV="1">
            <a:off x="3017480" y="3980967"/>
            <a:ext cx="213549" cy="21417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6" name="Straight Arrow Connector 155"/>
          <p:cNvCxnSpPr>
            <a:stCxn id="106" idx="6"/>
            <a:endCxn id="119" idx="2"/>
          </p:cNvCxnSpPr>
          <p:nvPr/>
        </p:nvCxnSpPr>
        <p:spPr>
          <a:xfrm>
            <a:off x="2073282" y="5206715"/>
            <a:ext cx="2121659" cy="460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a:stCxn id="105" idx="6"/>
            <a:endCxn id="119" idx="3"/>
          </p:cNvCxnSpPr>
          <p:nvPr/>
        </p:nvCxnSpPr>
        <p:spPr>
          <a:xfrm flipV="1">
            <a:off x="2073282" y="5300859"/>
            <a:ext cx="2141576" cy="1746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a:stCxn id="105" idx="5"/>
            <a:endCxn id="118" idx="2"/>
          </p:cNvCxnSpPr>
          <p:nvPr/>
        </p:nvCxnSpPr>
        <p:spPr>
          <a:xfrm rot="16200000" flipH="1">
            <a:off x="3103408" y="4473532"/>
            <a:ext cx="41491" cy="21415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1" name="TextBox 160"/>
          <p:cNvSpPr txBox="1"/>
          <p:nvPr/>
        </p:nvSpPr>
        <p:spPr>
          <a:xfrm>
            <a:off x="4068231" y="5688465"/>
            <a:ext cx="563526" cy="369332"/>
          </a:xfrm>
          <a:prstGeom prst="rect">
            <a:avLst/>
          </a:prstGeom>
          <a:noFill/>
        </p:spPr>
        <p:txBody>
          <a:bodyPr wrap="square" rtlCol="0">
            <a:spAutoFit/>
          </a:bodyPr>
          <a:lstStyle/>
          <a:p>
            <a:r>
              <a:rPr lang="en-US" dirty="0" smtClean="0"/>
              <a:t>…</a:t>
            </a:r>
            <a:endParaRPr lang="en-US" dirty="0"/>
          </a:p>
        </p:txBody>
      </p:sp>
      <p:cxnSp>
        <p:nvCxnSpPr>
          <p:cNvPr id="163" name="Straight Arrow Connector 162"/>
          <p:cNvCxnSpPr>
            <a:stCxn id="112" idx="6"/>
            <a:endCxn id="161" idx="1"/>
          </p:cNvCxnSpPr>
          <p:nvPr/>
        </p:nvCxnSpPr>
        <p:spPr>
          <a:xfrm flipV="1">
            <a:off x="2073282" y="5943600"/>
            <a:ext cx="2041518" cy="694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a:stCxn id="107" idx="6"/>
            <a:endCxn id="142" idx="3"/>
          </p:cNvCxnSpPr>
          <p:nvPr/>
        </p:nvCxnSpPr>
        <p:spPr>
          <a:xfrm flipV="1">
            <a:off x="2073282" y="5018584"/>
            <a:ext cx="2200260" cy="12632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L 0.09722 0 " pathEditMode="relative" ptsTypes="AA">
                                      <p:cBhvr>
                                        <p:cTn id="6" dur="2000" fill="hold"/>
                                        <p:tgtEl>
                                          <p:spTgt spid="186"/>
                                        </p:tgtEl>
                                        <p:attrNameLst>
                                          <p:attrName>ppt_x</p:attrName>
                                          <p:attrName>ppt_y</p:attrName>
                                        </p:attrNameLst>
                                      </p:cBhvr>
                                    </p:animMotion>
                                  </p:childTnLst>
                                </p:cTn>
                              </p:par>
                              <p:par>
                                <p:cTn id="7" presetID="0" presetClass="path" presetSubtype="0" accel="50000" decel="50000" fill="hold" grpId="0" nodeType="withEffect">
                                  <p:stCondLst>
                                    <p:cond delay="0"/>
                                  </p:stCondLst>
                                  <p:childTnLst>
                                    <p:animMotion origin="layout" path="M 0 0 L 0.09722 0 " pathEditMode="relative" ptsTypes="AA">
                                      <p:cBhvr>
                                        <p:cTn id="8" dur="2000" fill="hold"/>
                                        <p:tgtEl>
                                          <p:spTgt spid="187"/>
                                        </p:tgtEl>
                                        <p:attrNameLst>
                                          <p:attrName>ppt_x</p:attrName>
                                          <p:attrName>ppt_y</p:attrName>
                                        </p:attrNameLst>
                                      </p:cBhvr>
                                    </p:animMotion>
                                  </p:childTnLst>
                                </p:cTn>
                              </p:par>
                              <p:par>
                                <p:cTn id="9" presetID="0" presetClass="path" presetSubtype="0" accel="50000" decel="50000" fill="hold" grpId="0" nodeType="withEffect">
                                  <p:stCondLst>
                                    <p:cond delay="0"/>
                                  </p:stCondLst>
                                  <p:childTnLst>
                                    <p:animMotion origin="layout" path="M 0 0 L 0.09722 0 " pathEditMode="relative" ptsTypes="AA">
                                      <p:cBhvr>
                                        <p:cTn id="10" dur="2000" fill="hold"/>
                                        <p:tgtEl>
                                          <p:spTgt spid="188"/>
                                        </p:tgtEl>
                                        <p:attrNameLst>
                                          <p:attrName>ppt_x</p:attrName>
                                          <p:attrName>ppt_y</p:attrName>
                                        </p:attrNameLst>
                                      </p:cBhvr>
                                    </p:animMotion>
                                  </p:childTnLst>
                                </p:cTn>
                              </p:par>
                              <p:par>
                                <p:cTn id="11" presetID="0" presetClass="path" presetSubtype="0" accel="50000" decel="50000" fill="hold" grpId="0" nodeType="withEffect">
                                  <p:stCondLst>
                                    <p:cond delay="0"/>
                                  </p:stCondLst>
                                  <p:childTnLst>
                                    <p:animMotion origin="layout" path="M 0 0 L 0.09722 0 " pathEditMode="relative" ptsTypes="AA">
                                      <p:cBhvr>
                                        <p:cTn id="12" dur="2000" fill="hold"/>
                                        <p:tgtEl>
                                          <p:spTgt spid="189"/>
                                        </p:tgtEl>
                                        <p:attrNameLst>
                                          <p:attrName>ppt_x</p:attrName>
                                          <p:attrName>ppt_y</p:attrName>
                                        </p:attrNameLst>
                                      </p:cBhvr>
                                    </p:animMotion>
                                  </p:childTnLst>
                                </p:cTn>
                              </p:par>
                              <p:par>
                                <p:cTn id="13" presetID="0" presetClass="path" presetSubtype="0" accel="50000" decel="50000" fill="hold" grpId="0" nodeType="withEffect">
                                  <p:stCondLst>
                                    <p:cond delay="0"/>
                                  </p:stCondLst>
                                  <p:childTnLst>
                                    <p:animMotion origin="layout" path="M 0 0 L 0.09722 0 " pathEditMode="relative" ptsTypes="AA">
                                      <p:cBhvr>
                                        <p:cTn id="14" dur="2000" fill="hold"/>
                                        <p:tgtEl>
                                          <p:spTgt spid="190"/>
                                        </p:tgtEl>
                                        <p:attrNameLst>
                                          <p:attrName>ppt_x</p:attrName>
                                          <p:attrName>ppt_y</p:attrName>
                                        </p:attrNameLst>
                                      </p:cBhvr>
                                    </p:animMotion>
                                  </p:childTnLst>
                                </p:cTn>
                              </p:par>
                              <p:par>
                                <p:cTn id="15" presetID="0" presetClass="path" presetSubtype="0" accel="50000" decel="50000" fill="hold" grpId="0" nodeType="withEffect">
                                  <p:stCondLst>
                                    <p:cond delay="0"/>
                                  </p:stCondLst>
                                  <p:childTnLst>
                                    <p:animMotion origin="layout" path="M 0 0 L 0.09722 0 " pathEditMode="relative" ptsTypes="AA">
                                      <p:cBhvr>
                                        <p:cTn id="16" dur="2000" fill="hold"/>
                                        <p:tgtEl>
                                          <p:spTgt spid="191"/>
                                        </p:tgtEl>
                                        <p:attrNameLst>
                                          <p:attrName>ppt_x</p:attrName>
                                          <p:attrName>ppt_y</p:attrName>
                                        </p:attrNameLst>
                                      </p:cBhvr>
                                    </p:animMotion>
                                  </p:childTnLst>
                                </p:cTn>
                              </p:par>
                              <p:par>
                                <p:cTn id="17" presetID="0" presetClass="path" presetSubtype="0" accel="50000" decel="50000" fill="hold" grpId="0" nodeType="withEffect">
                                  <p:stCondLst>
                                    <p:cond delay="0"/>
                                  </p:stCondLst>
                                  <p:childTnLst>
                                    <p:animMotion origin="layout" path="M 0 0 L 0.09722 0 " pathEditMode="relative" ptsTypes="AA">
                                      <p:cBhvr>
                                        <p:cTn id="18" dur="2000" fill="hold"/>
                                        <p:tgtEl>
                                          <p:spTgt spid="192"/>
                                        </p:tgtEl>
                                        <p:attrNameLst>
                                          <p:attrName>ppt_x</p:attrName>
                                          <p:attrName>ppt_y</p:attrName>
                                        </p:attrNameLst>
                                      </p:cBhvr>
                                    </p:animMotion>
                                  </p:childTnLst>
                                </p:cTn>
                              </p:par>
                              <p:par>
                                <p:cTn id="19" presetID="0" presetClass="path" presetSubtype="0" accel="50000" decel="50000" fill="hold" grpId="0" nodeType="withEffect">
                                  <p:stCondLst>
                                    <p:cond delay="0"/>
                                  </p:stCondLst>
                                  <p:childTnLst>
                                    <p:animMotion origin="layout" path="M 0 0 L 0.09722 0 " pathEditMode="relative" ptsTypes="AA">
                                      <p:cBhvr>
                                        <p:cTn id="20" dur="2000" fill="hold"/>
                                        <p:tgtEl>
                                          <p:spTgt spid="194"/>
                                        </p:tgtEl>
                                        <p:attrNameLst>
                                          <p:attrName>ppt_x</p:attrName>
                                          <p:attrName>ppt_y</p:attrName>
                                        </p:attrNameLst>
                                      </p:cBhvr>
                                    </p:animMotion>
                                  </p:childTnLst>
                                </p:cTn>
                              </p:par>
                              <p:par>
                                <p:cTn id="21" presetID="0" presetClass="path" presetSubtype="0" accel="50000" decel="50000" fill="hold" nodeType="withEffect">
                                  <p:stCondLst>
                                    <p:cond delay="0"/>
                                  </p:stCondLst>
                                  <p:childTnLst>
                                    <p:animMotion origin="layout" path="M 0 0 L 0.09722 0 " pathEditMode="relative" ptsTypes="AA">
                                      <p:cBhvr>
                                        <p:cTn id="22" dur="2000" fill="hold"/>
                                        <p:tgtEl>
                                          <p:spTgt spid="209"/>
                                        </p:tgtEl>
                                        <p:attrNameLst>
                                          <p:attrName>ppt_x</p:attrName>
                                          <p:attrName>ppt_y</p:attrName>
                                        </p:attrNameLst>
                                      </p:cBhvr>
                                    </p:animMotion>
                                  </p:childTnLst>
                                </p:cTn>
                              </p:par>
                              <p:par>
                                <p:cTn id="23" presetID="0" presetClass="path" presetSubtype="0" accel="50000" decel="50000" fill="hold" nodeType="withEffect">
                                  <p:stCondLst>
                                    <p:cond delay="0"/>
                                  </p:stCondLst>
                                  <p:childTnLst>
                                    <p:animMotion origin="layout" path="M 0 0 L 0.09722 0 " pathEditMode="relative" ptsTypes="AA">
                                      <p:cBhvr>
                                        <p:cTn id="24" dur="2000" fill="hold"/>
                                        <p:tgtEl>
                                          <p:spTgt spid="213"/>
                                        </p:tgtEl>
                                        <p:attrNameLst>
                                          <p:attrName>ppt_x</p:attrName>
                                          <p:attrName>ppt_y</p:attrName>
                                        </p:attrNameLst>
                                      </p:cBhvr>
                                    </p:animMotion>
                                  </p:childTnLst>
                                </p:cTn>
                              </p:par>
                              <p:par>
                                <p:cTn id="25" presetID="0" presetClass="path" presetSubtype="0" accel="50000" decel="50000" fill="hold" nodeType="withEffect">
                                  <p:stCondLst>
                                    <p:cond delay="0"/>
                                  </p:stCondLst>
                                  <p:childTnLst>
                                    <p:animMotion origin="layout" path="M 0 0 L 0.09722 0 " pathEditMode="relative" ptsTypes="AA">
                                      <p:cBhvr>
                                        <p:cTn id="26" dur="2000" fill="hold"/>
                                        <p:tgtEl>
                                          <p:spTgt spid="215"/>
                                        </p:tgtEl>
                                        <p:attrNameLst>
                                          <p:attrName>ppt_x</p:attrName>
                                          <p:attrName>ppt_y</p:attrName>
                                        </p:attrNameLst>
                                      </p:cBhvr>
                                    </p:animMotion>
                                  </p:childTnLst>
                                </p:cTn>
                              </p:par>
                              <p:par>
                                <p:cTn id="27" presetID="0" presetClass="path" presetSubtype="0" accel="50000" decel="50000" fill="hold" nodeType="withEffect">
                                  <p:stCondLst>
                                    <p:cond delay="0"/>
                                  </p:stCondLst>
                                  <p:childTnLst>
                                    <p:animMotion origin="layout" path="M 0 0 L 0.09722 0 " pathEditMode="relative" ptsTypes="AA">
                                      <p:cBhvr>
                                        <p:cTn id="28" dur="2000" fill="hold"/>
                                        <p:tgtEl>
                                          <p:spTgt spid="223"/>
                                        </p:tgtEl>
                                        <p:attrNameLst>
                                          <p:attrName>ppt_x</p:attrName>
                                          <p:attrName>ppt_y</p:attrName>
                                        </p:attrNameLst>
                                      </p:cBhvr>
                                    </p:animMotion>
                                  </p:childTnLst>
                                </p:cTn>
                              </p:par>
                              <p:par>
                                <p:cTn id="29" presetID="0" presetClass="path" presetSubtype="0" accel="50000" decel="50000" fill="hold" grpId="0" nodeType="withEffect">
                                  <p:stCondLst>
                                    <p:cond delay="0"/>
                                  </p:stCondLst>
                                  <p:childTnLst>
                                    <p:animMotion origin="layout" path="M 0 0 L -0.11945 0 " pathEditMode="relative" ptsTypes="AA">
                                      <p:cBhvr>
                                        <p:cTn id="30" dur="2000" fill="hold"/>
                                        <p:tgtEl>
                                          <p:spTgt spid="198"/>
                                        </p:tgtEl>
                                        <p:attrNameLst>
                                          <p:attrName>ppt_x</p:attrName>
                                          <p:attrName>ppt_y</p:attrName>
                                        </p:attrNameLst>
                                      </p:cBhvr>
                                    </p:animMotion>
                                  </p:childTnLst>
                                </p:cTn>
                              </p:par>
                              <p:par>
                                <p:cTn id="31" presetID="0" presetClass="path" presetSubtype="0" accel="50000" decel="50000" fill="hold" grpId="0" nodeType="withEffect">
                                  <p:stCondLst>
                                    <p:cond delay="0"/>
                                  </p:stCondLst>
                                  <p:childTnLst>
                                    <p:animMotion origin="layout" path="M 0 0 L -0.11945 0 " pathEditMode="relative" ptsTypes="AA">
                                      <p:cBhvr>
                                        <p:cTn id="32" dur="2000" fill="hold"/>
                                        <p:tgtEl>
                                          <p:spTgt spid="199"/>
                                        </p:tgtEl>
                                        <p:attrNameLst>
                                          <p:attrName>ppt_x</p:attrName>
                                          <p:attrName>ppt_y</p:attrName>
                                        </p:attrNameLst>
                                      </p:cBhvr>
                                    </p:animMotion>
                                  </p:childTnLst>
                                </p:cTn>
                              </p:par>
                              <p:par>
                                <p:cTn id="33" presetID="0" presetClass="path" presetSubtype="0" accel="50000" decel="50000" fill="hold" grpId="0" nodeType="withEffect">
                                  <p:stCondLst>
                                    <p:cond delay="0"/>
                                  </p:stCondLst>
                                  <p:childTnLst>
                                    <p:animMotion origin="layout" path="M 0 0 L -0.11945 0 " pathEditMode="relative" ptsTypes="AA">
                                      <p:cBhvr>
                                        <p:cTn id="34" dur="2000" fill="hold"/>
                                        <p:tgtEl>
                                          <p:spTgt spid="200"/>
                                        </p:tgtEl>
                                        <p:attrNameLst>
                                          <p:attrName>ppt_x</p:attrName>
                                          <p:attrName>ppt_y</p:attrName>
                                        </p:attrNameLst>
                                      </p:cBhvr>
                                    </p:animMotion>
                                  </p:childTnLst>
                                </p:cTn>
                              </p:par>
                              <p:par>
                                <p:cTn id="35" presetID="0" presetClass="path" presetSubtype="0" accel="50000" decel="50000" fill="hold" grpId="0" nodeType="withEffect">
                                  <p:stCondLst>
                                    <p:cond delay="0"/>
                                  </p:stCondLst>
                                  <p:childTnLst>
                                    <p:animMotion origin="layout" path="M 0 0 L -0.11945 0 " pathEditMode="relative" ptsTypes="AA">
                                      <p:cBhvr>
                                        <p:cTn id="36" dur="2000" fill="hold"/>
                                        <p:tgtEl>
                                          <p:spTgt spid="201"/>
                                        </p:tgtEl>
                                        <p:attrNameLst>
                                          <p:attrName>ppt_x</p:attrName>
                                          <p:attrName>ppt_y</p:attrName>
                                        </p:attrNameLst>
                                      </p:cBhvr>
                                    </p:animMotion>
                                  </p:childTnLst>
                                </p:cTn>
                              </p:par>
                              <p:par>
                                <p:cTn id="37" presetID="0" presetClass="path" presetSubtype="0" accel="50000" decel="50000" fill="hold" grpId="0" nodeType="withEffect">
                                  <p:stCondLst>
                                    <p:cond delay="0"/>
                                  </p:stCondLst>
                                  <p:childTnLst>
                                    <p:animMotion origin="layout" path="M 0 0 L -0.11945 0 " pathEditMode="relative" ptsTypes="AA">
                                      <p:cBhvr>
                                        <p:cTn id="38" dur="2000" fill="hold"/>
                                        <p:tgtEl>
                                          <p:spTgt spid="203"/>
                                        </p:tgtEl>
                                        <p:attrNameLst>
                                          <p:attrName>ppt_x</p:attrName>
                                          <p:attrName>ppt_y</p:attrName>
                                        </p:attrNameLst>
                                      </p:cBhvr>
                                    </p:animMotion>
                                  </p:childTnLst>
                                </p:cTn>
                              </p:par>
                              <p:par>
                                <p:cTn id="39" presetID="0" presetClass="path" presetSubtype="0" accel="50000" decel="50000" fill="hold" grpId="0" nodeType="withEffect">
                                  <p:stCondLst>
                                    <p:cond delay="0"/>
                                  </p:stCondLst>
                                  <p:childTnLst>
                                    <p:animMotion origin="layout" path="M 0 0 L -0.11945 0 " pathEditMode="relative" ptsTypes="AA">
                                      <p:cBhvr>
                                        <p:cTn id="40" dur="2000" fill="hold"/>
                                        <p:tgtEl>
                                          <p:spTgt spid="204"/>
                                        </p:tgtEl>
                                        <p:attrNameLst>
                                          <p:attrName>ppt_x</p:attrName>
                                          <p:attrName>ppt_y</p:attrName>
                                        </p:attrNameLst>
                                      </p:cBhvr>
                                    </p:animMotion>
                                  </p:childTnLst>
                                </p:cTn>
                              </p:par>
                              <p:par>
                                <p:cTn id="41" presetID="0" presetClass="path" presetSubtype="0" accel="50000" decel="50000" fill="hold" grpId="0" nodeType="withEffect">
                                  <p:stCondLst>
                                    <p:cond delay="0"/>
                                  </p:stCondLst>
                                  <p:childTnLst>
                                    <p:animMotion origin="layout" path="M 0 0 L -0.11945 0 " pathEditMode="relative" ptsTypes="AA">
                                      <p:cBhvr>
                                        <p:cTn id="42" dur="2000" fill="hold"/>
                                        <p:tgtEl>
                                          <p:spTgt spid="206"/>
                                        </p:tgtEl>
                                        <p:attrNameLst>
                                          <p:attrName>ppt_x</p:attrName>
                                          <p:attrName>ppt_y</p:attrName>
                                        </p:attrNameLst>
                                      </p:cBhvr>
                                    </p:animMotion>
                                  </p:childTnLst>
                                </p:cTn>
                              </p:par>
                              <p:par>
                                <p:cTn id="43" presetID="0" presetClass="path" presetSubtype="0" accel="50000" decel="50000" fill="hold" grpId="0" nodeType="withEffect">
                                  <p:stCondLst>
                                    <p:cond delay="0"/>
                                  </p:stCondLst>
                                  <p:childTnLst>
                                    <p:animMotion origin="layout" path="M 0 0 L -0.11945 0 " pathEditMode="relative" ptsTypes="AA">
                                      <p:cBhvr>
                                        <p:cTn id="44" dur="2000" fill="hold"/>
                                        <p:tgtEl>
                                          <p:spTgt spid="207"/>
                                        </p:tgtEl>
                                        <p:attrNameLst>
                                          <p:attrName>ppt_x</p:attrName>
                                          <p:attrName>ppt_y</p:attrName>
                                        </p:attrNameLst>
                                      </p:cBhvr>
                                    </p:animMotion>
                                  </p:childTnLst>
                                </p:cTn>
                              </p:par>
                              <p:par>
                                <p:cTn id="45" presetID="0" presetClass="path" presetSubtype="0" accel="50000" decel="50000" fill="hold" nodeType="withEffect">
                                  <p:stCondLst>
                                    <p:cond delay="0"/>
                                  </p:stCondLst>
                                  <p:childTnLst>
                                    <p:animMotion origin="layout" path="M 0 0 L -0.11945 0 " pathEditMode="relative" ptsTypes="AA">
                                      <p:cBhvr>
                                        <p:cTn id="46" dur="2000" fill="hold"/>
                                        <p:tgtEl>
                                          <p:spTgt spid="211"/>
                                        </p:tgtEl>
                                        <p:attrNameLst>
                                          <p:attrName>ppt_x</p:attrName>
                                          <p:attrName>ppt_y</p:attrName>
                                        </p:attrNameLst>
                                      </p:cBhvr>
                                    </p:animMotion>
                                  </p:childTnLst>
                                </p:cTn>
                              </p:par>
                              <p:par>
                                <p:cTn id="47" presetID="0" presetClass="path" presetSubtype="0" accel="50000" decel="50000" fill="hold" nodeType="withEffect">
                                  <p:stCondLst>
                                    <p:cond delay="0"/>
                                  </p:stCondLst>
                                  <p:childTnLst>
                                    <p:animMotion origin="layout" path="M 0 0 L -0.11945 0 " pathEditMode="relative" ptsTypes="AA">
                                      <p:cBhvr>
                                        <p:cTn id="48" dur="2000" fill="hold"/>
                                        <p:tgtEl>
                                          <p:spTgt spid="217"/>
                                        </p:tgtEl>
                                        <p:attrNameLst>
                                          <p:attrName>ppt_x</p:attrName>
                                          <p:attrName>ppt_y</p:attrName>
                                        </p:attrNameLst>
                                      </p:cBhvr>
                                    </p:animMotion>
                                  </p:childTnLst>
                                </p:cTn>
                              </p:par>
                              <p:par>
                                <p:cTn id="49" presetID="0" presetClass="path" presetSubtype="0" accel="50000" decel="50000" fill="hold" nodeType="withEffect">
                                  <p:stCondLst>
                                    <p:cond delay="0"/>
                                  </p:stCondLst>
                                  <p:childTnLst>
                                    <p:animMotion origin="layout" path="M 0 0 L -0.11945 0 " pathEditMode="relative" ptsTypes="AA">
                                      <p:cBhvr>
                                        <p:cTn id="50" dur="2000" fill="hold"/>
                                        <p:tgtEl>
                                          <p:spTgt spid="219"/>
                                        </p:tgtEl>
                                        <p:attrNameLst>
                                          <p:attrName>ppt_x</p:attrName>
                                          <p:attrName>ppt_y</p:attrName>
                                        </p:attrNameLst>
                                      </p:cBhvr>
                                    </p:animMotion>
                                  </p:childTnLst>
                                </p:cTn>
                              </p:par>
                              <p:par>
                                <p:cTn id="51" presetID="0" presetClass="path" presetSubtype="0" accel="50000" decel="50000" fill="hold" nodeType="withEffect">
                                  <p:stCondLst>
                                    <p:cond delay="0"/>
                                  </p:stCondLst>
                                  <p:childTnLst>
                                    <p:animMotion origin="layout" path="M 0 0 L -0.11945 0 " pathEditMode="relative" ptsTypes="AA">
                                      <p:cBhvr>
                                        <p:cTn id="52" dur="2000" fill="hold"/>
                                        <p:tgtEl>
                                          <p:spTgt spid="221"/>
                                        </p:tgtEl>
                                        <p:attrNameLst>
                                          <p:attrName>ppt_x</p:attrName>
                                          <p:attrName>ppt_y</p:attrName>
                                        </p:attrNameLst>
                                      </p:cBhvr>
                                    </p:animMotion>
                                  </p:childTnLst>
                                </p:cTn>
                              </p:par>
                              <p:par>
                                <p:cTn id="53" presetID="0" presetClass="path" presetSubtype="0" accel="50000" decel="50000" fill="hold" nodeType="withEffect">
                                  <p:stCondLst>
                                    <p:cond delay="0"/>
                                  </p:stCondLst>
                                  <p:childTnLst>
                                    <p:animMotion origin="layout" path="M 0 0 L -0.11945 0 " pathEditMode="relative" ptsTypes="AA">
                                      <p:cBhvr>
                                        <p:cTn id="54" dur="2000" fill="hold"/>
                                        <p:tgtEl>
                                          <p:spTgt spid="22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 grpId="0" animBg="1"/>
      <p:bldP spid="187" grpId="0" animBg="1"/>
      <p:bldP spid="188" grpId="0" animBg="1"/>
      <p:bldP spid="189" grpId="0" animBg="1"/>
      <p:bldP spid="190" grpId="0" animBg="1"/>
      <p:bldP spid="191" grpId="0" animBg="1"/>
      <p:bldP spid="192" grpId="0" animBg="1"/>
      <p:bldP spid="194" grpId="0" animBg="1"/>
      <p:bldP spid="198" grpId="0" animBg="1"/>
      <p:bldP spid="199" grpId="0" animBg="1"/>
      <p:bldP spid="200" grpId="0" animBg="1"/>
      <p:bldP spid="201" grpId="0" animBg="1"/>
      <p:bldP spid="203" grpId="0" animBg="1"/>
      <p:bldP spid="204" grpId="0" animBg="1"/>
      <p:bldP spid="206" grpId="0" animBg="1"/>
      <p:bldP spid="20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Arrays</a:t>
            </a:r>
            <a:endParaRPr lang="en-US" dirty="0"/>
          </a:p>
        </p:txBody>
      </p:sp>
      <p:sp>
        <p:nvSpPr>
          <p:cNvPr id="3" name="Content Placeholder 2"/>
          <p:cNvSpPr>
            <a:spLocks noGrp="1"/>
          </p:cNvSpPr>
          <p:nvPr>
            <p:ph idx="1"/>
          </p:nvPr>
        </p:nvSpPr>
        <p:spPr>
          <a:xfrm>
            <a:off x="381000" y="1165888"/>
            <a:ext cx="8382000" cy="4944430"/>
          </a:xfrm>
        </p:spPr>
        <p:txBody>
          <a:bodyPr/>
          <a:lstStyle/>
          <a:p>
            <a:r>
              <a:rPr lang="en-US" dirty="0" smtClean="0"/>
              <a:t>An </a:t>
            </a:r>
            <a:r>
              <a:rPr lang="en-US" i="1" dirty="0" smtClean="0">
                <a:solidFill>
                  <a:schemeClr val="accent5"/>
                </a:solidFill>
              </a:rPr>
              <a:t>array</a:t>
            </a:r>
            <a:r>
              <a:rPr lang="en-US" dirty="0" smtClean="0"/>
              <a:t> is a map from indices to values</a:t>
            </a:r>
          </a:p>
          <a:p>
            <a:r>
              <a:rPr lang="en-US" dirty="0" smtClean="0"/>
              <a:t>array update is map update:</a:t>
            </a:r>
          </a:p>
          <a:p>
            <a:pPr lvl="1"/>
            <a:r>
              <a:rPr smtClean="0"/>
              <a:t>a[ j ] := E</a:t>
            </a:r>
            <a:br>
              <a:rPr smtClean="0"/>
            </a:br>
            <a:r>
              <a:rPr smtClean="0"/>
              <a:t>means</a:t>
            </a:r>
            <a:br>
              <a:rPr smtClean="0"/>
            </a:br>
            <a:r>
              <a:rPr smtClean="0"/>
              <a:t>a := a[ j </a:t>
            </a:r>
            <a:r>
              <a:rPr lang="en-US" dirty="0" smtClean="0">
                <a:sym typeface="Symbol"/>
              </a:rPr>
              <a:t> E ]</a:t>
            </a:r>
          </a:p>
          <a:p>
            <a:endParaRPr lang="en-US" dirty="0" smtClean="0">
              <a:sym typeface="Symbol"/>
            </a:endParaRPr>
          </a:p>
          <a:p>
            <a:r>
              <a:rPr lang="en-US" dirty="0" smtClean="0">
                <a:sym typeface="Symbol"/>
              </a:rPr>
              <a:t>Apply/select/get and update/store/set follow the familiar properties:</a:t>
            </a:r>
          </a:p>
          <a:p>
            <a:pPr lvl="1"/>
            <a:r>
              <a:rPr>
                <a:sym typeface="Symbol"/>
              </a:rPr>
              <a:t>(a,j,k,x    j = k    a[ j  x ][ k ] = x )</a:t>
            </a:r>
            <a:endParaRPr/>
          </a:p>
          <a:p>
            <a:pPr lvl="1"/>
            <a:r>
              <a:rPr smtClean="0">
                <a:sym typeface="Symbol"/>
              </a:rPr>
              <a:t>(</a:t>
            </a:r>
            <a:r>
              <a:rPr lang="en-US" dirty="0" smtClean="0">
                <a:sym typeface="Symbol"/>
              </a:rPr>
              <a:t></a:t>
            </a:r>
            <a:r>
              <a:rPr lang="en-US" dirty="0" err="1" smtClean="0">
                <a:sym typeface="Symbol"/>
              </a:rPr>
              <a:t>a,j,k,x</a:t>
            </a:r>
            <a:r>
              <a:rPr lang="en-US" dirty="0" smtClean="0">
                <a:sym typeface="Symbol"/>
              </a:rPr>
              <a:t> </a:t>
            </a:r>
            <a:r>
              <a:rPr>
                <a:sym typeface="Symbol"/>
              </a:rPr>
              <a:t> </a:t>
            </a:r>
            <a:r>
              <a:rPr smtClean="0">
                <a:sym typeface="Symbol"/>
              </a:rPr>
              <a:t>  j </a:t>
            </a:r>
            <a:r>
              <a:rPr lang="en-US" dirty="0" smtClean="0">
                <a:sym typeface="Symbol"/>
              </a:rPr>
              <a:t>≠</a:t>
            </a:r>
            <a:r>
              <a:rPr smtClean="0">
                <a:sym typeface="Symbol"/>
              </a:rPr>
              <a:t> k    a</a:t>
            </a:r>
            <a:r>
              <a:rPr>
                <a:sym typeface="Symbol"/>
              </a:rPr>
              <a:t>[ j  </a:t>
            </a:r>
            <a:r>
              <a:rPr smtClean="0">
                <a:sym typeface="Symbol"/>
              </a:rPr>
              <a:t>x ][ k ] = a[ k ] )</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sz="4800" smtClean="0"/>
              <a:t>Reasoning about execution traces</a:t>
            </a:r>
            <a:endParaRPr lang="en-US" sz="4800" dirty="0"/>
          </a:p>
        </p:txBody>
      </p:sp>
      <p:sp>
        <p:nvSpPr>
          <p:cNvPr id="3" name="Content Placeholder 2"/>
          <p:cNvSpPr>
            <a:spLocks noGrp="1"/>
          </p:cNvSpPr>
          <p:nvPr>
            <p:ph idx="1"/>
          </p:nvPr>
        </p:nvSpPr>
        <p:spPr>
          <a:xfrm>
            <a:off x="381000" y="1411552"/>
            <a:ext cx="8382000" cy="3817968"/>
          </a:xfrm>
        </p:spPr>
        <p:txBody>
          <a:bodyPr/>
          <a:lstStyle/>
          <a:p>
            <a:pPr>
              <a:tabLst>
                <a:tab pos="3206750" algn="l"/>
              </a:tabLst>
            </a:pPr>
            <a:r>
              <a:rPr lang="en-US" dirty="0" smtClean="0"/>
              <a:t>Hoare triple	{ P }  S  { Q }	</a:t>
            </a:r>
            <a:r>
              <a:rPr lang="en-US" sz="3000" dirty="0" smtClean="0"/>
              <a:t>says that</a:t>
            </a:r>
          </a:p>
          <a:p>
            <a:pPr lvl="1">
              <a:buNone/>
            </a:pPr>
            <a:r>
              <a:rPr smtClean="0"/>
              <a:t>	every terminating execution trace of S that starts in a state satisfying P</a:t>
            </a:r>
          </a:p>
          <a:p>
            <a:pPr lvl="2"/>
            <a:r>
              <a:rPr smtClean="0"/>
              <a:t>does not go wrong, and</a:t>
            </a:r>
          </a:p>
          <a:p>
            <a:pPr lvl="2"/>
            <a:r>
              <a:rPr smtClean="0"/>
              <a:t>terminates in a state satisfying Q</a:t>
            </a:r>
          </a:p>
          <a:p>
            <a:r>
              <a:rPr lang="en-US" dirty="0" smtClean="0"/>
              <a:t>Given P and Q, what is the largest </a:t>
            </a:r>
            <a:r>
              <a:rPr lang="en-US" dirty="0" smtClean="0">
                <a:solidFill>
                  <a:schemeClr val="accent4"/>
                </a:solidFill>
              </a:rPr>
              <a:t>S’</a:t>
            </a:r>
            <a:r>
              <a:rPr lang="en-US" dirty="0" smtClean="0"/>
              <a:t> satisfying {P} </a:t>
            </a:r>
            <a:r>
              <a:rPr lang="en-US" dirty="0" smtClean="0">
                <a:solidFill>
                  <a:schemeClr val="accent4"/>
                </a:solidFill>
              </a:rPr>
              <a:t>S’</a:t>
            </a:r>
            <a:r>
              <a:rPr lang="en-US" dirty="0" smtClean="0"/>
              <a:t> {Q} ?</a:t>
            </a:r>
          </a:p>
          <a:p>
            <a:pPr lvl="1"/>
            <a:r>
              <a:rPr smtClean="0"/>
              <a:t>to check {P} S {Q}, check </a:t>
            </a:r>
            <a:r>
              <a:rPr smtClean="0">
                <a:solidFill>
                  <a:schemeClr val="accent4"/>
                </a:solidFill>
              </a:rPr>
              <a:t>S </a:t>
            </a:r>
            <a:r>
              <a:rPr lang="en-US" dirty="0" smtClean="0">
                <a:solidFill>
                  <a:schemeClr val="accent4"/>
                </a:solidFill>
                <a:sym typeface="Symbol"/>
              </a:rPr>
              <a:t> 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sz="4800" smtClean="0"/>
              <a:t>Reasoning about execution traces</a:t>
            </a:r>
            <a:endParaRPr lang="en-US" sz="4800" dirty="0"/>
          </a:p>
        </p:txBody>
      </p:sp>
      <p:sp>
        <p:nvSpPr>
          <p:cNvPr id="3" name="Content Placeholder 2"/>
          <p:cNvSpPr>
            <a:spLocks noGrp="1"/>
          </p:cNvSpPr>
          <p:nvPr>
            <p:ph idx="1"/>
          </p:nvPr>
        </p:nvSpPr>
        <p:spPr>
          <a:xfrm>
            <a:off x="381000" y="1411552"/>
            <a:ext cx="8382000" cy="4741298"/>
          </a:xfrm>
        </p:spPr>
        <p:txBody>
          <a:bodyPr/>
          <a:lstStyle/>
          <a:p>
            <a:pPr>
              <a:tabLst>
                <a:tab pos="3206750" algn="l"/>
              </a:tabLst>
            </a:pPr>
            <a:r>
              <a:rPr lang="en-US" dirty="0" smtClean="0"/>
              <a:t>Hoare triple	{ P }  S  { Q }	</a:t>
            </a:r>
            <a:r>
              <a:rPr lang="en-US" sz="3000" dirty="0" smtClean="0"/>
              <a:t>says that</a:t>
            </a:r>
          </a:p>
          <a:p>
            <a:pPr lvl="1">
              <a:buNone/>
            </a:pPr>
            <a:r>
              <a:rPr smtClean="0"/>
              <a:t>	every terminating execution trace of S that starts in a state satisfying P</a:t>
            </a:r>
          </a:p>
          <a:p>
            <a:pPr lvl="2"/>
            <a:r>
              <a:rPr smtClean="0"/>
              <a:t>does not go wrong, and</a:t>
            </a:r>
          </a:p>
          <a:p>
            <a:pPr lvl="2"/>
            <a:r>
              <a:rPr smtClean="0"/>
              <a:t>terminates in a state satisfying Q</a:t>
            </a:r>
          </a:p>
          <a:p>
            <a:r>
              <a:rPr lang="en-US" dirty="0" smtClean="0">
                <a:sym typeface="Symbol"/>
              </a:rPr>
              <a:t>Given S and Q, what is the weakest </a:t>
            </a:r>
            <a:r>
              <a:rPr lang="en-US" dirty="0" smtClean="0">
                <a:solidFill>
                  <a:schemeClr val="accent4"/>
                </a:solidFill>
                <a:sym typeface="Symbol"/>
              </a:rPr>
              <a:t>P’</a:t>
            </a:r>
            <a:r>
              <a:rPr lang="en-US" dirty="0" smtClean="0">
                <a:sym typeface="Symbol"/>
              </a:rPr>
              <a:t> satisfying {</a:t>
            </a:r>
            <a:r>
              <a:rPr lang="en-US" dirty="0" smtClean="0">
                <a:solidFill>
                  <a:schemeClr val="accent4"/>
                </a:solidFill>
                <a:sym typeface="Symbol"/>
              </a:rPr>
              <a:t>P’</a:t>
            </a:r>
            <a:r>
              <a:rPr lang="en-US" dirty="0" smtClean="0">
                <a:sym typeface="Symbol"/>
              </a:rPr>
              <a:t>} S {Q} ?</a:t>
            </a:r>
          </a:p>
          <a:p>
            <a:pPr lvl="1"/>
            <a:r>
              <a:rPr smtClean="0">
                <a:sym typeface="Symbol"/>
              </a:rPr>
              <a:t>P' is called the </a:t>
            </a:r>
            <a:r>
              <a:rPr i="1" smtClean="0">
                <a:solidFill>
                  <a:schemeClr val="accent4"/>
                </a:solidFill>
                <a:sym typeface="Symbol"/>
              </a:rPr>
              <a:t>weakest precondition</a:t>
            </a:r>
            <a:r>
              <a:rPr smtClean="0">
                <a:sym typeface="Symbol"/>
              </a:rPr>
              <a:t> of S with respect to Q, written </a:t>
            </a:r>
            <a:r>
              <a:rPr smtClean="0">
                <a:solidFill>
                  <a:schemeClr val="accent4"/>
                </a:solidFill>
                <a:sym typeface="Symbol"/>
              </a:rPr>
              <a:t>wp(S, Q)</a:t>
            </a:r>
          </a:p>
          <a:p>
            <a:pPr lvl="1"/>
            <a:r>
              <a:rPr smtClean="0">
                <a:sym typeface="Symbol"/>
              </a:rPr>
              <a:t>to check {P} S {Q}, check </a:t>
            </a:r>
            <a:r>
              <a:rPr smtClean="0">
                <a:solidFill>
                  <a:schemeClr val="accent4"/>
                </a:solidFill>
                <a:sym typeface="Symbol"/>
              </a:rPr>
              <a:t>P </a:t>
            </a:r>
            <a:r>
              <a:rPr lang="en-US" dirty="0" smtClean="0">
                <a:solidFill>
                  <a:schemeClr val="accent4"/>
                </a:solidFill>
                <a:sym typeface="Symbol"/>
              </a:rPr>
              <a:t> P’</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1392072" y="2825086"/>
            <a:ext cx="3835021" cy="464024"/>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accent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a:xfrm>
            <a:off x="381000" y="230187"/>
            <a:ext cx="8382000" cy="664797"/>
          </a:xfrm>
        </p:spPr>
        <p:txBody>
          <a:bodyPr/>
          <a:lstStyle/>
          <a:p>
            <a:r>
              <a:rPr sz="4800" smtClean="0"/>
              <a:t>Reasoning about execution traces</a:t>
            </a:r>
            <a:endParaRPr lang="en-US" sz="4800" dirty="0"/>
          </a:p>
        </p:txBody>
      </p:sp>
      <p:sp>
        <p:nvSpPr>
          <p:cNvPr id="3" name="Content Placeholder 2"/>
          <p:cNvSpPr>
            <a:spLocks noGrp="1"/>
          </p:cNvSpPr>
          <p:nvPr>
            <p:ph idx="1"/>
          </p:nvPr>
        </p:nvSpPr>
        <p:spPr>
          <a:xfrm>
            <a:off x="381000" y="1411552"/>
            <a:ext cx="8382000" cy="3817968"/>
          </a:xfrm>
        </p:spPr>
        <p:txBody>
          <a:bodyPr/>
          <a:lstStyle/>
          <a:p>
            <a:pPr>
              <a:tabLst>
                <a:tab pos="3206750" algn="l"/>
              </a:tabLst>
            </a:pPr>
            <a:r>
              <a:rPr lang="en-US" dirty="0" smtClean="0"/>
              <a:t>Hoare triple	{ P }  S  { Q }	</a:t>
            </a:r>
            <a:r>
              <a:rPr lang="en-US" sz="3000" dirty="0" smtClean="0"/>
              <a:t>says that</a:t>
            </a:r>
          </a:p>
          <a:p>
            <a:pPr lvl="1">
              <a:buNone/>
            </a:pPr>
            <a:r>
              <a:rPr smtClean="0"/>
              <a:t>	every terminating execution trace of S that starts in a state satisfying P</a:t>
            </a:r>
          </a:p>
          <a:p>
            <a:pPr lvl="2"/>
            <a:r>
              <a:rPr smtClean="0"/>
              <a:t>does not go wrong, and</a:t>
            </a:r>
          </a:p>
          <a:p>
            <a:pPr lvl="2"/>
            <a:r>
              <a:rPr smtClean="0"/>
              <a:t>terminates in a state satisfying Q</a:t>
            </a:r>
          </a:p>
          <a:p>
            <a:r>
              <a:rPr lang="en-US" dirty="0" smtClean="0">
                <a:sym typeface="Symbol"/>
              </a:rPr>
              <a:t>Given P and S, what is the strongest </a:t>
            </a:r>
            <a:r>
              <a:rPr lang="en-US" dirty="0" smtClean="0">
                <a:solidFill>
                  <a:schemeClr val="accent4"/>
                </a:solidFill>
                <a:sym typeface="Symbol"/>
              </a:rPr>
              <a:t>Q’</a:t>
            </a:r>
            <a:r>
              <a:rPr lang="en-US" dirty="0" smtClean="0">
                <a:sym typeface="Symbol"/>
              </a:rPr>
              <a:t> satisfying {P} S {</a:t>
            </a:r>
            <a:r>
              <a:rPr lang="en-US" dirty="0" smtClean="0">
                <a:solidFill>
                  <a:schemeClr val="accent4"/>
                </a:solidFill>
                <a:sym typeface="Symbol"/>
              </a:rPr>
              <a:t>Q’</a:t>
            </a:r>
            <a:r>
              <a:rPr lang="en-US" dirty="0" smtClean="0">
                <a:sym typeface="Symbol"/>
              </a:rPr>
              <a:t>} ?</a:t>
            </a:r>
          </a:p>
          <a:p>
            <a:pPr lvl="1"/>
            <a:r>
              <a:rPr smtClean="0">
                <a:sym typeface="Symbol"/>
              </a:rPr>
              <a:t>to check {P} S {Q}, check </a:t>
            </a:r>
            <a:r>
              <a:rPr smtClean="0">
                <a:solidFill>
                  <a:schemeClr val="accent4"/>
                </a:solidFill>
                <a:sym typeface="Symbol"/>
              </a:rPr>
              <a:t>Q' </a:t>
            </a:r>
            <a:r>
              <a:rPr lang="en-US" dirty="0" smtClean="0">
                <a:solidFill>
                  <a:schemeClr val="accent4"/>
                </a:solidFill>
                <a:sym typeface="Symbol"/>
              </a:rPr>
              <a:t> Q</a:t>
            </a:r>
            <a:endParaRPr lang="en-US" dirty="0">
              <a:solidFill>
                <a:schemeClr val="accent4"/>
              </a:solidFill>
            </a:endParaRPr>
          </a:p>
        </p:txBody>
      </p:sp>
      <p:sp>
        <p:nvSpPr>
          <p:cNvPr id="5" name="TextBox 4"/>
          <p:cNvSpPr txBox="1"/>
          <p:nvPr/>
        </p:nvSpPr>
        <p:spPr>
          <a:xfrm rot="21268457">
            <a:off x="2006087" y="1676945"/>
            <a:ext cx="2279176" cy="6447919"/>
          </a:xfrm>
          <a:prstGeom prst="rect">
            <a:avLst/>
          </a:prstGeom>
          <a:noFill/>
        </p:spPr>
        <p:txBody>
          <a:bodyPr wrap="square" rtlCol="0">
            <a:spAutoFit/>
          </a:bodyPr>
          <a:lstStyle/>
          <a:p>
            <a:r>
              <a:rPr lang="en-US" sz="41300" dirty="0" smtClean="0">
                <a:solidFill>
                  <a:srgbClr val="C00000">
                    <a:alpha val="75000"/>
                  </a:srgbClr>
                </a:solidFill>
                <a:effectLst>
                  <a:outerShdw blurRad="50800" dist="38100" dir="18900000" algn="bl" rotWithShape="0">
                    <a:prstClr val="black">
                      <a:alpha val="40000"/>
                    </a:prstClr>
                  </a:outerShdw>
                </a:effectLst>
                <a:sym typeface="Wingdings 2"/>
              </a:rPr>
              <a:t></a:t>
            </a:r>
            <a:endParaRPr lang="en-US" sz="41300" dirty="0">
              <a:solidFill>
                <a:srgbClr val="C00000">
                  <a:alpha val="75000"/>
                </a:srgbClr>
              </a:solidFill>
              <a:effectLst>
                <a:outerShdw blurRad="50800" dist="38100" dir="18900000" algn="bl" rotWithShape="0">
                  <a:prstClr val="black">
                    <a:alpha val="40000"/>
                  </a:prst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Weakest preconditions</a:t>
            </a:r>
            <a:endParaRPr lang="en-US" dirty="0"/>
          </a:p>
        </p:txBody>
      </p:sp>
      <p:sp>
        <p:nvSpPr>
          <p:cNvPr id="3" name="Content Placeholder 2"/>
          <p:cNvSpPr>
            <a:spLocks noGrp="1"/>
          </p:cNvSpPr>
          <p:nvPr>
            <p:ph sz="half" idx="1"/>
          </p:nvPr>
        </p:nvSpPr>
        <p:spPr>
          <a:xfrm>
            <a:off x="381000" y="1411553"/>
            <a:ext cx="4114800" cy="2757678"/>
          </a:xfrm>
        </p:spPr>
        <p:txBody>
          <a:bodyPr/>
          <a:lstStyle/>
          <a:p>
            <a:r>
              <a:rPr lang="en-US" dirty="0" err="1" smtClean="0"/>
              <a:t>wp</a:t>
            </a:r>
            <a:r>
              <a:rPr lang="en-US" dirty="0" smtClean="0"/>
              <a:t>( x := E,  Q ) =</a:t>
            </a:r>
          </a:p>
          <a:p>
            <a:r>
              <a:rPr lang="en-US" dirty="0" err="1" smtClean="0"/>
              <a:t>wp</a:t>
            </a:r>
            <a:r>
              <a:rPr lang="en-US" dirty="0" smtClean="0"/>
              <a:t>( </a:t>
            </a:r>
            <a:r>
              <a:rPr lang="en-US" dirty="0" smtClean="0">
                <a:solidFill>
                  <a:schemeClr val="accent2"/>
                </a:solidFill>
              </a:rPr>
              <a:t>havoc</a:t>
            </a:r>
            <a:r>
              <a:rPr lang="en-US" dirty="0" smtClean="0"/>
              <a:t> x,  Q ) =</a:t>
            </a:r>
            <a:endParaRPr lang="en-US" dirty="0" smtClean="0">
              <a:sym typeface="Symbol"/>
            </a:endParaRPr>
          </a:p>
          <a:p>
            <a:r>
              <a:rPr lang="en-US" dirty="0" err="1" smtClean="0">
                <a:sym typeface="Symbol"/>
              </a:rPr>
              <a:t>wp</a:t>
            </a:r>
            <a:r>
              <a:rPr lang="en-US" dirty="0" smtClean="0">
                <a:sym typeface="Symbol"/>
              </a:rPr>
              <a:t>( </a:t>
            </a:r>
            <a:r>
              <a:rPr lang="en-US" dirty="0" smtClean="0">
                <a:solidFill>
                  <a:schemeClr val="accent2"/>
                </a:solidFill>
                <a:sym typeface="Symbol"/>
              </a:rPr>
              <a:t>assert</a:t>
            </a:r>
            <a:r>
              <a:rPr lang="en-US" dirty="0" smtClean="0">
                <a:sym typeface="Symbol"/>
              </a:rPr>
              <a:t> P,  Q ) =</a:t>
            </a:r>
          </a:p>
          <a:p>
            <a:r>
              <a:rPr lang="en-US" dirty="0" err="1" smtClean="0">
                <a:sym typeface="Symbol"/>
              </a:rPr>
              <a:t>wp</a:t>
            </a:r>
            <a:r>
              <a:rPr lang="en-US" dirty="0" smtClean="0">
                <a:sym typeface="Symbol"/>
              </a:rPr>
              <a:t>( </a:t>
            </a:r>
            <a:r>
              <a:rPr lang="en-US" dirty="0" smtClean="0">
                <a:solidFill>
                  <a:schemeClr val="accent2"/>
                </a:solidFill>
                <a:sym typeface="Symbol"/>
              </a:rPr>
              <a:t>assume</a:t>
            </a:r>
            <a:r>
              <a:rPr lang="en-US" dirty="0" smtClean="0">
                <a:sym typeface="Symbol"/>
              </a:rPr>
              <a:t> P,  Q ) =</a:t>
            </a:r>
          </a:p>
          <a:p>
            <a:r>
              <a:rPr lang="en-US" dirty="0" err="1" smtClean="0">
                <a:sym typeface="Symbol"/>
              </a:rPr>
              <a:t>wp</a:t>
            </a:r>
            <a:r>
              <a:rPr lang="en-US" dirty="0" smtClean="0">
                <a:sym typeface="Symbol"/>
              </a:rPr>
              <a:t>( S ; T,  Q ) =</a:t>
            </a:r>
          </a:p>
          <a:p>
            <a:r>
              <a:rPr lang="en-US" dirty="0" err="1" smtClean="0">
                <a:sym typeface="Symbol"/>
              </a:rPr>
              <a:t>wp</a:t>
            </a:r>
            <a:r>
              <a:rPr lang="en-US" dirty="0" smtClean="0">
                <a:sym typeface="Symbol"/>
              </a:rPr>
              <a:t>( S  T,  Q ) =</a:t>
            </a:r>
            <a:endParaRPr lang="en-US" dirty="0"/>
          </a:p>
        </p:txBody>
      </p:sp>
      <p:sp>
        <p:nvSpPr>
          <p:cNvPr id="4" name="Content Placeholder 3"/>
          <p:cNvSpPr>
            <a:spLocks noGrp="1"/>
          </p:cNvSpPr>
          <p:nvPr>
            <p:ph sz="half" idx="2"/>
          </p:nvPr>
        </p:nvSpPr>
        <p:spPr>
          <a:xfrm>
            <a:off x="4648200" y="1411553"/>
            <a:ext cx="4114800" cy="2757678"/>
          </a:xfrm>
        </p:spPr>
        <p:txBody>
          <a:bodyPr/>
          <a:lstStyle/>
          <a:p>
            <a:pPr>
              <a:buNone/>
            </a:pPr>
            <a:r>
              <a:rPr lang="en-US" dirty="0" smtClean="0"/>
              <a:t>Q[ E / x ]</a:t>
            </a:r>
          </a:p>
          <a:p>
            <a:pPr>
              <a:buNone/>
            </a:pPr>
            <a:r>
              <a:rPr lang="en-US" dirty="0" smtClean="0"/>
              <a:t>(</a:t>
            </a:r>
            <a:r>
              <a:rPr lang="en-US" dirty="0" smtClean="0">
                <a:sym typeface="Symbol"/>
              </a:rPr>
              <a:t>x   Q )</a:t>
            </a:r>
          </a:p>
          <a:p>
            <a:pPr>
              <a:buNone/>
            </a:pPr>
            <a:r>
              <a:rPr lang="en-US" dirty="0" smtClean="0">
                <a:sym typeface="Symbol"/>
              </a:rPr>
              <a:t>P  Q</a:t>
            </a:r>
          </a:p>
          <a:p>
            <a:pPr>
              <a:buNone/>
            </a:pPr>
            <a:r>
              <a:rPr lang="en-US" dirty="0" smtClean="0">
                <a:sym typeface="Symbol"/>
              </a:rPr>
              <a:t>P  Q</a:t>
            </a:r>
          </a:p>
          <a:p>
            <a:pPr>
              <a:buNone/>
            </a:pPr>
            <a:r>
              <a:rPr lang="en-US" dirty="0" err="1" smtClean="0">
                <a:sym typeface="Symbol"/>
              </a:rPr>
              <a:t>wp</a:t>
            </a:r>
            <a:r>
              <a:rPr lang="en-US" dirty="0" smtClean="0">
                <a:sym typeface="Symbol"/>
              </a:rPr>
              <a:t>( S,  </a:t>
            </a:r>
            <a:r>
              <a:rPr lang="en-US" dirty="0" err="1" smtClean="0">
                <a:sym typeface="Symbol"/>
              </a:rPr>
              <a:t>wp</a:t>
            </a:r>
            <a:r>
              <a:rPr lang="en-US" dirty="0" smtClean="0">
                <a:sym typeface="Symbol"/>
              </a:rPr>
              <a:t>( T, Q ))</a:t>
            </a:r>
          </a:p>
          <a:p>
            <a:pPr>
              <a:buNone/>
            </a:pPr>
            <a:r>
              <a:rPr lang="en-US" dirty="0" err="1" smtClean="0">
                <a:sym typeface="Symbol"/>
              </a:rPr>
              <a:t>wp</a:t>
            </a:r>
            <a:r>
              <a:rPr lang="en-US" dirty="0" smtClean="0">
                <a:sym typeface="Symbol"/>
              </a:rPr>
              <a:t>( S, Q )  </a:t>
            </a:r>
            <a:r>
              <a:rPr lang="en-US" dirty="0" err="1" smtClean="0">
                <a:sym typeface="Symbol"/>
              </a:rPr>
              <a:t>wp</a:t>
            </a:r>
            <a:r>
              <a:rPr lang="en-US" dirty="0" smtClean="0">
                <a:sym typeface="Symbol"/>
              </a:rPr>
              <a:t>( T, Q )</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Structured if statement</a:t>
            </a:r>
            <a:endParaRPr lang="en-US" dirty="0"/>
          </a:p>
        </p:txBody>
      </p:sp>
      <p:sp>
        <p:nvSpPr>
          <p:cNvPr id="3" name="Content Placeholder 2"/>
          <p:cNvSpPr>
            <a:spLocks noGrp="1"/>
          </p:cNvSpPr>
          <p:nvPr>
            <p:ph idx="1"/>
          </p:nvPr>
        </p:nvSpPr>
        <p:spPr>
          <a:xfrm>
            <a:off x="1050878" y="1411552"/>
            <a:ext cx="7712122" cy="3250121"/>
          </a:xfrm>
        </p:spPr>
        <p:txBody>
          <a:bodyPr/>
          <a:lstStyle/>
          <a:p>
            <a:endParaRPr lang="en-US" dirty="0" smtClean="0">
              <a:solidFill>
                <a:schemeClr val="accent2"/>
              </a:solidFill>
            </a:endParaRPr>
          </a:p>
          <a:p>
            <a:pPr>
              <a:buNone/>
            </a:pPr>
            <a:r>
              <a:rPr lang="en-US" dirty="0" smtClean="0">
                <a:solidFill>
                  <a:schemeClr val="accent2"/>
                </a:solidFill>
              </a:rPr>
              <a:t>if</a:t>
            </a:r>
            <a:r>
              <a:rPr lang="en-US" dirty="0" smtClean="0"/>
              <a:t> E </a:t>
            </a:r>
            <a:r>
              <a:rPr lang="en-US" dirty="0" smtClean="0">
                <a:solidFill>
                  <a:schemeClr val="accent2"/>
                </a:solidFill>
              </a:rPr>
              <a:t>then</a:t>
            </a:r>
            <a:r>
              <a:rPr lang="en-US" dirty="0" smtClean="0"/>
              <a:t> S </a:t>
            </a:r>
            <a:r>
              <a:rPr lang="en-US" dirty="0" smtClean="0">
                <a:solidFill>
                  <a:schemeClr val="accent2"/>
                </a:solidFill>
              </a:rPr>
              <a:t>else</a:t>
            </a:r>
            <a:r>
              <a:rPr lang="en-US" dirty="0" smtClean="0"/>
              <a:t> T </a:t>
            </a:r>
            <a:r>
              <a:rPr lang="en-US" dirty="0" smtClean="0">
                <a:solidFill>
                  <a:schemeClr val="accent2"/>
                </a:solidFill>
              </a:rPr>
              <a:t>end</a:t>
            </a:r>
            <a:r>
              <a:rPr lang="en-US" dirty="0" smtClean="0"/>
              <a:t>  =</a:t>
            </a:r>
          </a:p>
          <a:p>
            <a:endParaRPr lang="en-US" dirty="0" smtClean="0"/>
          </a:p>
          <a:p>
            <a:pPr>
              <a:buNone/>
            </a:pPr>
            <a:r>
              <a:rPr lang="en-US" dirty="0" smtClean="0"/>
              <a:t>		</a:t>
            </a:r>
            <a:r>
              <a:rPr lang="en-US" dirty="0" smtClean="0">
                <a:solidFill>
                  <a:schemeClr val="accent2"/>
                </a:solidFill>
              </a:rPr>
              <a:t>assume</a:t>
            </a:r>
            <a:r>
              <a:rPr lang="en-US" dirty="0" smtClean="0"/>
              <a:t> E;  S</a:t>
            </a:r>
          </a:p>
          <a:p>
            <a:pPr>
              <a:buNone/>
            </a:pPr>
            <a:r>
              <a:rPr lang="en-US" dirty="0" smtClean="0">
                <a:sym typeface="Symbol"/>
              </a:rPr>
              <a:t>		</a:t>
            </a:r>
          </a:p>
          <a:p>
            <a:pPr>
              <a:buNone/>
            </a:pPr>
            <a:r>
              <a:rPr lang="en-US" dirty="0" smtClean="0">
                <a:sym typeface="Symbol"/>
              </a:rPr>
              <a:t>		</a:t>
            </a:r>
            <a:r>
              <a:rPr lang="en-US" dirty="0" smtClean="0">
                <a:solidFill>
                  <a:schemeClr val="accent2"/>
                </a:solidFill>
                <a:sym typeface="Symbol"/>
              </a:rPr>
              <a:t>assume</a:t>
            </a:r>
            <a:r>
              <a:rPr lang="en-US" dirty="0" smtClean="0">
                <a:sym typeface="Symbol"/>
              </a:rPr>
              <a:t> </a:t>
            </a:r>
            <a:r>
              <a:rPr lang="en-US" dirty="0" smtClean="0">
                <a:latin typeface="Segoe UI"/>
                <a:cs typeface="Segoe UI"/>
                <a:sym typeface="Symbol"/>
              </a:rPr>
              <a:t>¬</a:t>
            </a:r>
            <a:r>
              <a:rPr lang="en-US" dirty="0" smtClean="0"/>
              <a:t>E;  T</a:t>
            </a:r>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Dijkstra's guarded command</a:t>
            </a:r>
            <a:endParaRPr lang="en-US" dirty="0"/>
          </a:p>
        </p:txBody>
      </p:sp>
      <p:sp>
        <p:nvSpPr>
          <p:cNvPr id="3" name="Content Placeholder 2"/>
          <p:cNvSpPr>
            <a:spLocks noGrp="1"/>
          </p:cNvSpPr>
          <p:nvPr>
            <p:ph idx="1"/>
          </p:nvPr>
        </p:nvSpPr>
        <p:spPr>
          <a:xfrm>
            <a:off x="1050878" y="1411552"/>
            <a:ext cx="7712122" cy="4925964"/>
          </a:xfrm>
        </p:spPr>
        <p:txBody>
          <a:bodyPr/>
          <a:lstStyle/>
          <a:p>
            <a:endParaRPr lang="en-US" dirty="0" smtClean="0">
              <a:solidFill>
                <a:schemeClr val="accent2"/>
              </a:solidFill>
            </a:endParaRPr>
          </a:p>
          <a:p>
            <a:pPr>
              <a:buNone/>
            </a:pPr>
            <a:r>
              <a:rPr lang="en-US" dirty="0" smtClean="0">
                <a:solidFill>
                  <a:schemeClr val="accent2"/>
                </a:solidFill>
              </a:rPr>
              <a:t>if </a:t>
            </a:r>
            <a:r>
              <a:rPr lang="en-US" dirty="0" smtClean="0"/>
              <a:t> E </a:t>
            </a:r>
            <a:r>
              <a:rPr lang="en-US" dirty="0" smtClean="0">
                <a:sym typeface="Wingdings" pitchFamily="2" charset="2"/>
              </a:rPr>
              <a:t> S  |  F  T  </a:t>
            </a:r>
            <a:r>
              <a:rPr lang="en-US" dirty="0" err="1" smtClean="0">
                <a:solidFill>
                  <a:schemeClr val="accent2"/>
                </a:solidFill>
              </a:rPr>
              <a:t>fi</a:t>
            </a:r>
            <a:r>
              <a:rPr lang="en-US" dirty="0" smtClean="0"/>
              <a:t>  =</a:t>
            </a:r>
          </a:p>
          <a:p>
            <a:endParaRPr lang="en-US" dirty="0" smtClean="0"/>
          </a:p>
          <a:p>
            <a:pPr>
              <a:buNone/>
            </a:pPr>
            <a:r>
              <a:rPr lang="en-US" dirty="0" smtClean="0"/>
              <a:t>		</a:t>
            </a:r>
            <a:r>
              <a:rPr lang="en-US" dirty="0" smtClean="0">
                <a:solidFill>
                  <a:schemeClr val="accent2"/>
                </a:solidFill>
              </a:rPr>
              <a:t>assert</a:t>
            </a:r>
            <a:r>
              <a:rPr lang="en-US" dirty="0" smtClean="0"/>
              <a:t> E </a:t>
            </a:r>
            <a:r>
              <a:rPr lang="en-US" dirty="0" smtClean="0">
                <a:sym typeface="Symbol"/>
              </a:rPr>
              <a:t></a:t>
            </a:r>
            <a:r>
              <a:rPr lang="en-US" dirty="0" smtClean="0"/>
              <a:t> F;</a:t>
            </a:r>
          </a:p>
          <a:p>
            <a:pPr>
              <a:buNone/>
            </a:pPr>
            <a:r>
              <a:rPr lang="en-US" dirty="0" smtClean="0"/>
              <a:t>		(</a:t>
            </a:r>
          </a:p>
          <a:p>
            <a:pPr>
              <a:buNone/>
            </a:pPr>
            <a:r>
              <a:rPr lang="en-US" dirty="0" smtClean="0"/>
              <a:t>		  </a:t>
            </a:r>
            <a:r>
              <a:rPr lang="en-US" dirty="0" smtClean="0">
                <a:solidFill>
                  <a:schemeClr val="accent2"/>
                </a:solidFill>
              </a:rPr>
              <a:t>assume</a:t>
            </a:r>
            <a:r>
              <a:rPr lang="en-US" dirty="0" smtClean="0"/>
              <a:t> E;  S</a:t>
            </a:r>
          </a:p>
          <a:p>
            <a:pPr>
              <a:buNone/>
            </a:pPr>
            <a:r>
              <a:rPr lang="en-US" dirty="0" smtClean="0">
                <a:sym typeface="Symbol"/>
              </a:rPr>
              <a:t>		  </a:t>
            </a:r>
          </a:p>
          <a:p>
            <a:pPr>
              <a:buNone/>
            </a:pPr>
            <a:r>
              <a:rPr lang="en-US" dirty="0" smtClean="0">
                <a:sym typeface="Symbol"/>
              </a:rPr>
              <a:t>		  </a:t>
            </a:r>
            <a:r>
              <a:rPr lang="en-US" dirty="0" smtClean="0">
                <a:solidFill>
                  <a:schemeClr val="accent2"/>
                </a:solidFill>
                <a:sym typeface="Symbol"/>
              </a:rPr>
              <a:t>assume</a:t>
            </a:r>
            <a:r>
              <a:rPr lang="en-US" dirty="0" smtClean="0">
                <a:sym typeface="Symbol"/>
              </a:rPr>
              <a:t> </a:t>
            </a:r>
            <a:r>
              <a:rPr lang="en-US" dirty="0" smtClean="0"/>
              <a:t>F;  T</a:t>
            </a:r>
          </a:p>
          <a:p>
            <a:pPr>
              <a:buNone/>
            </a:pPr>
            <a:r>
              <a:rPr lang="en-US" dirty="0" smtClean="0"/>
              <a:t>		)</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Picking any good value</a:t>
            </a:r>
            <a:endParaRPr lang="en-US" dirty="0"/>
          </a:p>
        </p:txBody>
      </p:sp>
      <p:sp>
        <p:nvSpPr>
          <p:cNvPr id="3" name="Content Placeholder 2"/>
          <p:cNvSpPr>
            <a:spLocks noGrp="1"/>
          </p:cNvSpPr>
          <p:nvPr>
            <p:ph idx="1"/>
          </p:nvPr>
        </p:nvSpPr>
        <p:spPr>
          <a:xfrm>
            <a:off x="750626" y="1602624"/>
            <a:ext cx="8012373" cy="3808735"/>
          </a:xfrm>
        </p:spPr>
        <p:txBody>
          <a:bodyPr/>
          <a:lstStyle/>
          <a:p>
            <a:pPr>
              <a:buNone/>
            </a:pPr>
            <a:r>
              <a:rPr lang="en-US" dirty="0" smtClean="0">
                <a:solidFill>
                  <a:schemeClr val="accent2"/>
                </a:solidFill>
              </a:rPr>
              <a:t>assign</a:t>
            </a:r>
            <a:r>
              <a:rPr lang="en-US" dirty="0" smtClean="0"/>
              <a:t> x </a:t>
            </a:r>
            <a:r>
              <a:rPr lang="en-US" dirty="0" smtClean="0">
                <a:solidFill>
                  <a:schemeClr val="accent2"/>
                </a:solidFill>
              </a:rPr>
              <a:t>such</a:t>
            </a:r>
            <a:r>
              <a:rPr lang="en-US" dirty="0" smtClean="0"/>
              <a:t> </a:t>
            </a:r>
            <a:r>
              <a:rPr lang="en-US" dirty="0" smtClean="0">
                <a:solidFill>
                  <a:schemeClr val="accent2"/>
                </a:solidFill>
              </a:rPr>
              <a:t>that</a:t>
            </a:r>
            <a:r>
              <a:rPr lang="en-US" dirty="0" smtClean="0"/>
              <a:t> P  =</a:t>
            </a:r>
          </a:p>
          <a:p>
            <a:pPr>
              <a:buNone/>
            </a:pPr>
            <a:r>
              <a:rPr lang="en-US" dirty="0" smtClean="0"/>
              <a:t>		</a:t>
            </a:r>
            <a:r>
              <a:rPr lang="en-US" dirty="0" smtClean="0">
                <a:solidFill>
                  <a:schemeClr val="accent2"/>
                </a:solidFill>
              </a:rPr>
              <a:t>havoc</a:t>
            </a:r>
            <a:r>
              <a:rPr lang="en-US" dirty="0" smtClean="0"/>
              <a:t> x;  </a:t>
            </a:r>
            <a:r>
              <a:rPr lang="en-US" dirty="0" smtClean="0">
                <a:solidFill>
                  <a:schemeClr val="accent2"/>
                </a:solidFill>
              </a:rPr>
              <a:t>assume</a:t>
            </a:r>
            <a:r>
              <a:rPr lang="en-US" dirty="0" smtClean="0"/>
              <a:t> P</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solidFill>
                  <a:schemeClr val="accent2"/>
                </a:solidFill>
              </a:rPr>
              <a:t>assign</a:t>
            </a:r>
            <a:r>
              <a:rPr lang="en-US" dirty="0" smtClean="0"/>
              <a:t> x </a:t>
            </a:r>
            <a:r>
              <a:rPr lang="en-US" dirty="0" smtClean="0">
                <a:solidFill>
                  <a:schemeClr val="accent2"/>
                </a:solidFill>
              </a:rPr>
              <a:t>such</a:t>
            </a:r>
            <a:r>
              <a:rPr lang="en-US" dirty="0" smtClean="0"/>
              <a:t> </a:t>
            </a:r>
            <a:r>
              <a:rPr lang="en-US" dirty="0" smtClean="0">
                <a:solidFill>
                  <a:schemeClr val="accent2"/>
                </a:solidFill>
              </a:rPr>
              <a:t>that</a:t>
            </a:r>
            <a:r>
              <a:rPr lang="en-US" dirty="0" smtClean="0"/>
              <a:t> x*x = y</a:t>
            </a:r>
          </a:p>
        </p:txBody>
      </p:sp>
      <p:sp>
        <p:nvSpPr>
          <p:cNvPr id="4" name="Oval 3"/>
          <p:cNvSpPr/>
          <p:nvPr/>
        </p:nvSpPr>
        <p:spPr bwMode="auto">
          <a:xfrm>
            <a:off x="1672148" y="412197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Oval 4"/>
          <p:cNvSpPr/>
          <p:nvPr/>
        </p:nvSpPr>
        <p:spPr bwMode="auto">
          <a:xfrm>
            <a:off x="1672148" y="359457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1672148" y="307512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2756730" y="353778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8" name="Straight Arrow Connector 7"/>
          <p:cNvCxnSpPr>
            <a:stCxn id="6" idx="6"/>
            <a:endCxn id="7" idx="1"/>
          </p:cNvCxnSpPr>
          <p:nvPr/>
        </p:nvCxnSpPr>
        <p:spPr>
          <a:xfrm>
            <a:off x="1808151" y="3143129"/>
            <a:ext cx="968496" cy="4145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5" idx="6"/>
            <a:endCxn id="7" idx="2"/>
          </p:cNvCxnSpPr>
          <p:nvPr/>
        </p:nvCxnSpPr>
        <p:spPr>
          <a:xfrm flipV="1">
            <a:off x="1808151" y="3605789"/>
            <a:ext cx="948579" cy="56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4" idx="7"/>
            <a:endCxn id="7" idx="3"/>
          </p:cNvCxnSpPr>
          <p:nvPr/>
        </p:nvCxnSpPr>
        <p:spPr>
          <a:xfrm rot="5400000" flipH="1" flipV="1">
            <a:off x="2038433" y="3403674"/>
            <a:ext cx="488014" cy="988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Oval 24"/>
          <p:cNvSpPr/>
          <p:nvPr/>
        </p:nvSpPr>
        <p:spPr bwMode="auto">
          <a:xfrm>
            <a:off x="2756730" y="311470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 name="Oval 28"/>
          <p:cNvSpPr/>
          <p:nvPr/>
        </p:nvSpPr>
        <p:spPr bwMode="auto">
          <a:xfrm>
            <a:off x="2756730" y="407005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31" name="Straight Arrow Connector 30"/>
          <p:cNvCxnSpPr>
            <a:stCxn id="6" idx="6"/>
            <a:endCxn id="25" idx="2"/>
          </p:cNvCxnSpPr>
          <p:nvPr/>
        </p:nvCxnSpPr>
        <p:spPr>
          <a:xfrm>
            <a:off x="1808151" y="3143129"/>
            <a:ext cx="948579" cy="395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5" idx="6"/>
            <a:endCxn id="29" idx="2"/>
          </p:cNvCxnSpPr>
          <p:nvPr/>
        </p:nvCxnSpPr>
        <p:spPr>
          <a:xfrm>
            <a:off x="1808151" y="3662575"/>
            <a:ext cx="948579" cy="4754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5" idx="7"/>
            <a:endCxn id="25" idx="3"/>
          </p:cNvCxnSpPr>
          <p:nvPr/>
        </p:nvCxnSpPr>
        <p:spPr>
          <a:xfrm rot="5400000" flipH="1" flipV="1">
            <a:off x="2090592" y="2928436"/>
            <a:ext cx="383697" cy="988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4" idx="6"/>
            <a:endCxn id="29" idx="3"/>
          </p:cNvCxnSpPr>
          <p:nvPr/>
        </p:nvCxnSpPr>
        <p:spPr>
          <a:xfrm flipV="1">
            <a:off x="1808151" y="4186136"/>
            <a:ext cx="968496" cy="38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4" idx="0"/>
            <a:endCxn id="25" idx="4"/>
          </p:cNvCxnSpPr>
          <p:nvPr/>
        </p:nvCxnSpPr>
        <p:spPr>
          <a:xfrm rot="5400000" flipH="1" flipV="1">
            <a:off x="1846811" y="3144049"/>
            <a:ext cx="871260" cy="10845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6" idx="4"/>
            <a:endCxn id="29" idx="1"/>
          </p:cNvCxnSpPr>
          <p:nvPr/>
        </p:nvCxnSpPr>
        <p:spPr>
          <a:xfrm rot="16200000" flipH="1">
            <a:off x="1818980" y="3132299"/>
            <a:ext cx="878837" cy="10364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Oval 44"/>
          <p:cNvSpPr/>
          <p:nvPr/>
        </p:nvSpPr>
        <p:spPr bwMode="auto">
          <a:xfrm>
            <a:off x="3814846" y="359457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 name="Oval 45"/>
          <p:cNvSpPr/>
          <p:nvPr/>
        </p:nvSpPr>
        <p:spPr bwMode="auto">
          <a:xfrm>
            <a:off x="3814846" y="307512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 name="Oval 46"/>
          <p:cNvSpPr/>
          <p:nvPr/>
        </p:nvSpPr>
        <p:spPr bwMode="auto">
          <a:xfrm>
            <a:off x="4899428" y="353778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49" name="Straight Arrow Connector 48"/>
          <p:cNvCxnSpPr>
            <a:stCxn id="45" idx="6"/>
            <a:endCxn id="47" idx="2"/>
          </p:cNvCxnSpPr>
          <p:nvPr/>
        </p:nvCxnSpPr>
        <p:spPr>
          <a:xfrm flipV="1">
            <a:off x="3950849" y="3605789"/>
            <a:ext cx="948579" cy="56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Oval 50"/>
          <p:cNvSpPr/>
          <p:nvPr/>
        </p:nvSpPr>
        <p:spPr bwMode="auto">
          <a:xfrm>
            <a:off x="4899428" y="311470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3" name="Straight Arrow Connector 52"/>
          <p:cNvCxnSpPr>
            <a:stCxn id="46" idx="6"/>
            <a:endCxn id="51" idx="2"/>
          </p:cNvCxnSpPr>
          <p:nvPr/>
        </p:nvCxnSpPr>
        <p:spPr>
          <a:xfrm>
            <a:off x="3950849" y="3143129"/>
            <a:ext cx="948579" cy="395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9" name="Left Brace 58"/>
          <p:cNvSpPr/>
          <p:nvPr/>
        </p:nvSpPr>
        <p:spPr>
          <a:xfrm>
            <a:off x="1364776" y="3016137"/>
            <a:ext cx="266131" cy="78474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1016759" y="3193556"/>
            <a:ext cx="348018" cy="461665"/>
          </a:xfrm>
          <a:prstGeom prst="rect">
            <a:avLst/>
          </a:prstGeom>
          <a:noFill/>
        </p:spPr>
        <p:txBody>
          <a:bodyPr wrap="square" rtlCol="0">
            <a:spAutoFit/>
          </a:bodyPr>
          <a:lstStyle/>
          <a:p>
            <a:r>
              <a:rPr lang="en-US" sz="2400" dirty="0" smtClean="0"/>
              <a:t>P</a:t>
            </a:r>
            <a:endParaRPr lang="en-US" sz="2400" dirty="0"/>
          </a:p>
        </p:txBody>
      </p:sp>
      <p:sp>
        <p:nvSpPr>
          <p:cNvPr id="61" name="Left Brace 60"/>
          <p:cNvSpPr/>
          <p:nvPr/>
        </p:nvSpPr>
        <p:spPr>
          <a:xfrm>
            <a:off x="1364776" y="3903241"/>
            <a:ext cx="266131" cy="48449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2" name="TextBox 61"/>
          <p:cNvSpPr txBox="1"/>
          <p:nvPr/>
        </p:nvSpPr>
        <p:spPr>
          <a:xfrm>
            <a:off x="716507" y="3910061"/>
            <a:ext cx="689215" cy="461665"/>
          </a:xfrm>
          <a:prstGeom prst="rect">
            <a:avLst/>
          </a:prstGeom>
          <a:noFill/>
        </p:spPr>
        <p:txBody>
          <a:bodyPr wrap="square" rtlCol="0">
            <a:spAutoFit/>
          </a:bodyPr>
          <a:lstStyle/>
          <a:p>
            <a:pPr algn="r"/>
            <a:r>
              <a:rPr lang="en-US" sz="2400" dirty="0" smtClean="0">
                <a:latin typeface="Segoe UI"/>
                <a:cs typeface="Segoe UI"/>
              </a:rPr>
              <a:t>¬</a:t>
            </a:r>
            <a:r>
              <a:rPr lang="en-US" sz="2400" dirty="0" smtClean="0"/>
              <a:t>P</a:t>
            </a:r>
            <a:endParaRPr lang="en-US" sz="2400" dirty="0"/>
          </a:p>
        </p:txBody>
      </p:sp>
      <p:sp>
        <p:nvSpPr>
          <p:cNvPr id="63" name="Oval 62"/>
          <p:cNvSpPr/>
          <p:nvPr/>
        </p:nvSpPr>
        <p:spPr bwMode="auto">
          <a:xfrm>
            <a:off x="6496632" y="412197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4" name="Oval 63"/>
          <p:cNvSpPr/>
          <p:nvPr/>
        </p:nvSpPr>
        <p:spPr bwMode="auto">
          <a:xfrm>
            <a:off x="6496632" y="359457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5" name="Oval 64"/>
          <p:cNvSpPr/>
          <p:nvPr/>
        </p:nvSpPr>
        <p:spPr bwMode="auto">
          <a:xfrm>
            <a:off x="6496632" y="307512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6" name="Oval 65"/>
          <p:cNvSpPr/>
          <p:nvPr/>
        </p:nvSpPr>
        <p:spPr bwMode="auto">
          <a:xfrm>
            <a:off x="7581214" y="353778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67" name="Straight Arrow Connector 66"/>
          <p:cNvCxnSpPr>
            <a:stCxn id="65" idx="6"/>
            <a:endCxn id="66" idx="1"/>
          </p:cNvCxnSpPr>
          <p:nvPr/>
        </p:nvCxnSpPr>
        <p:spPr>
          <a:xfrm>
            <a:off x="6632635" y="3143129"/>
            <a:ext cx="968496" cy="4145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64" idx="6"/>
            <a:endCxn id="66" idx="2"/>
          </p:cNvCxnSpPr>
          <p:nvPr/>
        </p:nvCxnSpPr>
        <p:spPr>
          <a:xfrm flipV="1">
            <a:off x="6632635" y="3605789"/>
            <a:ext cx="948579" cy="56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63" idx="7"/>
            <a:endCxn id="66" idx="3"/>
          </p:cNvCxnSpPr>
          <p:nvPr/>
        </p:nvCxnSpPr>
        <p:spPr>
          <a:xfrm rot="5400000" flipH="1" flipV="1">
            <a:off x="6862917" y="3403674"/>
            <a:ext cx="488014" cy="988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Oval 69"/>
          <p:cNvSpPr/>
          <p:nvPr/>
        </p:nvSpPr>
        <p:spPr bwMode="auto">
          <a:xfrm>
            <a:off x="7581214" y="311470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72" name="Straight Arrow Connector 71"/>
          <p:cNvCxnSpPr>
            <a:stCxn id="65" idx="6"/>
            <a:endCxn id="70" idx="2"/>
          </p:cNvCxnSpPr>
          <p:nvPr/>
        </p:nvCxnSpPr>
        <p:spPr>
          <a:xfrm>
            <a:off x="6632635" y="3143129"/>
            <a:ext cx="948579" cy="395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64" idx="7"/>
            <a:endCxn id="70" idx="3"/>
          </p:cNvCxnSpPr>
          <p:nvPr/>
        </p:nvCxnSpPr>
        <p:spPr>
          <a:xfrm rot="5400000" flipH="1" flipV="1">
            <a:off x="6915076" y="2928436"/>
            <a:ext cx="383697" cy="988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63" idx="0"/>
            <a:endCxn id="70" idx="4"/>
          </p:cNvCxnSpPr>
          <p:nvPr/>
        </p:nvCxnSpPr>
        <p:spPr>
          <a:xfrm rot="5400000" flipH="1" flipV="1">
            <a:off x="6671295" y="3144049"/>
            <a:ext cx="871260" cy="10845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3254993" y="3398272"/>
            <a:ext cx="348018" cy="461665"/>
          </a:xfrm>
          <a:prstGeom prst="rect">
            <a:avLst/>
          </a:prstGeom>
          <a:noFill/>
        </p:spPr>
        <p:txBody>
          <a:bodyPr wrap="square" rtlCol="0">
            <a:spAutoFit/>
          </a:bodyPr>
          <a:lstStyle/>
          <a:p>
            <a:r>
              <a:rPr lang="en-US" sz="2400" dirty="0" smtClean="0"/>
              <a:t>;</a:t>
            </a:r>
            <a:endParaRPr lang="en-US" sz="2400" dirty="0"/>
          </a:p>
        </p:txBody>
      </p:sp>
      <p:sp>
        <p:nvSpPr>
          <p:cNvPr id="79" name="TextBox 78"/>
          <p:cNvSpPr txBox="1"/>
          <p:nvPr/>
        </p:nvSpPr>
        <p:spPr>
          <a:xfrm>
            <a:off x="5588760" y="3398272"/>
            <a:ext cx="348018" cy="461665"/>
          </a:xfrm>
          <a:prstGeom prst="rect">
            <a:avLst/>
          </a:prstGeom>
          <a:noFill/>
        </p:spPr>
        <p:txBody>
          <a:bodyPr wrap="square" rtlCol="0">
            <a:spAutoFit/>
          </a:bodyPr>
          <a:lstStyle/>
          <a:p>
            <a:r>
              <a:rPr lang="en-US" sz="2400" dirty="0" smtClean="0"/>
              <a:t>=</a:t>
            </a:r>
            <a:endParaRPr lang="en-US" sz="2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par>
                                <p:cTn id="20" presetID="10"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par>
                                <p:cTn id="26" presetID="10" presetClass="entr" presetSubtype="0"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500"/>
                                        <p:tgtEl>
                                          <p:spTgt spid="2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fade">
                                      <p:cBhvr>
                                        <p:cTn id="34" dur="500"/>
                                        <p:tgtEl>
                                          <p:spTgt spid="29"/>
                                        </p:tgtEl>
                                      </p:cBhvr>
                                    </p:animEffect>
                                  </p:childTnLst>
                                </p:cTn>
                              </p:par>
                              <p:par>
                                <p:cTn id="35" presetID="10" presetClass="entr" presetSubtype="0" fill="hold" nodeType="with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fade">
                                      <p:cBhvr>
                                        <p:cTn id="37" dur="500"/>
                                        <p:tgtEl>
                                          <p:spTgt spid="31"/>
                                        </p:tgtEl>
                                      </p:cBhvr>
                                    </p:animEffect>
                                  </p:childTnLst>
                                </p:cTn>
                              </p:par>
                              <p:par>
                                <p:cTn id="38" presetID="10" presetClass="entr" presetSubtype="0" fill="hold" nodeType="with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fade">
                                      <p:cBhvr>
                                        <p:cTn id="40" dur="500"/>
                                        <p:tgtEl>
                                          <p:spTgt spid="33"/>
                                        </p:tgtEl>
                                      </p:cBhvr>
                                    </p:animEffect>
                                  </p:childTnLst>
                                </p:cTn>
                              </p:par>
                              <p:par>
                                <p:cTn id="41" presetID="10" presetClass="entr" presetSubtype="0" fill="hold" nodeType="with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fade">
                                      <p:cBhvr>
                                        <p:cTn id="43" dur="500"/>
                                        <p:tgtEl>
                                          <p:spTgt spid="35"/>
                                        </p:tgtEl>
                                      </p:cBhvr>
                                    </p:animEffect>
                                  </p:childTnLst>
                                </p:cTn>
                              </p:par>
                              <p:par>
                                <p:cTn id="44" presetID="10" presetClass="entr" presetSubtype="0" fill="hold" nodeType="withEffect">
                                  <p:stCondLst>
                                    <p:cond delay="0"/>
                                  </p:stCondLst>
                                  <p:childTnLst>
                                    <p:set>
                                      <p:cBhvr>
                                        <p:cTn id="45" dur="1" fill="hold">
                                          <p:stCondLst>
                                            <p:cond delay="0"/>
                                          </p:stCondLst>
                                        </p:cTn>
                                        <p:tgtEl>
                                          <p:spTgt spid="37"/>
                                        </p:tgtEl>
                                        <p:attrNameLst>
                                          <p:attrName>style.visibility</p:attrName>
                                        </p:attrNameLst>
                                      </p:cBhvr>
                                      <p:to>
                                        <p:strVal val="visible"/>
                                      </p:to>
                                    </p:set>
                                    <p:animEffect transition="in" filter="fade">
                                      <p:cBhvr>
                                        <p:cTn id="46" dur="500"/>
                                        <p:tgtEl>
                                          <p:spTgt spid="37"/>
                                        </p:tgtEl>
                                      </p:cBhvr>
                                    </p:animEffect>
                                  </p:childTnLst>
                                </p:cTn>
                              </p:par>
                              <p:par>
                                <p:cTn id="47" presetID="10" presetClass="entr" presetSubtype="0" fill="hold" nodeType="with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500"/>
                                        <p:tgtEl>
                                          <p:spTgt spid="39"/>
                                        </p:tgtEl>
                                      </p:cBhvr>
                                    </p:animEffect>
                                  </p:childTnLst>
                                </p:cTn>
                              </p:par>
                              <p:par>
                                <p:cTn id="50" presetID="10" presetClass="entr" presetSubtype="0" fill="hold" nodeType="withEffect">
                                  <p:stCondLst>
                                    <p:cond delay="0"/>
                                  </p:stCondLst>
                                  <p:childTnLst>
                                    <p:set>
                                      <p:cBhvr>
                                        <p:cTn id="51" dur="1" fill="hold">
                                          <p:stCondLst>
                                            <p:cond delay="0"/>
                                          </p:stCondLst>
                                        </p:cTn>
                                        <p:tgtEl>
                                          <p:spTgt spid="43"/>
                                        </p:tgtEl>
                                        <p:attrNameLst>
                                          <p:attrName>style.visibility</p:attrName>
                                        </p:attrNameLst>
                                      </p:cBhvr>
                                      <p:to>
                                        <p:strVal val="visible"/>
                                      </p:to>
                                    </p:set>
                                    <p:animEffect transition="in" filter="fade">
                                      <p:cBhvr>
                                        <p:cTn id="52" dur="500"/>
                                        <p:tgtEl>
                                          <p:spTgt spid="43"/>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45"/>
                                        </p:tgtEl>
                                        <p:attrNameLst>
                                          <p:attrName>style.visibility</p:attrName>
                                        </p:attrNameLst>
                                      </p:cBhvr>
                                      <p:to>
                                        <p:strVal val="visible"/>
                                      </p:to>
                                    </p:set>
                                    <p:animEffect transition="in" filter="fade">
                                      <p:cBhvr>
                                        <p:cTn id="55" dur="500"/>
                                        <p:tgtEl>
                                          <p:spTgt spid="45"/>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fade">
                                      <p:cBhvr>
                                        <p:cTn id="58" dur="500"/>
                                        <p:tgtEl>
                                          <p:spTgt spid="46"/>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7"/>
                                        </p:tgtEl>
                                        <p:attrNameLst>
                                          <p:attrName>style.visibility</p:attrName>
                                        </p:attrNameLst>
                                      </p:cBhvr>
                                      <p:to>
                                        <p:strVal val="visible"/>
                                      </p:to>
                                    </p:set>
                                    <p:animEffect transition="in" filter="fade">
                                      <p:cBhvr>
                                        <p:cTn id="61" dur="500"/>
                                        <p:tgtEl>
                                          <p:spTgt spid="47"/>
                                        </p:tgtEl>
                                      </p:cBhvr>
                                    </p:animEffect>
                                  </p:childTnLst>
                                </p:cTn>
                              </p:par>
                              <p:par>
                                <p:cTn id="62" presetID="10" presetClass="entr" presetSubtype="0" fill="hold" nodeType="withEffect">
                                  <p:stCondLst>
                                    <p:cond delay="0"/>
                                  </p:stCondLst>
                                  <p:childTnLst>
                                    <p:set>
                                      <p:cBhvr>
                                        <p:cTn id="63" dur="1" fill="hold">
                                          <p:stCondLst>
                                            <p:cond delay="0"/>
                                          </p:stCondLst>
                                        </p:cTn>
                                        <p:tgtEl>
                                          <p:spTgt spid="49"/>
                                        </p:tgtEl>
                                        <p:attrNameLst>
                                          <p:attrName>style.visibility</p:attrName>
                                        </p:attrNameLst>
                                      </p:cBhvr>
                                      <p:to>
                                        <p:strVal val="visible"/>
                                      </p:to>
                                    </p:set>
                                    <p:animEffect transition="in" filter="fade">
                                      <p:cBhvr>
                                        <p:cTn id="64" dur="500"/>
                                        <p:tgtEl>
                                          <p:spTgt spid="49"/>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51"/>
                                        </p:tgtEl>
                                        <p:attrNameLst>
                                          <p:attrName>style.visibility</p:attrName>
                                        </p:attrNameLst>
                                      </p:cBhvr>
                                      <p:to>
                                        <p:strVal val="visible"/>
                                      </p:to>
                                    </p:set>
                                    <p:animEffect transition="in" filter="fade">
                                      <p:cBhvr>
                                        <p:cTn id="67" dur="500"/>
                                        <p:tgtEl>
                                          <p:spTgt spid="51"/>
                                        </p:tgtEl>
                                      </p:cBhvr>
                                    </p:animEffect>
                                  </p:childTnLst>
                                </p:cTn>
                              </p:par>
                              <p:par>
                                <p:cTn id="68" presetID="10" presetClass="entr" presetSubtype="0" fill="hold" nodeType="withEffect">
                                  <p:stCondLst>
                                    <p:cond delay="0"/>
                                  </p:stCondLst>
                                  <p:childTnLst>
                                    <p:set>
                                      <p:cBhvr>
                                        <p:cTn id="69" dur="1" fill="hold">
                                          <p:stCondLst>
                                            <p:cond delay="0"/>
                                          </p:stCondLst>
                                        </p:cTn>
                                        <p:tgtEl>
                                          <p:spTgt spid="53"/>
                                        </p:tgtEl>
                                        <p:attrNameLst>
                                          <p:attrName>style.visibility</p:attrName>
                                        </p:attrNameLst>
                                      </p:cBhvr>
                                      <p:to>
                                        <p:strVal val="visible"/>
                                      </p:to>
                                    </p:set>
                                    <p:animEffect transition="in" filter="fade">
                                      <p:cBhvr>
                                        <p:cTn id="70" dur="500"/>
                                        <p:tgtEl>
                                          <p:spTgt spid="53"/>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59"/>
                                        </p:tgtEl>
                                        <p:attrNameLst>
                                          <p:attrName>style.visibility</p:attrName>
                                        </p:attrNameLst>
                                      </p:cBhvr>
                                      <p:to>
                                        <p:strVal val="visible"/>
                                      </p:to>
                                    </p:set>
                                    <p:animEffect transition="in" filter="fade">
                                      <p:cBhvr>
                                        <p:cTn id="73" dur="500"/>
                                        <p:tgtEl>
                                          <p:spTgt spid="59"/>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60"/>
                                        </p:tgtEl>
                                        <p:attrNameLst>
                                          <p:attrName>style.visibility</p:attrName>
                                        </p:attrNameLst>
                                      </p:cBhvr>
                                      <p:to>
                                        <p:strVal val="visible"/>
                                      </p:to>
                                    </p:set>
                                    <p:animEffect transition="in" filter="fade">
                                      <p:cBhvr>
                                        <p:cTn id="76" dur="500"/>
                                        <p:tgtEl>
                                          <p:spTgt spid="60"/>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61"/>
                                        </p:tgtEl>
                                        <p:attrNameLst>
                                          <p:attrName>style.visibility</p:attrName>
                                        </p:attrNameLst>
                                      </p:cBhvr>
                                      <p:to>
                                        <p:strVal val="visible"/>
                                      </p:to>
                                    </p:set>
                                    <p:animEffect transition="in" filter="fade">
                                      <p:cBhvr>
                                        <p:cTn id="79" dur="500"/>
                                        <p:tgtEl>
                                          <p:spTgt spid="61"/>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62"/>
                                        </p:tgtEl>
                                        <p:attrNameLst>
                                          <p:attrName>style.visibility</p:attrName>
                                        </p:attrNameLst>
                                      </p:cBhvr>
                                      <p:to>
                                        <p:strVal val="visible"/>
                                      </p:to>
                                    </p:set>
                                    <p:animEffect transition="in" filter="fade">
                                      <p:cBhvr>
                                        <p:cTn id="82" dur="500"/>
                                        <p:tgtEl>
                                          <p:spTgt spid="62"/>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63"/>
                                        </p:tgtEl>
                                        <p:attrNameLst>
                                          <p:attrName>style.visibility</p:attrName>
                                        </p:attrNameLst>
                                      </p:cBhvr>
                                      <p:to>
                                        <p:strVal val="visible"/>
                                      </p:to>
                                    </p:set>
                                    <p:animEffect transition="in" filter="fade">
                                      <p:cBhvr>
                                        <p:cTn id="85" dur="500"/>
                                        <p:tgtEl>
                                          <p:spTgt spid="63"/>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64"/>
                                        </p:tgtEl>
                                        <p:attrNameLst>
                                          <p:attrName>style.visibility</p:attrName>
                                        </p:attrNameLst>
                                      </p:cBhvr>
                                      <p:to>
                                        <p:strVal val="visible"/>
                                      </p:to>
                                    </p:set>
                                    <p:animEffect transition="in" filter="fade">
                                      <p:cBhvr>
                                        <p:cTn id="88" dur="500"/>
                                        <p:tgtEl>
                                          <p:spTgt spid="64"/>
                                        </p:tgtEl>
                                      </p:cBhvr>
                                    </p:animEffect>
                                  </p:childTnLst>
                                </p:cTn>
                              </p:par>
                              <p:par>
                                <p:cTn id="89" presetID="10" presetClass="entr" presetSubtype="0" fill="hold" grpId="0" nodeType="withEffect">
                                  <p:stCondLst>
                                    <p:cond delay="0"/>
                                  </p:stCondLst>
                                  <p:childTnLst>
                                    <p:set>
                                      <p:cBhvr>
                                        <p:cTn id="90" dur="1" fill="hold">
                                          <p:stCondLst>
                                            <p:cond delay="0"/>
                                          </p:stCondLst>
                                        </p:cTn>
                                        <p:tgtEl>
                                          <p:spTgt spid="65"/>
                                        </p:tgtEl>
                                        <p:attrNameLst>
                                          <p:attrName>style.visibility</p:attrName>
                                        </p:attrNameLst>
                                      </p:cBhvr>
                                      <p:to>
                                        <p:strVal val="visible"/>
                                      </p:to>
                                    </p:set>
                                    <p:animEffect transition="in" filter="fade">
                                      <p:cBhvr>
                                        <p:cTn id="91" dur="500"/>
                                        <p:tgtEl>
                                          <p:spTgt spid="65"/>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66"/>
                                        </p:tgtEl>
                                        <p:attrNameLst>
                                          <p:attrName>style.visibility</p:attrName>
                                        </p:attrNameLst>
                                      </p:cBhvr>
                                      <p:to>
                                        <p:strVal val="visible"/>
                                      </p:to>
                                    </p:set>
                                    <p:animEffect transition="in" filter="fade">
                                      <p:cBhvr>
                                        <p:cTn id="94" dur="500"/>
                                        <p:tgtEl>
                                          <p:spTgt spid="66"/>
                                        </p:tgtEl>
                                      </p:cBhvr>
                                    </p:animEffect>
                                  </p:childTnLst>
                                </p:cTn>
                              </p:par>
                              <p:par>
                                <p:cTn id="95" presetID="10" presetClass="entr" presetSubtype="0" fill="hold" nodeType="withEffect">
                                  <p:stCondLst>
                                    <p:cond delay="0"/>
                                  </p:stCondLst>
                                  <p:childTnLst>
                                    <p:set>
                                      <p:cBhvr>
                                        <p:cTn id="96" dur="1" fill="hold">
                                          <p:stCondLst>
                                            <p:cond delay="0"/>
                                          </p:stCondLst>
                                        </p:cTn>
                                        <p:tgtEl>
                                          <p:spTgt spid="67"/>
                                        </p:tgtEl>
                                        <p:attrNameLst>
                                          <p:attrName>style.visibility</p:attrName>
                                        </p:attrNameLst>
                                      </p:cBhvr>
                                      <p:to>
                                        <p:strVal val="visible"/>
                                      </p:to>
                                    </p:set>
                                    <p:animEffect transition="in" filter="fade">
                                      <p:cBhvr>
                                        <p:cTn id="97" dur="500"/>
                                        <p:tgtEl>
                                          <p:spTgt spid="67"/>
                                        </p:tgtEl>
                                      </p:cBhvr>
                                    </p:animEffect>
                                  </p:childTnLst>
                                </p:cTn>
                              </p:par>
                              <p:par>
                                <p:cTn id="98" presetID="10" presetClass="entr" presetSubtype="0" fill="hold" nodeType="withEffect">
                                  <p:stCondLst>
                                    <p:cond delay="0"/>
                                  </p:stCondLst>
                                  <p:childTnLst>
                                    <p:set>
                                      <p:cBhvr>
                                        <p:cTn id="99" dur="1" fill="hold">
                                          <p:stCondLst>
                                            <p:cond delay="0"/>
                                          </p:stCondLst>
                                        </p:cTn>
                                        <p:tgtEl>
                                          <p:spTgt spid="68"/>
                                        </p:tgtEl>
                                        <p:attrNameLst>
                                          <p:attrName>style.visibility</p:attrName>
                                        </p:attrNameLst>
                                      </p:cBhvr>
                                      <p:to>
                                        <p:strVal val="visible"/>
                                      </p:to>
                                    </p:set>
                                    <p:animEffect transition="in" filter="fade">
                                      <p:cBhvr>
                                        <p:cTn id="100" dur="500"/>
                                        <p:tgtEl>
                                          <p:spTgt spid="68"/>
                                        </p:tgtEl>
                                      </p:cBhvr>
                                    </p:animEffect>
                                  </p:childTnLst>
                                </p:cTn>
                              </p:par>
                              <p:par>
                                <p:cTn id="101" presetID="10" presetClass="entr" presetSubtype="0" fill="hold" nodeType="withEffect">
                                  <p:stCondLst>
                                    <p:cond delay="0"/>
                                  </p:stCondLst>
                                  <p:childTnLst>
                                    <p:set>
                                      <p:cBhvr>
                                        <p:cTn id="102" dur="1" fill="hold">
                                          <p:stCondLst>
                                            <p:cond delay="0"/>
                                          </p:stCondLst>
                                        </p:cTn>
                                        <p:tgtEl>
                                          <p:spTgt spid="69"/>
                                        </p:tgtEl>
                                        <p:attrNameLst>
                                          <p:attrName>style.visibility</p:attrName>
                                        </p:attrNameLst>
                                      </p:cBhvr>
                                      <p:to>
                                        <p:strVal val="visible"/>
                                      </p:to>
                                    </p:set>
                                    <p:animEffect transition="in" filter="fade">
                                      <p:cBhvr>
                                        <p:cTn id="103" dur="500"/>
                                        <p:tgtEl>
                                          <p:spTgt spid="69"/>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70"/>
                                        </p:tgtEl>
                                        <p:attrNameLst>
                                          <p:attrName>style.visibility</p:attrName>
                                        </p:attrNameLst>
                                      </p:cBhvr>
                                      <p:to>
                                        <p:strVal val="visible"/>
                                      </p:to>
                                    </p:set>
                                    <p:animEffect transition="in" filter="fade">
                                      <p:cBhvr>
                                        <p:cTn id="106" dur="500"/>
                                        <p:tgtEl>
                                          <p:spTgt spid="70"/>
                                        </p:tgtEl>
                                      </p:cBhvr>
                                    </p:animEffect>
                                  </p:childTnLst>
                                </p:cTn>
                              </p:par>
                              <p:par>
                                <p:cTn id="107" presetID="10" presetClass="entr" presetSubtype="0" fill="hold" nodeType="withEffect">
                                  <p:stCondLst>
                                    <p:cond delay="0"/>
                                  </p:stCondLst>
                                  <p:childTnLst>
                                    <p:set>
                                      <p:cBhvr>
                                        <p:cTn id="108" dur="1" fill="hold">
                                          <p:stCondLst>
                                            <p:cond delay="0"/>
                                          </p:stCondLst>
                                        </p:cTn>
                                        <p:tgtEl>
                                          <p:spTgt spid="72"/>
                                        </p:tgtEl>
                                        <p:attrNameLst>
                                          <p:attrName>style.visibility</p:attrName>
                                        </p:attrNameLst>
                                      </p:cBhvr>
                                      <p:to>
                                        <p:strVal val="visible"/>
                                      </p:to>
                                    </p:set>
                                    <p:animEffect transition="in" filter="fade">
                                      <p:cBhvr>
                                        <p:cTn id="109" dur="500"/>
                                        <p:tgtEl>
                                          <p:spTgt spid="72"/>
                                        </p:tgtEl>
                                      </p:cBhvr>
                                    </p:animEffect>
                                  </p:childTnLst>
                                </p:cTn>
                              </p:par>
                              <p:par>
                                <p:cTn id="110" presetID="10" presetClass="entr" presetSubtype="0" fill="hold" nodeType="withEffect">
                                  <p:stCondLst>
                                    <p:cond delay="0"/>
                                  </p:stCondLst>
                                  <p:childTnLst>
                                    <p:set>
                                      <p:cBhvr>
                                        <p:cTn id="111" dur="1" fill="hold">
                                          <p:stCondLst>
                                            <p:cond delay="0"/>
                                          </p:stCondLst>
                                        </p:cTn>
                                        <p:tgtEl>
                                          <p:spTgt spid="74"/>
                                        </p:tgtEl>
                                        <p:attrNameLst>
                                          <p:attrName>style.visibility</p:attrName>
                                        </p:attrNameLst>
                                      </p:cBhvr>
                                      <p:to>
                                        <p:strVal val="visible"/>
                                      </p:to>
                                    </p:set>
                                    <p:animEffect transition="in" filter="fade">
                                      <p:cBhvr>
                                        <p:cTn id="112" dur="500"/>
                                        <p:tgtEl>
                                          <p:spTgt spid="74"/>
                                        </p:tgtEl>
                                      </p:cBhvr>
                                    </p:animEffect>
                                  </p:childTnLst>
                                </p:cTn>
                              </p:par>
                              <p:par>
                                <p:cTn id="113" presetID="10" presetClass="entr" presetSubtype="0" fill="hold" nodeType="withEffect">
                                  <p:stCondLst>
                                    <p:cond delay="0"/>
                                  </p:stCondLst>
                                  <p:childTnLst>
                                    <p:set>
                                      <p:cBhvr>
                                        <p:cTn id="114" dur="1" fill="hold">
                                          <p:stCondLst>
                                            <p:cond delay="0"/>
                                          </p:stCondLst>
                                        </p:cTn>
                                        <p:tgtEl>
                                          <p:spTgt spid="76"/>
                                        </p:tgtEl>
                                        <p:attrNameLst>
                                          <p:attrName>style.visibility</p:attrName>
                                        </p:attrNameLst>
                                      </p:cBhvr>
                                      <p:to>
                                        <p:strVal val="visible"/>
                                      </p:to>
                                    </p:set>
                                    <p:animEffect transition="in" filter="fade">
                                      <p:cBhvr>
                                        <p:cTn id="115" dur="500"/>
                                        <p:tgtEl>
                                          <p:spTgt spid="76"/>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78"/>
                                        </p:tgtEl>
                                        <p:attrNameLst>
                                          <p:attrName>style.visibility</p:attrName>
                                        </p:attrNameLst>
                                      </p:cBhvr>
                                      <p:to>
                                        <p:strVal val="visible"/>
                                      </p:to>
                                    </p:set>
                                    <p:animEffect transition="in" filter="fade">
                                      <p:cBhvr>
                                        <p:cTn id="118" dur="500"/>
                                        <p:tgtEl>
                                          <p:spTgt spid="78"/>
                                        </p:tgtEl>
                                      </p:cBhvr>
                                    </p:animEffect>
                                  </p:childTnLst>
                                </p:cTn>
                              </p:par>
                              <p:par>
                                <p:cTn id="119" presetID="10" presetClass="entr" presetSubtype="0" fill="hold" grpId="0" nodeType="withEffect">
                                  <p:stCondLst>
                                    <p:cond delay="0"/>
                                  </p:stCondLst>
                                  <p:childTnLst>
                                    <p:set>
                                      <p:cBhvr>
                                        <p:cTn id="120" dur="1" fill="hold">
                                          <p:stCondLst>
                                            <p:cond delay="0"/>
                                          </p:stCondLst>
                                        </p:cTn>
                                        <p:tgtEl>
                                          <p:spTgt spid="79"/>
                                        </p:tgtEl>
                                        <p:attrNameLst>
                                          <p:attrName>style.visibility</p:attrName>
                                        </p:attrNameLst>
                                      </p:cBhvr>
                                      <p:to>
                                        <p:strVal val="visible"/>
                                      </p:to>
                                    </p:set>
                                    <p:animEffect transition="in" filter="fade">
                                      <p:cBhvr>
                                        <p:cTn id="121"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25" grpId="0" animBg="1"/>
      <p:bldP spid="29" grpId="0" animBg="1"/>
      <p:bldP spid="45" grpId="0" animBg="1"/>
      <p:bldP spid="46" grpId="0" animBg="1"/>
      <p:bldP spid="47" grpId="0" animBg="1"/>
      <p:bldP spid="51" grpId="0" animBg="1"/>
      <p:bldP spid="59" grpId="0" animBg="1"/>
      <p:bldP spid="60" grpId="0"/>
      <p:bldP spid="61" grpId="0" animBg="1"/>
      <p:bldP spid="62" grpId="0"/>
      <p:bldP spid="63" grpId="0" animBg="1"/>
      <p:bldP spid="64" grpId="0" animBg="1"/>
      <p:bldP spid="65" grpId="0" animBg="1"/>
      <p:bldP spid="66" grpId="0" animBg="1"/>
      <p:bldP spid="70" grpId="0" animBg="1"/>
      <p:bldP spid="78" grpId="0"/>
      <p:bldP spid="7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Contents</a:t>
            </a:r>
            <a:endParaRPr lang="en-US" dirty="0"/>
          </a:p>
        </p:txBody>
      </p:sp>
      <p:sp>
        <p:nvSpPr>
          <p:cNvPr id="3" name="Content Placeholder 2"/>
          <p:cNvSpPr>
            <a:spLocks noGrp="1"/>
          </p:cNvSpPr>
          <p:nvPr>
            <p:ph idx="1"/>
          </p:nvPr>
        </p:nvSpPr>
        <p:spPr>
          <a:xfrm>
            <a:off x="381000" y="1411552"/>
            <a:ext cx="8382000" cy="1929759"/>
          </a:xfrm>
        </p:spPr>
        <p:txBody>
          <a:bodyPr/>
          <a:lstStyle/>
          <a:p>
            <a:r>
              <a:rPr lang="en-US" dirty="0" smtClean="0"/>
              <a:t>Theory and techniques for building a basic program verifier for an object-based language</a:t>
            </a:r>
          </a:p>
          <a:p>
            <a:r>
              <a:rPr lang="en-US" dirty="0" smtClean="0"/>
              <a:t>Specification style and encoding thereof</a:t>
            </a: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Procedures</a:t>
            </a:r>
            <a:endParaRPr lang="en-US" dirty="0"/>
          </a:p>
        </p:txBody>
      </p:sp>
      <p:sp>
        <p:nvSpPr>
          <p:cNvPr id="3" name="Content Placeholder 2"/>
          <p:cNvSpPr>
            <a:spLocks noGrp="1"/>
          </p:cNvSpPr>
          <p:nvPr>
            <p:ph idx="1"/>
          </p:nvPr>
        </p:nvSpPr>
        <p:spPr>
          <a:xfrm>
            <a:off x="285464" y="1029408"/>
            <a:ext cx="8382000" cy="2386807"/>
          </a:xfrm>
        </p:spPr>
        <p:txBody>
          <a:bodyPr/>
          <a:lstStyle/>
          <a:p>
            <a:r>
              <a:rPr lang="en-US" dirty="0" smtClean="0"/>
              <a:t>A </a:t>
            </a:r>
            <a:r>
              <a:rPr lang="en-US" i="1" dirty="0" smtClean="0">
                <a:solidFill>
                  <a:schemeClr val="accent5"/>
                </a:solidFill>
              </a:rPr>
              <a:t>procedure</a:t>
            </a:r>
            <a:r>
              <a:rPr lang="en-US" dirty="0" smtClean="0"/>
              <a:t> is a user-defined command</a:t>
            </a:r>
          </a:p>
          <a:p>
            <a:r>
              <a:rPr lang="en-US" dirty="0" smtClean="0">
                <a:solidFill>
                  <a:schemeClr val="accent2"/>
                </a:solidFill>
              </a:rPr>
              <a:t>procedure</a:t>
            </a:r>
            <a:r>
              <a:rPr lang="en-US" dirty="0" smtClean="0"/>
              <a:t> M(x, y, z) </a:t>
            </a:r>
            <a:r>
              <a:rPr lang="en-US" dirty="0" smtClean="0">
                <a:solidFill>
                  <a:schemeClr val="accent2"/>
                </a:solidFill>
              </a:rPr>
              <a:t>returns</a:t>
            </a:r>
            <a:r>
              <a:rPr lang="en-US" dirty="0" smtClean="0"/>
              <a:t> (r, s, t)</a:t>
            </a:r>
            <a:br>
              <a:rPr lang="en-US" dirty="0" smtClean="0"/>
            </a:br>
            <a:r>
              <a:rPr lang="en-US" dirty="0" smtClean="0"/>
              <a:t>	</a:t>
            </a:r>
            <a:r>
              <a:rPr lang="en-US" dirty="0" smtClean="0">
                <a:solidFill>
                  <a:schemeClr val="accent2"/>
                </a:solidFill>
              </a:rPr>
              <a:t>requires</a:t>
            </a:r>
            <a:r>
              <a:rPr lang="en-US" dirty="0" smtClean="0"/>
              <a:t> P</a:t>
            </a:r>
            <a:br>
              <a:rPr lang="en-US" dirty="0" smtClean="0"/>
            </a:br>
            <a:r>
              <a:rPr lang="en-US" dirty="0" smtClean="0"/>
              <a:t>	</a:t>
            </a:r>
            <a:r>
              <a:rPr lang="en-US" dirty="0" smtClean="0">
                <a:solidFill>
                  <a:schemeClr val="accent2"/>
                </a:solidFill>
              </a:rPr>
              <a:t>modifies</a:t>
            </a:r>
            <a:r>
              <a:rPr lang="en-US" dirty="0" smtClean="0"/>
              <a:t> g, h</a:t>
            </a:r>
            <a:br>
              <a:rPr lang="en-US" dirty="0" smtClean="0"/>
            </a:br>
            <a:r>
              <a:rPr lang="en-US" dirty="0" smtClean="0"/>
              <a:t>	</a:t>
            </a:r>
            <a:r>
              <a:rPr lang="en-US" dirty="0" smtClean="0">
                <a:solidFill>
                  <a:schemeClr val="accent2"/>
                </a:solidFill>
              </a:rPr>
              <a:t>ensures</a:t>
            </a:r>
            <a:r>
              <a:rPr lang="en-US" dirty="0" smtClean="0"/>
              <a:t> Q</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Procedure example</a:t>
            </a:r>
            <a:endParaRPr lang="en-US" dirty="0"/>
          </a:p>
        </p:txBody>
      </p:sp>
      <p:sp>
        <p:nvSpPr>
          <p:cNvPr id="3" name="Content Placeholder 2"/>
          <p:cNvSpPr>
            <a:spLocks noGrp="1"/>
          </p:cNvSpPr>
          <p:nvPr>
            <p:ph idx="1"/>
          </p:nvPr>
        </p:nvSpPr>
        <p:spPr>
          <a:xfrm>
            <a:off x="381000" y="1411552"/>
            <a:ext cx="8382000" cy="1828193"/>
          </a:xfrm>
        </p:spPr>
        <p:txBody>
          <a:bodyPr/>
          <a:lstStyle/>
          <a:p>
            <a:r>
              <a:rPr lang="en-US" dirty="0" smtClean="0">
                <a:solidFill>
                  <a:schemeClr val="accent2"/>
                </a:solidFill>
              </a:rPr>
              <a:t>procedure</a:t>
            </a:r>
            <a:r>
              <a:rPr lang="en-US" dirty="0" smtClean="0"/>
              <a:t> Inc(n) </a:t>
            </a:r>
            <a:r>
              <a:rPr lang="en-US" dirty="0" smtClean="0">
                <a:solidFill>
                  <a:schemeClr val="accent2"/>
                </a:solidFill>
              </a:rPr>
              <a:t>returns</a:t>
            </a:r>
            <a:r>
              <a:rPr lang="en-US" dirty="0" smtClean="0"/>
              <a:t> (b)</a:t>
            </a:r>
            <a:br>
              <a:rPr lang="en-US" dirty="0" smtClean="0"/>
            </a:br>
            <a:r>
              <a:rPr lang="en-US" dirty="0" smtClean="0"/>
              <a:t>	</a:t>
            </a:r>
            <a:r>
              <a:rPr lang="en-US" dirty="0" smtClean="0">
                <a:solidFill>
                  <a:schemeClr val="accent2"/>
                </a:solidFill>
              </a:rPr>
              <a:t>requires</a:t>
            </a:r>
            <a:r>
              <a:rPr lang="en-US" dirty="0" smtClean="0"/>
              <a:t> 0 ≤ n</a:t>
            </a:r>
            <a:br>
              <a:rPr lang="en-US" dirty="0" smtClean="0"/>
            </a:br>
            <a:r>
              <a:rPr lang="en-US" dirty="0" smtClean="0"/>
              <a:t>	</a:t>
            </a:r>
            <a:r>
              <a:rPr lang="en-US" dirty="0" smtClean="0">
                <a:solidFill>
                  <a:schemeClr val="accent2"/>
                </a:solidFill>
              </a:rPr>
              <a:t>modifies</a:t>
            </a:r>
            <a:r>
              <a:rPr lang="en-US" dirty="0" smtClean="0"/>
              <a:t> g</a:t>
            </a:r>
            <a:br>
              <a:rPr lang="en-US" dirty="0" smtClean="0"/>
            </a:br>
            <a:r>
              <a:rPr lang="en-US" dirty="0" smtClean="0"/>
              <a:t>	</a:t>
            </a:r>
            <a:r>
              <a:rPr lang="en-US" dirty="0" smtClean="0">
                <a:solidFill>
                  <a:schemeClr val="accent2"/>
                </a:solidFill>
              </a:rPr>
              <a:t>ensures</a:t>
            </a:r>
            <a:r>
              <a:rPr lang="en-US" dirty="0" smtClean="0"/>
              <a:t> g = </a:t>
            </a:r>
            <a:r>
              <a:rPr lang="en-US" dirty="0" smtClean="0">
                <a:solidFill>
                  <a:schemeClr val="accent2"/>
                </a:solidFill>
              </a:rPr>
              <a:t>old</a:t>
            </a:r>
            <a:r>
              <a:rPr lang="en-US" dirty="0" smtClean="0"/>
              <a:t>(g) + n  </a:t>
            </a:r>
            <a:r>
              <a:rPr lang="en-US" dirty="0" smtClean="0">
                <a:sym typeface="Symbol"/>
              </a:rPr>
              <a:t>  b = (g even)</a:t>
            </a:r>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bwMode="auto">
          <a:xfrm>
            <a:off x="4831309" y="4421875"/>
            <a:ext cx="4299043" cy="1514899"/>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Procedures</a:t>
            </a:r>
            <a:endParaRPr lang="en-US" dirty="0"/>
          </a:p>
        </p:txBody>
      </p:sp>
      <p:sp>
        <p:nvSpPr>
          <p:cNvPr id="3" name="Content Placeholder 2"/>
          <p:cNvSpPr>
            <a:spLocks noGrp="1"/>
          </p:cNvSpPr>
          <p:nvPr>
            <p:ph idx="1"/>
          </p:nvPr>
        </p:nvSpPr>
        <p:spPr>
          <a:xfrm>
            <a:off x="285464" y="1029408"/>
            <a:ext cx="8382000" cy="5687711"/>
          </a:xfrm>
        </p:spPr>
        <p:txBody>
          <a:bodyPr/>
          <a:lstStyle/>
          <a:p>
            <a:r>
              <a:rPr lang="en-US" dirty="0" smtClean="0"/>
              <a:t>A </a:t>
            </a:r>
            <a:r>
              <a:rPr lang="en-US" i="1" dirty="0" smtClean="0">
                <a:solidFill>
                  <a:schemeClr val="accent5"/>
                </a:solidFill>
              </a:rPr>
              <a:t>procedure</a:t>
            </a:r>
            <a:r>
              <a:rPr lang="en-US" dirty="0" smtClean="0"/>
              <a:t> is a user-defined command</a:t>
            </a:r>
          </a:p>
          <a:p>
            <a:r>
              <a:rPr lang="en-US" dirty="0" smtClean="0">
                <a:solidFill>
                  <a:schemeClr val="accent2"/>
                </a:solidFill>
              </a:rPr>
              <a:t>procedure</a:t>
            </a:r>
            <a:r>
              <a:rPr lang="en-US" dirty="0" smtClean="0"/>
              <a:t> M(x, y, z) </a:t>
            </a:r>
            <a:r>
              <a:rPr lang="en-US" dirty="0" smtClean="0">
                <a:solidFill>
                  <a:schemeClr val="accent2"/>
                </a:solidFill>
              </a:rPr>
              <a:t>returns</a:t>
            </a:r>
            <a:r>
              <a:rPr lang="en-US" dirty="0" smtClean="0"/>
              <a:t> (r, s, t)</a:t>
            </a:r>
            <a:br>
              <a:rPr lang="en-US" dirty="0" smtClean="0"/>
            </a:br>
            <a:r>
              <a:rPr lang="en-US" dirty="0" smtClean="0"/>
              <a:t>	</a:t>
            </a:r>
            <a:r>
              <a:rPr lang="en-US" dirty="0" smtClean="0">
                <a:solidFill>
                  <a:schemeClr val="accent2"/>
                </a:solidFill>
              </a:rPr>
              <a:t>requires</a:t>
            </a:r>
            <a:r>
              <a:rPr lang="en-US" dirty="0" smtClean="0"/>
              <a:t> P</a:t>
            </a:r>
            <a:br>
              <a:rPr lang="en-US" dirty="0" smtClean="0"/>
            </a:br>
            <a:r>
              <a:rPr lang="en-US" dirty="0" smtClean="0"/>
              <a:t>	</a:t>
            </a:r>
            <a:r>
              <a:rPr lang="en-US" dirty="0" smtClean="0">
                <a:solidFill>
                  <a:schemeClr val="accent2"/>
                </a:solidFill>
              </a:rPr>
              <a:t>modifies</a:t>
            </a:r>
            <a:r>
              <a:rPr lang="en-US" dirty="0" smtClean="0"/>
              <a:t> g, h</a:t>
            </a:r>
            <a:br>
              <a:rPr lang="en-US" dirty="0" smtClean="0"/>
            </a:br>
            <a:r>
              <a:rPr lang="en-US" dirty="0" smtClean="0"/>
              <a:t>	</a:t>
            </a:r>
            <a:r>
              <a:rPr lang="en-US" dirty="0" smtClean="0">
                <a:solidFill>
                  <a:schemeClr val="accent2"/>
                </a:solidFill>
              </a:rPr>
              <a:t>ensures</a:t>
            </a:r>
            <a:r>
              <a:rPr lang="en-US" dirty="0" smtClean="0"/>
              <a:t> Q</a:t>
            </a:r>
          </a:p>
          <a:p>
            <a:r>
              <a:rPr lang="en-US" dirty="0" smtClean="0">
                <a:solidFill>
                  <a:schemeClr val="accent2"/>
                </a:solidFill>
              </a:rPr>
              <a:t>call</a:t>
            </a:r>
            <a:r>
              <a:rPr lang="en-US" dirty="0" smtClean="0"/>
              <a:t> a, b, c := M(E, F, G)</a:t>
            </a:r>
            <a:br>
              <a:rPr lang="en-US" dirty="0" smtClean="0"/>
            </a:br>
            <a:r>
              <a:rPr lang="en-US" dirty="0" smtClean="0"/>
              <a:t>=	x’ := E;  y’ := F;  z’ := G;</a:t>
            </a:r>
            <a:br>
              <a:rPr lang="en-US" dirty="0" smtClean="0"/>
            </a:br>
            <a:r>
              <a:rPr lang="en-US" dirty="0" smtClean="0"/>
              <a:t>	</a:t>
            </a:r>
            <a:r>
              <a:rPr lang="en-US" dirty="0" smtClean="0">
                <a:solidFill>
                  <a:schemeClr val="accent2"/>
                </a:solidFill>
              </a:rPr>
              <a:t>assert</a:t>
            </a:r>
            <a:r>
              <a:rPr lang="en-US" dirty="0" smtClean="0"/>
              <a:t> P’;</a:t>
            </a:r>
            <a:br>
              <a:rPr lang="en-US" dirty="0" smtClean="0"/>
            </a:br>
            <a:r>
              <a:rPr lang="en-US" dirty="0" smtClean="0"/>
              <a:t>	g0 := g;  h0 := h;</a:t>
            </a:r>
            <a:br>
              <a:rPr lang="en-US" dirty="0" smtClean="0"/>
            </a:br>
            <a:r>
              <a:rPr lang="en-US" dirty="0" smtClean="0"/>
              <a:t>	</a:t>
            </a:r>
            <a:r>
              <a:rPr lang="en-US" dirty="0" smtClean="0">
                <a:solidFill>
                  <a:schemeClr val="accent2"/>
                </a:solidFill>
              </a:rPr>
              <a:t>havoc</a:t>
            </a:r>
            <a:r>
              <a:rPr lang="en-US" dirty="0" smtClean="0"/>
              <a:t> g, h, r’, s’, t’;</a:t>
            </a:r>
            <a:br>
              <a:rPr lang="en-US" dirty="0" smtClean="0"/>
            </a:br>
            <a:r>
              <a:rPr lang="en-US" dirty="0" smtClean="0"/>
              <a:t>	</a:t>
            </a:r>
            <a:r>
              <a:rPr lang="en-US" dirty="0" smtClean="0">
                <a:solidFill>
                  <a:schemeClr val="accent2"/>
                </a:solidFill>
              </a:rPr>
              <a:t>assume</a:t>
            </a:r>
            <a:r>
              <a:rPr lang="en-US" dirty="0" smtClean="0"/>
              <a:t> Q’;</a:t>
            </a:r>
            <a:br>
              <a:rPr lang="en-US" dirty="0" smtClean="0"/>
            </a:br>
            <a:r>
              <a:rPr lang="en-US" dirty="0" smtClean="0"/>
              <a:t>	a := r’;  b := s’;  c := t’</a:t>
            </a:r>
            <a:endParaRPr lang="en-US" dirty="0"/>
          </a:p>
        </p:txBody>
      </p:sp>
      <p:sp>
        <p:nvSpPr>
          <p:cNvPr id="4" name="TextBox 3"/>
          <p:cNvSpPr txBox="1"/>
          <p:nvPr/>
        </p:nvSpPr>
        <p:spPr>
          <a:xfrm>
            <a:off x="4763063" y="4421876"/>
            <a:ext cx="4449171" cy="1477328"/>
          </a:xfrm>
          <a:prstGeom prst="rect">
            <a:avLst/>
          </a:prstGeom>
          <a:noFill/>
        </p:spPr>
        <p:txBody>
          <a:bodyPr wrap="square" rtlCol="0">
            <a:spAutoFit/>
          </a:bodyPr>
          <a:lstStyle/>
          <a:p>
            <a:r>
              <a:rPr lang="en-US" dirty="0" smtClean="0"/>
              <a:t>where</a:t>
            </a:r>
          </a:p>
          <a:p>
            <a:pPr marL="231775" indent="-231775">
              <a:buFont typeface="Arial" pitchFamily="34" charset="0"/>
              <a:buChar char="•"/>
              <a:tabLst>
                <a:tab pos="231775" algn="l"/>
              </a:tabLst>
            </a:pPr>
            <a:r>
              <a:rPr lang="en-US" dirty="0" smtClean="0"/>
              <a:t>x’, y’, z’, r’, s’, t’, g0, h0 are fresh names</a:t>
            </a:r>
          </a:p>
          <a:p>
            <a:pPr marL="231775" indent="-231775">
              <a:buFont typeface="Arial" pitchFamily="34" charset="0"/>
              <a:buChar char="•"/>
              <a:tabLst>
                <a:tab pos="231775" algn="l"/>
              </a:tabLst>
            </a:pPr>
            <a:r>
              <a:rPr lang="en-US" dirty="0" smtClean="0"/>
              <a:t>P’ is P with </a:t>
            </a:r>
            <a:r>
              <a:rPr lang="en-US" dirty="0" err="1" smtClean="0"/>
              <a:t>x’,y’,z</a:t>
            </a:r>
            <a:r>
              <a:rPr lang="en-US" dirty="0" smtClean="0"/>
              <a:t>’ for </a:t>
            </a:r>
            <a:r>
              <a:rPr lang="en-US" dirty="0" err="1" smtClean="0"/>
              <a:t>x,y,z</a:t>
            </a:r>
            <a:endParaRPr lang="en-US" dirty="0" smtClean="0"/>
          </a:p>
          <a:p>
            <a:pPr marL="231775" indent="-231775">
              <a:buFont typeface="Arial" pitchFamily="34" charset="0"/>
              <a:buChar char="•"/>
              <a:tabLst>
                <a:tab pos="231775" algn="l"/>
              </a:tabLst>
            </a:pPr>
            <a:r>
              <a:rPr lang="en-US" dirty="0" smtClean="0"/>
              <a:t>Q’ is Q with x’,y’,z’,r’,s’,t’,g0,h0 for </a:t>
            </a:r>
            <a:r>
              <a:rPr lang="en-US" dirty="0" err="1" smtClean="0"/>
              <a:t>x,y,z,r,s,t</a:t>
            </a:r>
            <a:r>
              <a:rPr lang="en-US" dirty="0" smtClean="0"/>
              <a:t>, </a:t>
            </a:r>
            <a:r>
              <a:rPr lang="en-US" dirty="0" smtClean="0">
                <a:solidFill>
                  <a:schemeClr val="accent2"/>
                </a:solidFill>
              </a:rPr>
              <a:t>old</a:t>
            </a:r>
            <a:r>
              <a:rPr lang="en-US" dirty="0" smtClean="0"/>
              <a:t>(g), </a:t>
            </a:r>
            <a:r>
              <a:rPr lang="en-US" dirty="0" smtClean="0">
                <a:solidFill>
                  <a:schemeClr val="accent2"/>
                </a:solidFill>
              </a:rPr>
              <a:t>old</a:t>
            </a:r>
            <a:r>
              <a:rPr lang="en-US" dirty="0" smtClean="0"/>
              <a:t>(h)</a:t>
            </a:r>
            <a:endParaRPr lang="en-U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Procedure implementations</a:t>
            </a:r>
            <a:endParaRPr lang="en-US" dirty="0"/>
          </a:p>
        </p:txBody>
      </p:sp>
      <p:sp>
        <p:nvSpPr>
          <p:cNvPr id="3" name="Content Placeholder 2"/>
          <p:cNvSpPr>
            <a:spLocks noGrp="1"/>
          </p:cNvSpPr>
          <p:nvPr>
            <p:ph idx="1"/>
          </p:nvPr>
        </p:nvSpPr>
        <p:spPr>
          <a:xfrm>
            <a:off x="244520" y="1302368"/>
            <a:ext cx="8763000" cy="4418133"/>
          </a:xfrm>
        </p:spPr>
        <p:txBody>
          <a:bodyPr/>
          <a:lstStyle/>
          <a:p>
            <a:r>
              <a:rPr lang="en-US" dirty="0" smtClean="0">
                <a:solidFill>
                  <a:schemeClr val="accent2"/>
                </a:solidFill>
              </a:rPr>
              <a:t>procedure</a:t>
            </a:r>
            <a:r>
              <a:rPr lang="en-US" dirty="0" smtClean="0"/>
              <a:t> M(x, y, z) </a:t>
            </a:r>
            <a:r>
              <a:rPr lang="en-US" dirty="0" smtClean="0">
                <a:solidFill>
                  <a:schemeClr val="accent2"/>
                </a:solidFill>
              </a:rPr>
              <a:t>returns</a:t>
            </a:r>
            <a:r>
              <a:rPr lang="en-US" dirty="0" smtClean="0"/>
              <a:t> (r, s, t)</a:t>
            </a:r>
            <a:br>
              <a:rPr lang="en-US" dirty="0" smtClean="0"/>
            </a:br>
            <a:r>
              <a:rPr lang="en-US" dirty="0" smtClean="0"/>
              <a:t>	</a:t>
            </a:r>
            <a:r>
              <a:rPr lang="en-US" dirty="0" smtClean="0">
                <a:solidFill>
                  <a:schemeClr val="accent2"/>
                </a:solidFill>
              </a:rPr>
              <a:t>requires</a:t>
            </a:r>
            <a:r>
              <a:rPr lang="en-US" dirty="0" smtClean="0"/>
              <a:t> P</a:t>
            </a:r>
            <a:br>
              <a:rPr lang="en-US" dirty="0" smtClean="0"/>
            </a:br>
            <a:r>
              <a:rPr lang="en-US" dirty="0" smtClean="0"/>
              <a:t>	</a:t>
            </a:r>
            <a:r>
              <a:rPr lang="en-US" dirty="0" smtClean="0">
                <a:solidFill>
                  <a:schemeClr val="accent2"/>
                </a:solidFill>
              </a:rPr>
              <a:t>modifies</a:t>
            </a:r>
            <a:r>
              <a:rPr lang="en-US" dirty="0" smtClean="0"/>
              <a:t> g, h</a:t>
            </a:r>
            <a:br>
              <a:rPr lang="en-US" dirty="0" smtClean="0"/>
            </a:br>
            <a:r>
              <a:rPr lang="en-US" dirty="0" smtClean="0"/>
              <a:t>	</a:t>
            </a:r>
            <a:r>
              <a:rPr lang="en-US" dirty="0" smtClean="0">
                <a:solidFill>
                  <a:schemeClr val="accent2"/>
                </a:solidFill>
              </a:rPr>
              <a:t>ensures</a:t>
            </a:r>
            <a:r>
              <a:rPr lang="en-US" dirty="0" smtClean="0"/>
              <a:t> Q</a:t>
            </a:r>
          </a:p>
          <a:p>
            <a:r>
              <a:rPr lang="en-US" dirty="0" smtClean="0">
                <a:solidFill>
                  <a:schemeClr val="accent2"/>
                </a:solidFill>
              </a:rPr>
              <a:t>implementation</a:t>
            </a:r>
            <a:r>
              <a:rPr lang="en-US" dirty="0" smtClean="0"/>
              <a:t> M(x, y, z) </a:t>
            </a:r>
            <a:r>
              <a:rPr lang="en-US" dirty="0" smtClean="0">
                <a:solidFill>
                  <a:schemeClr val="accent2"/>
                </a:solidFill>
              </a:rPr>
              <a:t>returns</a:t>
            </a:r>
            <a:r>
              <a:rPr lang="en-US" dirty="0" smtClean="0"/>
              <a:t> (r, s, t) </a:t>
            </a:r>
            <a:r>
              <a:rPr lang="en-US" dirty="0" smtClean="0">
                <a:solidFill>
                  <a:schemeClr val="accent2"/>
                </a:solidFill>
              </a:rPr>
              <a:t>is</a:t>
            </a:r>
            <a:r>
              <a:rPr lang="en-US" dirty="0" smtClean="0"/>
              <a:t> S</a:t>
            </a:r>
          </a:p>
          <a:p>
            <a:pPr>
              <a:buNone/>
            </a:pPr>
            <a:r>
              <a:rPr lang="en-US" dirty="0" smtClean="0"/>
              <a:t>	= 	</a:t>
            </a:r>
            <a:r>
              <a:rPr lang="en-US" dirty="0" smtClean="0">
                <a:solidFill>
                  <a:schemeClr val="accent2"/>
                </a:solidFill>
              </a:rPr>
              <a:t>assume</a:t>
            </a:r>
            <a:r>
              <a:rPr lang="en-US" dirty="0" smtClean="0"/>
              <a:t> P;</a:t>
            </a:r>
            <a:br>
              <a:rPr lang="en-US" dirty="0" smtClean="0"/>
            </a:br>
            <a:r>
              <a:rPr lang="en-US" dirty="0" smtClean="0"/>
              <a:t> 	g0 := g;  h0 := h;</a:t>
            </a:r>
          </a:p>
          <a:p>
            <a:pPr>
              <a:buNone/>
            </a:pPr>
            <a:r>
              <a:rPr lang="en-US" dirty="0" smtClean="0"/>
              <a:t> 		S;</a:t>
            </a:r>
            <a:br>
              <a:rPr lang="en-US" dirty="0" smtClean="0"/>
            </a:br>
            <a:r>
              <a:rPr lang="en-US" dirty="0" smtClean="0"/>
              <a:t> 	</a:t>
            </a:r>
            <a:r>
              <a:rPr lang="en-US" dirty="0" smtClean="0">
                <a:solidFill>
                  <a:schemeClr val="accent2"/>
                </a:solidFill>
              </a:rPr>
              <a:t>assert</a:t>
            </a:r>
            <a:r>
              <a:rPr lang="en-US" dirty="0" smtClean="0"/>
              <a:t> Q’</a:t>
            </a:r>
            <a:endParaRPr lang="en-US" dirty="0"/>
          </a:p>
        </p:txBody>
      </p:sp>
      <p:sp>
        <p:nvSpPr>
          <p:cNvPr id="4" name="Rounded Rectangle 3"/>
          <p:cNvSpPr/>
          <p:nvPr/>
        </p:nvSpPr>
        <p:spPr bwMode="auto">
          <a:xfrm>
            <a:off x="4831309" y="4107972"/>
            <a:ext cx="3944201" cy="1105468"/>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TextBox 4"/>
          <p:cNvSpPr txBox="1"/>
          <p:nvPr/>
        </p:nvSpPr>
        <p:spPr>
          <a:xfrm>
            <a:off x="4763063" y="4107972"/>
            <a:ext cx="4449171" cy="923330"/>
          </a:xfrm>
          <a:prstGeom prst="rect">
            <a:avLst/>
          </a:prstGeom>
          <a:noFill/>
        </p:spPr>
        <p:txBody>
          <a:bodyPr wrap="square" rtlCol="0">
            <a:spAutoFit/>
          </a:bodyPr>
          <a:lstStyle/>
          <a:p>
            <a:r>
              <a:rPr lang="en-US" dirty="0" smtClean="0"/>
              <a:t>where</a:t>
            </a:r>
          </a:p>
          <a:p>
            <a:pPr marL="231775" indent="-231775">
              <a:buFont typeface="Arial" pitchFamily="34" charset="0"/>
              <a:buChar char="•"/>
              <a:tabLst>
                <a:tab pos="231775" algn="l"/>
              </a:tabLst>
            </a:pPr>
            <a:r>
              <a:rPr lang="en-US" dirty="0" smtClean="0"/>
              <a:t>g0, h0 are fresh names</a:t>
            </a:r>
          </a:p>
          <a:p>
            <a:pPr marL="231775" indent="-231775">
              <a:buFont typeface="Arial" pitchFamily="34" charset="0"/>
              <a:buChar char="•"/>
              <a:tabLst>
                <a:tab pos="231775" algn="l"/>
              </a:tabLst>
            </a:pPr>
            <a:r>
              <a:rPr lang="en-US" dirty="0" smtClean="0"/>
              <a:t>Q’ is Q with g0,h0 for </a:t>
            </a:r>
            <a:r>
              <a:rPr lang="en-US" dirty="0" smtClean="0">
                <a:solidFill>
                  <a:schemeClr val="accent2"/>
                </a:solidFill>
              </a:rPr>
              <a:t>old</a:t>
            </a:r>
            <a:r>
              <a:rPr lang="en-US" dirty="0" smtClean="0"/>
              <a:t>(g), </a:t>
            </a:r>
            <a:r>
              <a:rPr lang="en-US" dirty="0" smtClean="0">
                <a:solidFill>
                  <a:schemeClr val="accent2"/>
                </a:solidFill>
              </a:rPr>
              <a:t>old</a:t>
            </a:r>
            <a:r>
              <a:rPr lang="en-US" dirty="0" smtClean="0"/>
              <a:t>(h)</a:t>
            </a:r>
            <a:endParaRPr lang="en-US" dirty="0"/>
          </a:p>
        </p:txBody>
      </p:sp>
      <p:sp>
        <p:nvSpPr>
          <p:cNvPr id="8" name="Freeform 7"/>
          <p:cNvSpPr/>
          <p:nvPr/>
        </p:nvSpPr>
        <p:spPr>
          <a:xfrm>
            <a:off x="206991" y="4849504"/>
            <a:ext cx="2959290" cy="1401170"/>
          </a:xfrm>
          <a:custGeom>
            <a:avLst/>
            <a:gdLst>
              <a:gd name="connsiteX0" fmla="*/ 2959290 w 2959290"/>
              <a:gd name="connsiteY0" fmla="*/ 1305636 h 1401170"/>
              <a:gd name="connsiteX1" fmla="*/ 611875 w 2959290"/>
              <a:gd name="connsiteY1" fmla="*/ 1264693 h 1401170"/>
              <a:gd name="connsiteX2" fmla="*/ 25021 w 2959290"/>
              <a:gd name="connsiteY2" fmla="*/ 486771 h 1401170"/>
              <a:gd name="connsiteX3" fmla="*/ 461749 w 2959290"/>
              <a:gd name="connsiteY3" fmla="*/ 63690 h 1401170"/>
              <a:gd name="connsiteX4" fmla="*/ 830239 w 2959290"/>
              <a:gd name="connsiteY4" fmla="*/ 104633 h 14011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9290" h="1401170">
                <a:moveTo>
                  <a:pt x="2959290" y="1305636"/>
                </a:moveTo>
                <a:cubicBezTo>
                  <a:pt x="2030105" y="1353403"/>
                  <a:pt x="1100920" y="1401170"/>
                  <a:pt x="611875" y="1264693"/>
                </a:cubicBezTo>
                <a:cubicBezTo>
                  <a:pt x="122830" y="1128216"/>
                  <a:pt x="50042" y="686938"/>
                  <a:pt x="25021" y="486771"/>
                </a:cubicBezTo>
                <a:cubicBezTo>
                  <a:pt x="0" y="286604"/>
                  <a:pt x="327546" y="127380"/>
                  <a:pt x="461749" y="63690"/>
                </a:cubicBezTo>
                <a:cubicBezTo>
                  <a:pt x="595952" y="0"/>
                  <a:pt x="713095" y="52316"/>
                  <a:pt x="830239" y="104633"/>
                </a:cubicBezTo>
              </a:path>
            </a:pathLst>
          </a:cu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ounded Rectangle 5"/>
          <p:cNvSpPr/>
          <p:nvPr/>
        </p:nvSpPr>
        <p:spPr bwMode="auto">
          <a:xfrm>
            <a:off x="3152633" y="5718411"/>
            <a:ext cx="3753135" cy="887105"/>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syntactically check that S assigns only to </a:t>
            </a:r>
            <a:r>
              <a:rPr kumimoji="0" lang="en-US" sz="24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g,</a:t>
            </a:r>
            <a:r>
              <a:rPr lang="en-US" sz="2400" dirty="0" err="1" smtClean="0">
                <a:solidFill>
                  <a:schemeClr val="tx1"/>
                </a:solidFill>
                <a:effectLst>
                  <a:outerShdw blurRad="38100" dist="38100" dir="2700000" algn="tl">
                    <a:srgbClr val="000000">
                      <a:alpha val="43137"/>
                    </a:srgbClr>
                  </a:outerShdw>
                </a:effectLst>
                <a:latin typeface="Segoe" pitchFamily="34" charset="0"/>
              </a:rPr>
              <a:t>h</a:t>
            </a: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While loop with loop invariant</a:t>
            </a:r>
            <a:endParaRPr lang="en-US" dirty="0"/>
          </a:p>
        </p:txBody>
      </p:sp>
      <p:sp>
        <p:nvSpPr>
          <p:cNvPr id="3" name="Content Placeholder 2"/>
          <p:cNvSpPr>
            <a:spLocks noGrp="1"/>
          </p:cNvSpPr>
          <p:nvPr>
            <p:ph idx="1"/>
          </p:nvPr>
        </p:nvSpPr>
        <p:spPr>
          <a:xfrm>
            <a:off x="381000" y="1411552"/>
            <a:ext cx="8382000" cy="3402470"/>
          </a:xfrm>
        </p:spPr>
        <p:txBody>
          <a:bodyPr/>
          <a:lstStyle/>
          <a:p>
            <a:pPr>
              <a:buNone/>
            </a:pPr>
            <a:r>
              <a:rPr lang="en-US" dirty="0" smtClean="0"/>
              <a:t>	</a:t>
            </a:r>
            <a:r>
              <a:rPr lang="en-US" dirty="0" smtClean="0">
                <a:solidFill>
                  <a:schemeClr val="accent2"/>
                </a:solidFill>
              </a:rPr>
              <a:t>while</a:t>
            </a:r>
            <a:r>
              <a:rPr lang="en-US" dirty="0" smtClean="0"/>
              <a:t> E</a:t>
            </a:r>
            <a:br>
              <a:rPr lang="en-US" dirty="0" smtClean="0"/>
            </a:br>
            <a:r>
              <a:rPr lang="en-US" dirty="0" smtClean="0"/>
              <a:t>	</a:t>
            </a:r>
            <a:r>
              <a:rPr lang="en-US" dirty="0" smtClean="0">
                <a:solidFill>
                  <a:schemeClr val="accent2"/>
                </a:solidFill>
              </a:rPr>
              <a:t>invariant</a:t>
            </a:r>
            <a:r>
              <a:rPr lang="en-US" dirty="0" smtClean="0"/>
              <a:t> J</a:t>
            </a:r>
            <a:br>
              <a:rPr lang="en-US" dirty="0" smtClean="0"/>
            </a:br>
            <a:r>
              <a:rPr lang="en-US" dirty="0" smtClean="0">
                <a:solidFill>
                  <a:schemeClr val="accent2"/>
                </a:solidFill>
              </a:rPr>
              <a:t>do</a:t>
            </a:r>
            <a:r>
              <a:rPr lang="en-US" dirty="0" smtClean="0"/>
              <a:t/>
            </a:r>
            <a:br>
              <a:rPr lang="en-US" dirty="0" smtClean="0"/>
            </a:br>
            <a:r>
              <a:rPr lang="en-US" dirty="0" smtClean="0"/>
              <a:t>	S</a:t>
            </a:r>
            <a:br>
              <a:rPr lang="en-US" dirty="0" smtClean="0"/>
            </a:br>
            <a:r>
              <a:rPr lang="en-US" dirty="0" smtClean="0">
                <a:solidFill>
                  <a:schemeClr val="accent2"/>
                </a:solidFill>
              </a:rPr>
              <a:t>end</a:t>
            </a:r>
          </a:p>
          <a:p>
            <a:pPr>
              <a:buNone/>
            </a:pPr>
            <a:endParaRPr lang="en-US" dirty="0" smtClean="0"/>
          </a:p>
          <a:p>
            <a:pPr>
              <a:buNone/>
            </a:pPr>
            <a:r>
              <a:rPr lang="en-US" dirty="0" smtClean="0"/>
              <a:t>	=  ?</a:t>
            </a:r>
            <a:endParaRPr lang="en-US" dirty="0"/>
          </a:p>
        </p:txBody>
      </p:sp>
      <p:sp>
        <p:nvSpPr>
          <p:cNvPr id="4" name="Explosion 2 3"/>
          <p:cNvSpPr/>
          <p:nvPr/>
        </p:nvSpPr>
        <p:spPr bwMode="auto">
          <a:xfrm rot="20894762">
            <a:off x="2811439" y="2838749"/>
            <a:ext cx="5472752" cy="3029803"/>
          </a:xfrm>
          <a:prstGeom prst="irregularSeal2">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2"/>
                </a:solidFill>
                <a:effectLst>
                  <a:outerShdw blurRad="38100" dist="38100" dir="2700000" algn="tl">
                    <a:srgbClr val="000000">
                      <a:alpha val="43137"/>
                    </a:srgbClr>
                  </a:outerShdw>
                </a:effectLst>
                <a:latin typeface="Segoe" pitchFamily="34" charset="0"/>
              </a:rPr>
              <a:t>Homework</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Summary</a:t>
            </a:r>
            <a:endParaRPr lang="en-US" dirty="0"/>
          </a:p>
        </p:txBody>
      </p:sp>
      <p:sp>
        <p:nvSpPr>
          <p:cNvPr id="3" name="Content Placeholder 2"/>
          <p:cNvSpPr>
            <a:spLocks noGrp="1"/>
          </p:cNvSpPr>
          <p:nvPr>
            <p:ph idx="1"/>
          </p:nvPr>
        </p:nvSpPr>
        <p:spPr>
          <a:xfrm>
            <a:off x="381000" y="1206832"/>
            <a:ext cx="8382000" cy="5269135"/>
          </a:xfrm>
        </p:spPr>
        <p:txBody>
          <a:bodyPr/>
          <a:lstStyle/>
          <a:p>
            <a:r>
              <a:rPr lang="en-US" sz="3200" dirty="0" smtClean="0"/>
              <a:t>Spec# is a programming language/system with specifications and a static program </a:t>
            </a:r>
            <a:r>
              <a:rPr lang="en-US" sz="3200" dirty="0" smtClean="0"/>
              <a:t>verifier   </a:t>
            </a:r>
            <a:r>
              <a:rPr lang="en-US" sz="1800" dirty="0" smtClean="0"/>
              <a:t>http://research.microsoft.com/specsharp</a:t>
            </a:r>
            <a:endParaRPr lang="en-US" sz="3200" dirty="0" smtClean="0"/>
          </a:p>
          <a:p>
            <a:r>
              <a:rPr lang="en-US" sz="3200" dirty="0" smtClean="0"/>
              <a:t>To engineer a program verifier or define the semantics of a source language, use an intermediate verification language</a:t>
            </a:r>
          </a:p>
          <a:p>
            <a:r>
              <a:rPr lang="en-US" sz="3200" dirty="0" smtClean="0"/>
              <a:t>An intermediate language can be very small</a:t>
            </a:r>
          </a:p>
          <a:p>
            <a:r>
              <a:rPr lang="en-US" sz="3200" dirty="0" smtClean="0"/>
              <a:t>The semantics of the intermediate language can be defined using weakest preconditions</a:t>
            </a:r>
          </a:p>
          <a:p>
            <a:r>
              <a:rPr lang="en-US" sz="3200" dirty="0" smtClean="0"/>
              <a:t>Tomorrow:  Application to programs with objects and references</a:t>
            </a:r>
            <a:endParaRPr lang="en-US" sz="32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dirty="0"/>
          </a:p>
        </p:txBody>
      </p:sp>
      <p:pic>
        <p:nvPicPr>
          <p:cNvPr id="1026" name="Picture 2"/>
          <p:cNvPicPr>
            <a:picLocks noChangeAspect="1" noChangeArrowheads="1"/>
          </p:cNvPicPr>
          <p:nvPr/>
        </p:nvPicPr>
        <p:blipFill>
          <a:blip r:embed="rId3"/>
          <a:srcRect/>
          <a:stretch>
            <a:fillRect/>
          </a:stretch>
        </p:blipFill>
        <p:spPr bwMode="auto">
          <a:xfrm>
            <a:off x="1714248" y="1798859"/>
            <a:ext cx="4710201" cy="3864946"/>
          </a:xfrm>
          <a:prstGeom prst="rect">
            <a:avLst/>
          </a:prstGeom>
          <a:noFill/>
          <a:ln w="9525">
            <a:noFill/>
            <a:miter lim="800000"/>
            <a:headEnd/>
            <a:tailEnd/>
          </a:ln>
          <a:effectLst>
            <a:reflection blurRad="6350" stA="50000" endA="275" endPos="40000" dist="101600" dir="5400000" sy="-100000" algn="bl" rotWithShape="0"/>
          </a:effectLst>
          <a:scene3d>
            <a:camera prst="perspectiveContrastingRightFacing"/>
            <a:lightRig rig="threePt" dir="t"/>
          </a:scene3d>
          <a:sp3d z="25400"/>
        </p:spPr>
      </p:pic>
      <p:sp>
        <p:nvSpPr>
          <p:cNvPr id="2" name="Title 1"/>
          <p:cNvSpPr>
            <a:spLocks noGrp="1"/>
          </p:cNvSpPr>
          <p:nvPr>
            <p:ph type="ctrTitle"/>
          </p:nvPr>
        </p:nvSpPr>
        <p:spPr>
          <a:xfrm>
            <a:off x="722313" y="895049"/>
            <a:ext cx="7690115" cy="761747"/>
          </a:xfrm>
        </p:spPr>
        <p:txBody>
          <a:bodyPr/>
          <a:lstStyle/>
          <a:p>
            <a:r>
              <a:rPr smtClean="0"/>
              <a:t>Spec# demo</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Text Box 7"/>
          <p:cNvSpPr txBox="1">
            <a:spLocks noChangeArrowheads="1"/>
          </p:cNvSpPr>
          <p:nvPr/>
        </p:nvSpPr>
        <p:spPr bwMode="auto">
          <a:xfrm>
            <a:off x="4135280" y="5238387"/>
            <a:ext cx="4415069" cy="1077212"/>
          </a:xfrm>
          <a:prstGeom prst="rect">
            <a:avLst/>
          </a:prstGeom>
          <a:noFill/>
          <a:ln w="9525">
            <a:noFill/>
            <a:miter lim="800000"/>
            <a:headEnd/>
            <a:tailEnd/>
          </a:ln>
          <a:effectLst/>
        </p:spPr>
        <p:txBody>
          <a:bodyPr wrap="square" lIns="91432" tIns="45717" rIns="91432" bIns="45717">
            <a:spAutoFit/>
          </a:bodyPr>
          <a:lstStyle/>
          <a:p>
            <a:pPr algn="ctr">
              <a:spcBef>
                <a:spcPct val="50000"/>
              </a:spcBef>
            </a:pPr>
            <a:r>
              <a:rPr lang="en-US" sz="3200" dirty="0" smtClean="0">
                <a:solidFill>
                  <a:schemeClr val="tx1"/>
                </a:solidFill>
                <a:latin typeface="+mn-lt"/>
              </a:rPr>
              <a:t>Verification condition (logical formula)</a:t>
            </a:r>
          </a:p>
        </p:txBody>
      </p:sp>
      <p:sp>
        <p:nvSpPr>
          <p:cNvPr id="43014" name="Text Box 6"/>
          <p:cNvSpPr txBox="1">
            <a:spLocks noChangeArrowheads="1"/>
          </p:cNvSpPr>
          <p:nvPr/>
        </p:nvSpPr>
        <p:spPr bwMode="auto">
          <a:xfrm>
            <a:off x="616772" y="893910"/>
            <a:ext cx="3573087" cy="584769"/>
          </a:xfrm>
          <a:prstGeom prst="rect">
            <a:avLst/>
          </a:prstGeom>
          <a:noFill/>
          <a:ln w="9525">
            <a:noFill/>
            <a:miter lim="800000"/>
            <a:headEnd/>
            <a:tailEnd/>
          </a:ln>
          <a:effectLst/>
        </p:spPr>
        <p:txBody>
          <a:bodyPr wrap="square" lIns="91432" tIns="45717" rIns="91432" bIns="45717">
            <a:spAutoFit/>
          </a:bodyPr>
          <a:lstStyle/>
          <a:p>
            <a:pPr>
              <a:spcBef>
                <a:spcPct val="50000"/>
              </a:spcBef>
            </a:pPr>
            <a:r>
              <a:rPr lang="en-US" sz="3200" dirty="0" smtClean="0">
                <a:solidFill>
                  <a:schemeClr val="tx1"/>
                </a:solidFill>
                <a:latin typeface="+mn-lt"/>
              </a:rPr>
              <a:t>Source language</a:t>
            </a:r>
            <a:endParaRPr lang="en-US" sz="3200" dirty="0">
              <a:solidFill>
                <a:schemeClr val="tx1"/>
              </a:solidFill>
              <a:latin typeface="+mn-lt"/>
            </a:endParaRPr>
          </a:p>
        </p:txBody>
      </p:sp>
      <p:sp>
        <p:nvSpPr>
          <p:cNvPr id="30" name="AutoShape 8"/>
          <p:cNvSpPr>
            <a:spLocks noChangeArrowheads="1"/>
          </p:cNvSpPr>
          <p:nvPr/>
        </p:nvSpPr>
        <p:spPr bwMode="auto">
          <a:xfrm rot="2700000">
            <a:off x="1333467" y="1860793"/>
            <a:ext cx="2036238"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2" tIns="45717" rIns="91432" bIns="45717" anchor="ctr"/>
          <a:lstStyle/>
          <a:p>
            <a:endParaRPr lang="en-US"/>
          </a:p>
        </p:txBody>
      </p:sp>
      <p:sp>
        <p:nvSpPr>
          <p:cNvPr id="13" name="Text Box 6"/>
          <p:cNvSpPr txBox="1">
            <a:spLocks noChangeArrowheads="1"/>
          </p:cNvSpPr>
          <p:nvPr/>
        </p:nvSpPr>
        <p:spPr bwMode="auto">
          <a:xfrm>
            <a:off x="1667643" y="2982012"/>
            <a:ext cx="6439118" cy="584769"/>
          </a:xfrm>
          <a:prstGeom prst="rect">
            <a:avLst/>
          </a:prstGeom>
          <a:noFill/>
          <a:ln w="9525">
            <a:noFill/>
            <a:miter lim="800000"/>
            <a:headEnd/>
            <a:tailEnd/>
          </a:ln>
          <a:effectLst/>
        </p:spPr>
        <p:txBody>
          <a:bodyPr wrap="square" lIns="91432" tIns="45717" rIns="91432" bIns="45717">
            <a:spAutoFit/>
          </a:bodyPr>
          <a:lstStyle/>
          <a:p>
            <a:pPr>
              <a:spcBef>
                <a:spcPct val="50000"/>
              </a:spcBef>
            </a:pPr>
            <a:r>
              <a:rPr lang="en-US" sz="3200" dirty="0" smtClean="0">
                <a:solidFill>
                  <a:schemeClr val="tx1"/>
                </a:solidFill>
                <a:latin typeface="+mn-lt"/>
              </a:rPr>
              <a:t>Intermediate verification language</a:t>
            </a:r>
            <a:endParaRPr lang="en-US" sz="3200" dirty="0">
              <a:solidFill>
                <a:schemeClr val="tx1"/>
              </a:solidFill>
              <a:latin typeface="+mn-lt"/>
            </a:endParaRPr>
          </a:p>
        </p:txBody>
      </p:sp>
      <p:sp>
        <p:nvSpPr>
          <p:cNvPr id="14" name="AutoShape 8"/>
          <p:cNvSpPr>
            <a:spLocks noChangeArrowheads="1"/>
          </p:cNvSpPr>
          <p:nvPr/>
        </p:nvSpPr>
        <p:spPr bwMode="auto">
          <a:xfrm rot="2700000">
            <a:off x="3335444" y="3959137"/>
            <a:ext cx="2065189"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2" tIns="45717" rIns="91432" bIns="45717" anchor="ctr"/>
          <a:lstStyle/>
          <a:p>
            <a:endParaRPr lang="en-US"/>
          </a:p>
        </p:txBody>
      </p:sp>
      <p:sp>
        <p:nvSpPr>
          <p:cNvPr id="15" name="Title 14"/>
          <p:cNvSpPr>
            <a:spLocks noGrp="1"/>
          </p:cNvSpPr>
          <p:nvPr>
            <p:ph type="title"/>
          </p:nvPr>
        </p:nvSpPr>
        <p:spPr/>
        <p:txBody>
          <a:bodyPr/>
          <a:lstStyle/>
          <a:p>
            <a:r>
              <a:rPr smtClean="0"/>
              <a:t>Basic verifier architecture</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23" name="AutoShape 15"/>
          <p:cNvSpPr>
            <a:spLocks noChangeArrowheads="1"/>
          </p:cNvSpPr>
          <p:nvPr/>
        </p:nvSpPr>
        <p:spPr bwMode="auto">
          <a:xfrm>
            <a:off x="1345553" y="2746724"/>
            <a:ext cx="6934200" cy="3394846"/>
          </a:xfrm>
          <a:prstGeom prst="roundRect">
            <a:avLst>
              <a:gd name="adj" fmla="val 16667"/>
            </a:avLst>
          </a:prstGeom>
          <a:solidFill>
            <a:srgbClr val="000000">
              <a:alpha val="12157"/>
            </a:srgbClr>
          </a:solidFill>
          <a:ln cap="rnd">
            <a:solidFill>
              <a:srgbClr val="FFFFFF">
                <a:alpha val="25000"/>
              </a:srgbClr>
            </a:solidFill>
            <a:headEnd type="none" w="sm" len="sm"/>
            <a:tailEnd type="none" w="sm" len="sm"/>
          </a:ln>
          <a:effectLst>
            <a:outerShdw blurRad="44450" dir="5400000" algn="ctr">
              <a:srgbClr val="000000">
                <a:alpha val="0"/>
              </a:srgbClr>
            </a:outerShdw>
            <a:softEdge rad="317500"/>
          </a:effectLst>
          <a:scene3d>
            <a:camera prst="orthographicFront">
              <a:rot lat="0" lon="0" rev="0"/>
            </a:camera>
            <a:lightRig rig="threePt" dir="t"/>
          </a:scene3d>
          <a:sp3d>
            <a:bevelT w="635000" h="254000"/>
            <a:bevelB w="635000" h="0"/>
            <a:contourClr>
              <a:srgbClr val="777777"/>
            </a:contourClr>
          </a:sp3d>
        </p:spPr>
        <p:style>
          <a:lnRef idx="0">
            <a:schemeClr val="accent2"/>
          </a:lnRef>
          <a:fillRef idx="3">
            <a:schemeClr val="accent2"/>
          </a:fillRef>
          <a:effectRef idx="3">
            <a:schemeClr val="accent2"/>
          </a:effectRef>
          <a:fontRef idx="minor">
            <a:schemeClr val="lt1"/>
          </a:fontRef>
        </p:style>
        <p:txBody>
          <a:bodyPr vert="horz" wrap="square" lIns="380985" tIns="380985" rIns="380985" bIns="380985" numCol="1" anchor="ctr" anchorCtr="0" compatLnSpc="1">
            <a:prstTxWarp prst="textNoShape">
              <a:avLst/>
            </a:prstTxWarp>
          </a:bodyPr>
          <a:lstStyle/>
          <a:p>
            <a:pPr algn="ctr" defTabSz="914099" eaLnBrk="0" hangingPunct="0">
              <a:lnSpc>
                <a:spcPct val="85000"/>
              </a:lnSpc>
              <a:spcBef>
                <a:spcPct val="20000"/>
              </a:spcBef>
            </a:pPr>
            <a:endParaRPr lang="en-US" sz="1500" dirty="0" smtClean="0">
              <a:solidFill>
                <a:schemeClr val="tx1"/>
              </a:solidFill>
            </a:endParaRPr>
          </a:p>
        </p:txBody>
      </p:sp>
      <p:sp>
        <p:nvSpPr>
          <p:cNvPr id="43016" name="AutoShape 8"/>
          <p:cNvSpPr>
            <a:spLocks noChangeArrowheads="1"/>
          </p:cNvSpPr>
          <p:nvPr/>
        </p:nvSpPr>
        <p:spPr bwMode="auto">
          <a:xfrm rot="3390031">
            <a:off x="489773" y="2952362"/>
            <a:ext cx="5916921" cy="1752600"/>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43022" name="AutoShape 14"/>
          <p:cNvSpPr>
            <a:spLocks noChangeArrowheads="1"/>
          </p:cNvSpPr>
          <p:nvPr/>
        </p:nvSpPr>
        <p:spPr bwMode="auto">
          <a:xfrm rot="4981690">
            <a:off x="4576523" y="1707983"/>
            <a:ext cx="1128712" cy="3886200"/>
          </a:xfrm>
          <a:custGeom>
            <a:avLst/>
            <a:gdLst>
              <a:gd name="G0" fmla="+- 439187 0 0"/>
              <a:gd name="G1" fmla="+- 5126691 0 0"/>
              <a:gd name="G2" fmla="+- 439187 0 5126691"/>
              <a:gd name="G3" fmla="+- 10800 0 0"/>
              <a:gd name="G4" fmla="+- 0 0 439187"/>
              <a:gd name="T0" fmla="*/ 360 256 1"/>
              <a:gd name="T1" fmla="*/ 0 256 1"/>
              <a:gd name="G5" fmla="+- G2 T0 T1"/>
              <a:gd name="G6" fmla="?: G2 G2 G5"/>
              <a:gd name="G7" fmla="+- 0 0 G6"/>
              <a:gd name="G8" fmla="+- 5604 0 0"/>
              <a:gd name="G9" fmla="+- 0 0 5126691"/>
              <a:gd name="G10" fmla="+- 5604 0 2700"/>
              <a:gd name="G11" fmla="cos G10 439187"/>
              <a:gd name="G12" fmla="sin G10 439187"/>
              <a:gd name="G13" fmla="cos 13500 439187"/>
              <a:gd name="G14" fmla="sin 13500 439187"/>
              <a:gd name="G15" fmla="+- G11 10800 0"/>
              <a:gd name="G16" fmla="+- G12 10800 0"/>
              <a:gd name="G17" fmla="+- G13 10800 0"/>
              <a:gd name="G18" fmla="+- G14 10800 0"/>
              <a:gd name="G19" fmla="*/ 5604 1 2"/>
              <a:gd name="G20" fmla="+- G19 5400 0"/>
              <a:gd name="G21" fmla="cos G20 439187"/>
              <a:gd name="G22" fmla="sin G20 439187"/>
              <a:gd name="G23" fmla="+- G21 10800 0"/>
              <a:gd name="G24" fmla="+- G12 G23 G22"/>
              <a:gd name="G25" fmla="+- G22 G23 G11"/>
              <a:gd name="G26" fmla="cos 10800 439187"/>
              <a:gd name="G27" fmla="sin 10800 439187"/>
              <a:gd name="G28" fmla="cos 5604 439187"/>
              <a:gd name="G29" fmla="sin 5604 439187"/>
              <a:gd name="G30" fmla="+- G26 10800 0"/>
              <a:gd name="G31" fmla="+- G27 10800 0"/>
              <a:gd name="G32" fmla="+- G28 10800 0"/>
              <a:gd name="G33" fmla="+- G29 10800 0"/>
              <a:gd name="G34" fmla="+- G19 5400 0"/>
              <a:gd name="G35" fmla="cos G34 5126691"/>
              <a:gd name="G36" fmla="sin G34 5126691"/>
              <a:gd name="G37" fmla="+/ 5126691 439187 2"/>
              <a:gd name="T2" fmla="*/ 180 256 1"/>
              <a:gd name="T3" fmla="*/ 0 256 1"/>
              <a:gd name="G38" fmla="+- G37 T2 T3"/>
              <a:gd name="G39" fmla="?: G2 G37 G38"/>
              <a:gd name="G40" fmla="cos 10800 G39"/>
              <a:gd name="G41" fmla="sin 10800 G39"/>
              <a:gd name="G42" fmla="cos 5604 G39"/>
              <a:gd name="G43" fmla="sin 5604 G39"/>
              <a:gd name="G44" fmla="+- G40 10800 0"/>
              <a:gd name="G45" fmla="+- G41 10800 0"/>
              <a:gd name="G46" fmla="+- G42 10800 0"/>
              <a:gd name="G47" fmla="+- G43 10800 0"/>
              <a:gd name="G48" fmla="+- G35 10800 0"/>
              <a:gd name="G49" fmla="+- G36 10800 0"/>
              <a:gd name="T4" fmla="*/ 2832 w 21600"/>
              <a:gd name="T5" fmla="*/ 3508 h 21600"/>
              <a:gd name="T6" fmla="*/ 12473 w 21600"/>
              <a:gd name="T7" fmla="*/ 18829 h 21600"/>
              <a:gd name="T8" fmla="*/ 6665 w 21600"/>
              <a:gd name="T9" fmla="*/ 7016 h 21600"/>
              <a:gd name="T10" fmla="*/ 24207 w 21600"/>
              <a:gd name="T11" fmla="*/ 12375 h 21600"/>
              <a:gd name="T12" fmla="*/ 18326 w 21600"/>
              <a:gd name="T13" fmla="*/ 17018 h 21600"/>
              <a:gd name="T14" fmla="*/ 13684 w 21600"/>
              <a:gd name="T15" fmla="*/ 1113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365" y="11453"/>
                </a:moveTo>
                <a:cubicBezTo>
                  <a:pt x="16391" y="11236"/>
                  <a:pt x="16404" y="11018"/>
                  <a:pt x="16404" y="10800"/>
                </a:cubicBezTo>
                <a:cubicBezTo>
                  <a:pt x="16404" y="7704"/>
                  <a:pt x="13895" y="5196"/>
                  <a:pt x="10800" y="5196"/>
                </a:cubicBezTo>
                <a:cubicBezTo>
                  <a:pt x="7704" y="5196"/>
                  <a:pt x="5196" y="7704"/>
                  <a:pt x="5196" y="10800"/>
                </a:cubicBezTo>
                <a:cubicBezTo>
                  <a:pt x="5196" y="13895"/>
                  <a:pt x="7704" y="16404"/>
                  <a:pt x="10800" y="16404"/>
                </a:cubicBezTo>
                <a:cubicBezTo>
                  <a:pt x="11184" y="16404"/>
                  <a:pt x="11567" y="16364"/>
                  <a:pt x="11943" y="16286"/>
                </a:cubicBezTo>
                <a:lnTo>
                  <a:pt x="13003" y="21372"/>
                </a:lnTo>
                <a:cubicBezTo>
                  <a:pt x="12278" y="21523"/>
                  <a:pt x="11540" y="21599"/>
                  <a:pt x="10800" y="21600"/>
                </a:cubicBezTo>
                <a:cubicBezTo>
                  <a:pt x="4835" y="21600"/>
                  <a:pt x="0" y="16764"/>
                  <a:pt x="0" y="10800"/>
                </a:cubicBezTo>
                <a:cubicBezTo>
                  <a:pt x="0" y="4835"/>
                  <a:pt x="4835" y="0"/>
                  <a:pt x="10800" y="0"/>
                </a:cubicBezTo>
                <a:cubicBezTo>
                  <a:pt x="16764" y="0"/>
                  <a:pt x="21600" y="4835"/>
                  <a:pt x="21600" y="10800"/>
                </a:cubicBezTo>
                <a:cubicBezTo>
                  <a:pt x="21600" y="11221"/>
                  <a:pt x="21575" y="11642"/>
                  <a:pt x="21526" y="12060"/>
                </a:cubicBezTo>
                <a:lnTo>
                  <a:pt x="24207" y="12375"/>
                </a:lnTo>
                <a:lnTo>
                  <a:pt x="18326" y="17018"/>
                </a:lnTo>
                <a:lnTo>
                  <a:pt x="13684" y="11138"/>
                </a:lnTo>
                <a:lnTo>
                  <a:pt x="16365" y="11453"/>
                </a:lnTo>
                <a:close/>
              </a:path>
            </a:pathLst>
          </a:custGeom>
          <a:gradFill>
            <a:gsLst>
              <a:gs pos="0">
                <a:schemeClr val="accent4">
                  <a:tint val="73000"/>
                  <a:satMod val="150000"/>
                  <a:alpha val="24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43024" name="AutoShape 16"/>
          <p:cNvSpPr>
            <a:spLocks noChangeArrowheads="1"/>
          </p:cNvSpPr>
          <p:nvPr/>
        </p:nvSpPr>
        <p:spPr bwMode="auto">
          <a:xfrm rot="16200000">
            <a:off x="-676609" y="4337555"/>
            <a:ext cx="3507828" cy="352425"/>
          </a:xfrm>
          <a:prstGeom prst="roundRect">
            <a:avLst>
              <a:gd name="adj" fmla="val 16667"/>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dirty="0" smtClean="0">
                <a:solidFill>
                  <a:schemeClr val="tx1"/>
                </a:solidFill>
                <a:latin typeface="Segoe" pitchFamily="34" charset="0"/>
              </a:rPr>
              <a:t>Static program verifier (Boogie)</a:t>
            </a:r>
          </a:p>
        </p:txBody>
      </p:sp>
      <p:sp>
        <p:nvSpPr>
          <p:cNvPr id="17" name="TextBox 16"/>
          <p:cNvSpPr txBox="1"/>
          <p:nvPr/>
        </p:nvSpPr>
        <p:spPr>
          <a:xfrm>
            <a:off x="1836455" y="1867665"/>
            <a:ext cx="1455576" cy="446272"/>
          </a:xfrm>
          <a:prstGeom prst="rect">
            <a:avLst/>
          </a:prstGeom>
          <a:noFill/>
        </p:spPr>
        <p:txBody>
          <a:bodyPr wrap="square" lIns="76197" tIns="38098" rIns="76197" bIns="38098" rtlCol="0">
            <a:spAutoFit/>
          </a:bodyPr>
          <a:lstStyle/>
          <a:p>
            <a:r>
              <a:rPr lang="en-US" sz="2400" dirty="0" smtClean="0">
                <a:solidFill>
                  <a:schemeClr val="tx1"/>
                </a:solidFill>
                <a:latin typeface="Segoe" pitchFamily="34" charset="0"/>
              </a:rPr>
              <a:t>MSIL</a:t>
            </a:r>
          </a:p>
        </p:txBody>
      </p:sp>
      <p:sp>
        <p:nvSpPr>
          <p:cNvPr id="18" name="Rounded Rectangle 17"/>
          <p:cNvSpPr/>
          <p:nvPr/>
        </p:nvSpPr>
        <p:spPr bwMode="auto">
          <a:xfrm>
            <a:off x="4042124" y="5518827"/>
            <a:ext cx="2460276"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SMT solver (Z3)</a:t>
            </a:r>
          </a:p>
        </p:txBody>
      </p:sp>
      <p:sp>
        <p:nvSpPr>
          <p:cNvPr id="19" name="Rounded Rectangle 18"/>
          <p:cNvSpPr/>
          <p:nvPr/>
        </p:nvSpPr>
        <p:spPr bwMode="auto">
          <a:xfrm>
            <a:off x="2947299" y="4450252"/>
            <a:ext cx="2201333"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V.C. generator</a:t>
            </a:r>
          </a:p>
        </p:txBody>
      </p:sp>
      <p:sp>
        <p:nvSpPr>
          <p:cNvPr id="20" name="Rounded Rectangle 19"/>
          <p:cNvSpPr/>
          <p:nvPr/>
        </p:nvSpPr>
        <p:spPr bwMode="auto">
          <a:xfrm>
            <a:off x="5439110" y="3504279"/>
            <a:ext cx="2614448"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Inference engine</a:t>
            </a:r>
          </a:p>
        </p:txBody>
      </p:sp>
      <p:sp>
        <p:nvSpPr>
          <p:cNvPr id="43013" name="Text Box 5"/>
          <p:cNvSpPr txBox="1">
            <a:spLocks noChangeArrowheads="1"/>
          </p:cNvSpPr>
          <p:nvPr/>
        </p:nvSpPr>
        <p:spPr bwMode="auto">
          <a:xfrm>
            <a:off x="3234567" y="5001425"/>
            <a:ext cx="3200400" cy="461661"/>
          </a:xfrm>
          <a:prstGeom prst="rect">
            <a:avLst/>
          </a:prstGeom>
          <a:noFill/>
          <a:ln w="9525">
            <a:noFill/>
            <a:miter lim="800000"/>
            <a:headEnd/>
            <a:tailEnd/>
          </a:ln>
          <a:effectLst/>
        </p:spPr>
        <p:txBody>
          <a:bodyPr lIns="91436" tIns="45718" rIns="91436" bIns="45718">
            <a:spAutoFit/>
          </a:bodyPr>
          <a:lstStyle/>
          <a:p>
            <a:pPr>
              <a:spcBef>
                <a:spcPct val="50000"/>
              </a:spcBef>
            </a:pPr>
            <a:r>
              <a:rPr lang="en-US" sz="2400" dirty="0">
                <a:solidFill>
                  <a:schemeClr val="tx1"/>
                </a:solidFill>
                <a:latin typeface="+mn-lt"/>
              </a:rPr>
              <a:t>verification condition</a:t>
            </a:r>
          </a:p>
        </p:txBody>
      </p:sp>
      <p:sp>
        <p:nvSpPr>
          <p:cNvPr id="43015" name="Text Box 7"/>
          <p:cNvSpPr txBox="1">
            <a:spLocks noChangeArrowheads="1"/>
          </p:cNvSpPr>
          <p:nvPr/>
        </p:nvSpPr>
        <p:spPr bwMode="auto">
          <a:xfrm>
            <a:off x="5029223" y="6125506"/>
            <a:ext cx="3657600" cy="461661"/>
          </a:xfrm>
          <a:prstGeom prst="rect">
            <a:avLst/>
          </a:prstGeom>
          <a:noFill/>
          <a:ln w="9525">
            <a:noFill/>
            <a:miter lim="800000"/>
            <a:headEnd/>
            <a:tailEnd/>
          </a:ln>
          <a:effectLst/>
        </p:spPr>
        <p:txBody>
          <a:bodyPr lIns="91436" tIns="45718" rIns="91436" bIns="45718">
            <a:spAutoFit/>
          </a:bodyPr>
          <a:lstStyle/>
          <a:p>
            <a:pPr>
              <a:spcBef>
                <a:spcPct val="50000"/>
              </a:spcBef>
            </a:pPr>
            <a:r>
              <a:rPr lang="en-US" sz="2400" dirty="0">
                <a:solidFill>
                  <a:schemeClr val="tx1"/>
                </a:solidFill>
                <a:latin typeface="+mn-lt"/>
              </a:rPr>
              <a:t>“correct” or list of errors</a:t>
            </a:r>
          </a:p>
        </p:txBody>
      </p:sp>
      <p:sp>
        <p:nvSpPr>
          <p:cNvPr id="22" name="Rounded Rectangle 21"/>
          <p:cNvSpPr/>
          <p:nvPr/>
        </p:nvSpPr>
        <p:spPr bwMode="auto">
          <a:xfrm>
            <a:off x="978720" y="1346448"/>
            <a:ext cx="2367755"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Spec# compiler</a:t>
            </a:r>
          </a:p>
        </p:txBody>
      </p:sp>
      <p:sp>
        <p:nvSpPr>
          <p:cNvPr id="43014" name="Text Box 6"/>
          <p:cNvSpPr txBox="1">
            <a:spLocks noChangeArrowheads="1"/>
          </p:cNvSpPr>
          <p:nvPr/>
        </p:nvSpPr>
        <p:spPr bwMode="auto">
          <a:xfrm>
            <a:off x="794195" y="875836"/>
            <a:ext cx="1474077" cy="461661"/>
          </a:xfrm>
          <a:prstGeom prst="rect">
            <a:avLst/>
          </a:prstGeom>
          <a:noFill/>
          <a:ln w="9525">
            <a:noFill/>
            <a:miter lim="800000"/>
            <a:headEnd/>
            <a:tailEnd/>
          </a:ln>
          <a:effectLst/>
        </p:spPr>
        <p:txBody>
          <a:bodyPr wrap="square" lIns="91436" tIns="45718" rIns="91436" bIns="45718">
            <a:spAutoFit/>
          </a:bodyPr>
          <a:lstStyle/>
          <a:p>
            <a:pPr>
              <a:spcBef>
                <a:spcPct val="50000"/>
              </a:spcBef>
            </a:pPr>
            <a:r>
              <a:rPr lang="en-US" sz="2400" dirty="0">
                <a:solidFill>
                  <a:schemeClr val="tx1"/>
                </a:solidFill>
                <a:latin typeface="+mn-lt"/>
              </a:rPr>
              <a:t>Spec#</a:t>
            </a:r>
          </a:p>
        </p:txBody>
      </p:sp>
      <p:sp>
        <p:nvSpPr>
          <p:cNvPr id="23" name="Heart 22"/>
          <p:cNvSpPr/>
          <p:nvPr/>
        </p:nvSpPr>
        <p:spPr bwMode="auto">
          <a:xfrm>
            <a:off x="2233446" y="3443033"/>
            <a:ext cx="2299138" cy="906529"/>
          </a:xfrm>
          <a:prstGeom prst="hear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Boogie</a:t>
            </a:r>
          </a:p>
        </p:txBody>
      </p:sp>
      <p:sp>
        <p:nvSpPr>
          <p:cNvPr id="43010" name="Rectangle 2"/>
          <p:cNvSpPr>
            <a:spLocks noGrp="1" noChangeArrowheads="1"/>
          </p:cNvSpPr>
          <p:nvPr>
            <p:ph type="title"/>
          </p:nvPr>
        </p:nvSpPr>
        <p:spPr/>
        <p:txBody>
          <a:bodyPr/>
          <a:lstStyle/>
          <a:p>
            <a:r>
              <a:rPr lang="en-US" dirty="0" smtClean="0"/>
              <a:t>Verification architecture</a:t>
            </a:r>
            <a:endParaRPr lang="en-US" dirty="0"/>
          </a:p>
        </p:txBody>
      </p:sp>
      <p:sp>
        <p:nvSpPr>
          <p:cNvPr id="24" name="AutoShape 8"/>
          <p:cNvSpPr>
            <a:spLocks noChangeArrowheads="1"/>
          </p:cNvSpPr>
          <p:nvPr/>
        </p:nvSpPr>
        <p:spPr bwMode="auto">
          <a:xfrm rot="6900663">
            <a:off x="3330571" y="2052639"/>
            <a:ext cx="2417322"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25" name="Text Box 6"/>
          <p:cNvSpPr txBox="1">
            <a:spLocks noChangeArrowheads="1"/>
          </p:cNvSpPr>
          <p:nvPr/>
        </p:nvSpPr>
        <p:spPr bwMode="auto">
          <a:xfrm>
            <a:off x="4942601" y="980058"/>
            <a:ext cx="675999" cy="461661"/>
          </a:xfrm>
          <a:prstGeom prst="rect">
            <a:avLst/>
          </a:prstGeom>
          <a:noFill/>
          <a:ln w="9525">
            <a:noFill/>
            <a:miter lim="800000"/>
            <a:headEnd/>
            <a:tailEnd/>
          </a:ln>
          <a:effectLst/>
        </p:spPr>
        <p:txBody>
          <a:bodyPr wrap="square" lIns="91436" tIns="45718" rIns="91436" bIns="45718">
            <a:spAutoFit/>
          </a:bodyPr>
          <a:lstStyle/>
          <a:p>
            <a:pPr>
              <a:spcBef>
                <a:spcPct val="50000"/>
              </a:spcBef>
            </a:pPr>
            <a:r>
              <a:rPr lang="en-US" sz="2400" dirty="0" smtClean="0">
                <a:solidFill>
                  <a:schemeClr val="tx1"/>
                </a:solidFill>
                <a:latin typeface="+mn-lt"/>
              </a:rPr>
              <a:t>C</a:t>
            </a:r>
            <a:endParaRPr lang="en-US" sz="2400" dirty="0">
              <a:solidFill>
                <a:schemeClr val="tx1"/>
              </a:solidFill>
              <a:latin typeface="+mn-lt"/>
            </a:endParaRPr>
          </a:p>
        </p:txBody>
      </p:sp>
      <p:sp>
        <p:nvSpPr>
          <p:cNvPr id="26" name="AutoShape 8"/>
          <p:cNvSpPr>
            <a:spLocks noChangeArrowheads="1"/>
          </p:cNvSpPr>
          <p:nvPr/>
        </p:nvSpPr>
        <p:spPr bwMode="auto">
          <a:xfrm rot="8271147">
            <a:off x="3692604" y="2116933"/>
            <a:ext cx="3230017"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21" name="Rounded Rectangle 20"/>
          <p:cNvSpPr/>
          <p:nvPr/>
        </p:nvSpPr>
        <p:spPr bwMode="auto">
          <a:xfrm>
            <a:off x="1486757" y="2361684"/>
            <a:ext cx="2201333" cy="790949"/>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err="1" smtClean="0">
                <a:solidFill>
                  <a:schemeClr val="tx1"/>
                </a:solidFill>
                <a:latin typeface="Segoe" pitchFamily="34" charset="0"/>
              </a:rPr>
              <a:t>Bytecode</a:t>
            </a:r>
            <a:r>
              <a:rPr lang="en-US" sz="2400" dirty="0" smtClean="0">
                <a:solidFill>
                  <a:schemeClr val="tx1"/>
                </a:solidFill>
                <a:latin typeface="Segoe" pitchFamily="34" charset="0"/>
              </a:rPr>
              <a:t> translator</a:t>
            </a:r>
          </a:p>
        </p:txBody>
      </p:sp>
      <p:sp>
        <p:nvSpPr>
          <p:cNvPr id="27" name="Rounded Rectangle 26"/>
          <p:cNvSpPr/>
          <p:nvPr/>
        </p:nvSpPr>
        <p:spPr bwMode="auto">
          <a:xfrm>
            <a:off x="3710221" y="1710477"/>
            <a:ext cx="1699061"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err="1" smtClean="0">
                <a:solidFill>
                  <a:schemeClr val="tx1"/>
                </a:solidFill>
                <a:latin typeface="Segoe" pitchFamily="34" charset="0"/>
              </a:rPr>
              <a:t>vcc</a:t>
            </a:r>
            <a:endParaRPr lang="en-US" sz="2400" dirty="0" smtClean="0">
              <a:solidFill>
                <a:schemeClr val="tx1"/>
              </a:solidFill>
              <a:latin typeface="Segoe" pitchFamily="34" charset="0"/>
            </a:endParaRPr>
          </a:p>
        </p:txBody>
      </p:sp>
      <p:sp>
        <p:nvSpPr>
          <p:cNvPr id="29" name="Text Box 6"/>
          <p:cNvSpPr txBox="1">
            <a:spLocks noChangeArrowheads="1"/>
          </p:cNvSpPr>
          <p:nvPr/>
        </p:nvSpPr>
        <p:spPr bwMode="auto">
          <a:xfrm>
            <a:off x="6483143" y="1110424"/>
            <a:ext cx="675999" cy="461661"/>
          </a:xfrm>
          <a:prstGeom prst="rect">
            <a:avLst/>
          </a:prstGeom>
          <a:noFill/>
          <a:ln w="9525">
            <a:noFill/>
            <a:miter lim="800000"/>
            <a:headEnd/>
            <a:tailEnd/>
          </a:ln>
          <a:effectLst/>
        </p:spPr>
        <p:txBody>
          <a:bodyPr wrap="square" lIns="91436" tIns="45718" rIns="91436" bIns="45718">
            <a:spAutoFit/>
          </a:bodyPr>
          <a:lstStyle/>
          <a:p>
            <a:pPr>
              <a:spcBef>
                <a:spcPct val="50000"/>
              </a:spcBef>
            </a:pPr>
            <a:r>
              <a:rPr lang="en-US" sz="2400" dirty="0" smtClean="0">
                <a:solidFill>
                  <a:schemeClr val="tx1"/>
                </a:solidFill>
                <a:latin typeface="+mn-lt"/>
              </a:rPr>
              <a:t>C</a:t>
            </a:r>
            <a:endParaRPr lang="en-US" sz="2400" dirty="0">
              <a:solidFill>
                <a:schemeClr val="tx1"/>
              </a:solidFill>
              <a:latin typeface="+mn-lt"/>
            </a:endParaRPr>
          </a:p>
        </p:txBody>
      </p:sp>
      <p:sp>
        <p:nvSpPr>
          <p:cNvPr id="30" name="AutoShape 8"/>
          <p:cNvSpPr>
            <a:spLocks noChangeArrowheads="1"/>
          </p:cNvSpPr>
          <p:nvPr/>
        </p:nvSpPr>
        <p:spPr bwMode="auto">
          <a:xfrm rot="8962203">
            <a:off x="3944592" y="2304227"/>
            <a:ext cx="4224492"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28" name="Rounded Rectangle 27"/>
          <p:cNvSpPr/>
          <p:nvPr/>
        </p:nvSpPr>
        <p:spPr bwMode="auto">
          <a:xfrm>
            <a:off x="5482101" y="1708641"/>
            <a:ext cx="1699061"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HAVOC</a:t>
            </a:r>
          </a:p>
        </p:txBody>
      </p:sp>
      <p:sp>
        <p:nvSpPr>
          <p:cNvPr id="33" name="Rounded Rectangle 32"/>
          <p:cNvSpPr/>
          <p:nvPr/>
        </p:nvSpPr>
        <p:spPr bwMode="auto">
          <a:xfrm>
            <a:off x="7308459" y="1542198"/>
            <a:ext cx="1699061" cy="846160"/>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ts val="2400"/>
              </a:spcBef>
              <a:spcAft>
                <a:spcPct val="0"/>
              </a:spcAft>
            </a:pPr>
            <a:r>
              <a:rPr lang="en-US" sz="2400" dirty="0" smtClean="0">
                <a:solidFill>
                  <a:schemeClr val="tx1"/>
                </a:solidFill>
                <a:latin typeface="Segoe" pitchFamily="34" charset="0"/>
              </a:rPr>
              <a:t/>
            </a:r>
            <a:br>
              <a:rPr lang="en-US" sz="2400" dirty="0" smtClean="0">
                <a:solidFill>
                  <a:schemeClr val="tx1"/>
                </a:solidFill>
                <a:latin typeface="Segoe" pitchFamily="34" charset="0"/>
              </a:rPr>
            </a:br>
            <a:r>
              <a:rPr lang="en-US" sz="2400" dirty="0" err="1" smtClean="0">
                <a:solidFill>
                  <a:schemeClr val="tx1"/>
                </a:solidFill>
                <a:latin typeface="Segoe" pitchFamily="34" charset="0"/>
              </a:rPr>
              <a:t>Dafny</a:t>
            </a:r>
            <a:r>
              <a:rPr lang="en-US" sz="2400" dirty="0" smtClean="0">
                <a:solidFill>
                  <a:schemeClr val="tx1"/>
                </a:solidFill>
                <a:latin typeface="Segoe" pitchFamily="34" charset="0"/>
              </a:rPr>
              <a:t> verifier</a:t>
            </a:r>
          </a:p>
          <a:p>
            <a:pPr algn="ctr" defTabSz="914099" fontAlgn="base">
              <a:spcBef>
                <a:spcPct val="0"/>
              </a:spcBef>
              <a:spcAft>
                <a:spcPct val="0"/>
              </a:spcAft>
            </a:pPr>
            <a:endParaRPr lang="en-US" sz="2400" dirty="0" smtClean="0">
              <a:solidFill>
                <a:schemeClr val="tx1"/>
              </a:solidFill>
              <a:latin typeface="Segoe" pitchFamily="34" charset="0"/>
            </a:endParaRPr>
          </a:p>
        </p:txBody>
      </p:sp>
      <p:sp>
        <p:nvSpPr>
          <p:cNvPr id="34" name="Text Box 6"/>
          <p:cNvSpPr txBox="1">
            <a:spLocks noChangeArrowheads="1"/>
          </p:cNvSpPr>
          <p:nvPr/>
        </p:nvSpPr>
        <p:spPr bwMode="auto">
          <a:xfrm>
            <a:off x="7465783" y="919356"/>
            <a:ext cx="1350672" cy="461661"/>
          </a:xfrm>
          <a:prstGeom prst="rect">
            <a:avLst/>
          </a:prstGeom>
          <a:noFill/>
          <a:ln w="9525">
            <a:noFill/>
            <a:miter lim="800000"/>
            <a:headEnd/>
            <a:tailEnd/>
          </a:ln>
          <a:effectLst/>
        </p:spPr>
        <p:txBody>
          <a:bodyPr wrap="square" lIns="91436" tIns="45718" rIns="91436" bIns="45718">
            <a:spAutoFit/>
          </a:bodyPr>
          <a:lstStyle/>
          <a:p>
            <a:pPr>
              <a:spcBef>
                <a:spcPct val="50000"/>
              </a:spcBef>
            </a:pPr>
            <a:r>
              <a:rPr lang="en-US" sz="2400" dirty="0" err="1" smtClean="0"/>
              <a:t>Dafny</a:t>
            </a:r>
            <a:endParaRPr lang="en-US" sz="2400" dirty="0">
              <a:solidFill>
                <a:schemeClr val="tx1"/>
              </a:solidFill>
              <a:latin typeface="+mn-lt"/>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Modeling execution traces</a:t>
            </a:r>
            <a:endParaRPr lang="en-US" dirty="0"/>
          </a:p>
        </p:txBody>
      </p:sp>
      <p:sp>
        <p:nvSpPr>
          <p:cNvPr id="3" name="Oval 2"/>
          <p:cNvSpPr/>
          <p:nvPr/>
        </p:nvSpPr>
        <p:spPr bwMode="auto">
          <a:xfrm>
            <a:off x="764275" y="2047172"/>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 name="Oval 3"/>
          <p:cNvSpPr/>
          <p:nvPr/>
        </p:nvSpPr>
        <p:spPr bwMode="auto">
          <a:xfrm>
            <a:off x="1719619" y="1937990"/>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Oval 4"/>
          <p:cNvSpPr/>
          <p:nvPr/>
        </p:nvSpPr>
        <p:spPr bwMode="auto">
          <a:xfrm>
            <a:off x="2784144" y="1665035"/>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3698544" y="1992582"/>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4531058" y="1705979"/>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5745709" y="1801513"/>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Oval 8"/>
          <p:cNvSpPr/>
          <p:nvPr/>
        </p:nvSpPr>
        <p:spPr bwMode="auto">
          <a:xfrm>
            <a:off x="2784144" y="3070754"/>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Oval 9"/>
          <p:cNvSpPr/>
          <p:nvPr/>
        </p:nvSpPr>
        <p:spPr bwMode="auto">
          <a:xfrm>
            <a:off x="3766782" y="3029810"/>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Oval 10"/>
          <p:cNvSpPr/>
          <p:nvPr/>
        </p:nvSpPr>
        <p:spPr bwMode="auto">
          <a:xfrm>
            <a:off x="4599295" y="2674968"/>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Oval 11"/>
          <p:cNvSpPr/>
          <p:nvPr/>
        </p:nvSpPr>
        <p:spPr bwMode="auto">
          <a:xfrm>
            <a:off x="5773003" y="2579433"/>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 name="Oval 12"/>
          <p:cNvSpPr/>
          <p:nvPr/>
        </p:nvSpPr>
        <p:spPr bwMode="auto">
          <a:xfrm>
            <a:off x="6673755" y="2988866"/>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 name="Oval 13"/>
          <p:cNvSpPr/>
          <p:nvPr/>
        </p:nvSpPr>
        <p:spPr bwMode="auto">
          <a:xfrm>
            <a:off x="7219666" y="2634024"/>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Oval 14"/>
          <p:cNvSpPr/>
          <p:nvPr/>
        </p:nvSpPr>
        <p:spPr bwMode="auto">
          <a:xfrm>
            <a:off x="7847463" y="3330060"/>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Oval 15"/>
          <p:cNvSpPr/>
          <p:nvPr/>
        </p:nvSpPr>
        <p:spPr bwMode="auto">
          <a:xfrm>
            <a:off x="777923" y="4667541"/>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Oval 16"/>
          <p:cNvSpPr/>
          <p:nvPr/>
        </p:nvSpPr>
        <p:spPr bwMode="auto">
          <a:xfrm>
            <a:off x="1678675" y="4749427"/>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 name="Oval 17"/>
          <p:cNvSpPr/>
          <p:nvPr/>
        </p:nvSpPr>
        <p:spPr bwMode="auto">
          <a:xfrm>
            <a:off x="2797792" y="4612949"/>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 name="Oval 18"/>
          <p:cNvSpPr/>
          <p:nvPr/>
        </p:nvSpPr>
        <p:spPr bwMode="auto">
          <a:xfrm>
            <a:off x="3848670" y="5049677"/>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 name="Lightning Bolt 19"/>
          <p:cNvSpPr/>
          <p:nvPr/>
        </p:nvSpPr>
        <p:spPr bwMode="auto">
          <a:xfrm>
            <a:off x="4804013" y="4612943"/>
            <a:ext cx="668740" cy="600502"/>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22" name="Straight Arrow Connector 21"/>
          <p:cNvCxnSpPr>
            <a:stCxn id="3" idx="7"/>
            <a:endCxn id="4" idx="1"/>
          </p:cNvCxnSpPr>
          <p:nvPr/>
        </p:nvCxnSpPr>
        <p:spPr>
          <a:xfrm rot="5400000" flipH="1" flipV="1">
            <a:off x="1282890" y="1610443"/>
            <a:ext cx="109182" cy="8202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4" idx="7"/>
            <a:endCxn id="5" idx="2"/>
          </p:cNvCxnSpPr>
          <p:nvPr/>
        </p:nvCxnSpPr>
        <p:spPr>
          <a:xfrm rot="5400000" flipH="1" flipV="1">
            <a:off x="2230724" y="1412551"/>
            <a:ext cx="205402" cy="90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5" idx="6"/>
            <a:endCxn id="6" idx="2"/>
          </p:cNvCxnSpPr>
          <p:nvPr/>
        </p:nvCxnSpPr>
        <p:spPr>
          <a:xfrm>
            <a:off x="2975212" y="1760569"/>
            <a:ext cx="723332" cy="3275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6" idx="6"/>
            <a:endCxn id="7" idx="2"/>
          </p:cNvCxnSpPr>
          <p:nvPr/>
        </p:nvCxnSpPr>
        <p:spPr>
          <a:xfrm flipV="1">
            <a:off x="3889612" y="1801513"/>
            <a:ext cx="641446" cy="2866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7" idx="6"/>
            <a:endCxn id="8" idx="2"/>
          </p:cNvCxnSpPr>
          <p:nvPr/>
        </p:nvCxnSpPr>
        <p:spPr>
          <a:xfrm>
            <a:off x="4722126" y="1801513"/>
            <a:ext cx="1023583" cy="95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3" idx="5"/>
            <a:endCxn id="4" idx="3"/>
          </p:cNvCxnSpPr>
          <p:nvPr/>
        </p:nvCxnSpPr>
        <p:spPr>
          <a:xfrm rot="5400000" flipH="1" flipV="1">
            <a:off x="1282890" y="1745549"/>
            <a:ext cx="109182" cy="8202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4" idx="5"/>
            <a:endCxn id="9" idx="1"/>
          </p:cNvCxnSpPr>
          <p:nvPr/>
        </p:nvCxnSpPr>
        <p:spPr>
          <a:xfrm rot="16200000" flipH="1">
            <a:off x="1848586" y="2135196"/>
            <a:ext cx="997658" cy="9294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9" idx="6"/>
            <a:endCxn id="10" idx="2"/>
          </p:cNvCxnSpPr>
          <p:nvPr/>
        </p:nvCxnSpPr>
        <p:spPr>
          <a:xfrm flipV="1">
            <a:off x="2975212" y="3125344"/>
            <a:ext cx="791570" cy="409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10" idx="6"/>
            <a:endCxn id="11" idx="2"/>
          </p:cNvCxnSpPr>
          <p:nvPr/>
        </p:nvCxnSpPr>
        <p:spPr>
          <a:xfrm flipV="1">
            <a:off x="3957850" y="2770502"/>
            <a:ext cx="641445" cy="3548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1" idx="7"/>
            <a:endCxn id="12" idx="2"/>
          </p:cNvCxnSpPr>
          <p:nvPr/>
        </p:nvCxnSpPr>
        <p:spPr>
          <a:xfrm rot="5400000" flipH="1" flipV="1">
            <a:off x="5253701" y="2183648"/>
            <a:ext cx="27982" cy="10106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12" idx="5"/>
            <a:endCxn id="13" idx="1"/>
          </p:cNvCxnSpPr>
          <p:nvPr/>
        </p:nvCxnSpPr>
        <p:spPr>
          <a:xfrm rot="16200000" flipH="1">
            <a:off x="6181750" y="2496860"/>
            <a:ext cx="274327" cy="7656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13" idx="7"/>
            <a:endCxn id="14" idx="2"/>
          </p:cNvCxnSpPr>
          <p:nvPr/>
        </p:nvCxnSpPr>
        <p:spPr>
          <a:xfrm rot="5400000" flipH="1" flipV="1">
            <a:off x="6884610" y="2681791"/>
            <a:ext cx="287289" cy="3828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14" idx="5"/>
            <a:endCxn id="15" idx="1"/>
          </p:cNvCxnSpPr>
          <p:nvPr/>
        </p:nvCxnSpPr>
        <p:spPr>
          <a:xfrm rot="16200000" flipH="1">
            <a:off x="7348633" y="2831230"/>
            <a:ext cx="560930" cy="4926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15" idx="5"/>
          </p:cNvCxnSpPr>
          <p:nvPr/>
        </p:nvCxnSpPr>
        <p:spPr>
          <a:xfrm rot="16200000" flipH="1">
            <a:off x="8222972" y="3280724"/>
            <a:ext cx="125184" cy="5500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16" idx="6"/>
            <a:endCxn id="17" idx="2"/>
          </p:cNvCxnSpPr>
          <p:nvPr/>
        </p:nvCxnSpPr>
        <p:spPr>
          <a:xfrm>
            <a:off x="968991" y="4763075"/>
            <a:ext cx="709684" cy="818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7" idx="6"/>
            <a:endCxn id="18" idx="2"/>
          </p:cNvCxnSpPr>
          <p:nvPr/>
        </p:nvCxnSpPr>
        <p:spPr>
          <a:xfrm flipV="1">
            <a:off x="1869743" y="4708483"/>
            <a:ext cx="928049" cy="1364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18" idx="6"/>
            <a:endCxn id="19" idx="2"/>
          </p:cNvCxnSpPr>
          <p:nvPr/>
        </p:nvCxnSpPr>
        <p:spPr>
          <a:xfrm>
            <a:off x="2988860" y="4708483"/>
            <a:ext cx="859810" cy="4367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19" idx="6"/>
            <a:endCxn id="20" idx="2"/>
          </p:cNvCxnSpPr>
          <p:nvPr/>
        </p:nvCxnSpPr>
        <p:spPr>
          <a:xfrm flipV="1">
            <a:off x="4039738" y="4882752"/>
            <a:ext cx="919757" cy="2624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8488908" y="3302755"/>
            <a:ext cx="668740" cy="584775"/>
          </a:xfrm>
          <a:prstGeom prst="rect">
            <a:avLst/>
          </a:prstGeom>
          <a:noFill/>
        </p:spPr>
        <p:txBody>
          <a:bodyPr wrap="square" rtlCol="0">
            <a:spAutoFit/>
          </a:bodyPr>
          <a:lstStyle/>
          <a:p>
            <a:r>
              <a:rPr lang="en-US" sz="3200" dirty="0" smtClean="0"/>
              <a:t>…</a:t>
            </a:r>
            <a:endParaRPr lang="en-US" sz="3200" dirty="0"/>
          </a:p>
        </p:txBody>
      </p:sp>
      <p:sp>
        <p:nvSpPr>
          <p:cNvPr id="64" name="TextBox 63"/>
          <p:cNvSpPr txBox="1"/>
          <p:nvPr/>
        </p:nvSpPr>
        <p:spPr>
          <a:xfrm>
            <a:off x="5500059" y="1282891"/>
            <a:ext cx="2402006" cy="523220"/>
          </a:xfrm>
          <a:prstGeom prst="rect">
            <a:avLst/>
          </a:prstGeom>
          <a:noFill/>
        </p:spPr>
        <p:txBody>
          <a:bodyPr wrap="square" rtlCol="0">
            <a:spAutoFit/>
          </a:bodyPr>
          <a:lstStyle/>
          <a:p>
            <a:r>
              <a:rPr lang="en-US" sz="2800" dirty="0" smtClean="0"/>
              <a:t>terminates</a:t>
            </a:r>
            <a:endParaRPr lang="en-US" sz="2800" dirty="0"/>
          </a:p>
        </p:txBody>
      </p:sp>
      <p:sp>
        <p:nvSpPr>
          <p:cNvPr id="65" name="TextBox 64"/>
          <p:cNvSpPr txBox="1"/>
          <p:nvPr/>
        </p:nvSpPr>
        <p:spPr>
          <a:xfrm>
            <a:off x="7397091" y="3698544"/>
            <a:ext cx="1692334" cy="523220"/>
          </a:xfrm>
          <a:prstGeom prst="rect">
            <a:avLst/>
          </a:prstGeom>
          <a:noFill/>
        </p:spPr>
        <p:txBody>
          <a:bodyPr wrap="square" rtlCol="0">
            <a:spAutoFit/>
          </a:bodyPr>
          <a:lstStyle/>
          <a:p>
            <a:r>
              <a:rPr lang="en-US" sz="2800" dirty="0" smtClean="0"/>
              <a:t>diverges</a:t>
            </a:r>
            <a:endParaRPr lang="en-US" sz="2800" dirty="0"/>
          </a:p>
        </p:txBody>
      </p:sp>
      <p:sp>
        <p:nvSpPr>
          <p:cNvPr id="66" name="TextBox 65"/>
          <p:cNvSpPr txBox="1"/>
          <p:nvPr/>
        </p:nvSpPr>
        <p:spPr>
          <a:xfrm>
            <a:off x="4735777" y="5131557"/>
            <a:ext cx="2579423" cy="523220"/>
          </a:xfrm>
          <a:prstGeom prst="rect">
            <a:avLst/>
          </a:prstGeom>
          <a:noFill/>
        </p:spPr>
        <p:txBody>
          <a:bodyPr wrap="square" rtlCol="0">
            <a:spAutoFit/>
          </a:bodyPr>
          <a:lstStyle/>
          <a:p>
            <a:r>
              <a:rPr lang="en-US" sz="2800" dirty="0" smtClean="0"/>
              <a:t>goes wrong</a:t>
            </a: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nodeType="after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wipe(left)">
                                      <p:cBhvr>
                                        <p:cTn id="10" dur="500"/>
                                        <p:tgtEl>
                                          <p:spTgt spid="2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par>
                          <p:cTn id="14" fill="hold">
                            <p:stCondLst>
                              <p:cond delay="500"/>
                            </p:stCondLst>
                            <p:childTnLst>
                              <p:par>
                                <p:cTn id="15" presetID="22" presetClass="entr" presetSubtype="8" fill="hold" nodeType="after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wipe(left)">
                                      <p:cBhvr>
                                        <p:cTn id="17" dur="500"/>
                                        <p:tgtEl>
                                          <p:spTgt spid="25"/>
                                        </p:tgtEl>
                                      </p:cBhvr>
                                    </p:animEffect>
                                  </p:childTnLst>
                                </p:cTn>
                              </p:par>
                            </p:childTnLst>
                          </p:cTn>
                        </p:par>
                        <p:par>
                          <p:cTn id="18" fill="hold">
                            <p:stCondLst>
                              <p:cond delay="1000"/>
                            </p:stCondLst>
                            <p:childTnLst>
                              <p:par>
                                <p:cTn id="19" presetID="1" presetClass="entr" presetSubtype="0"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par>
                          <p:cTn id="21" fill="hold">
                            <p:stCondLst>
                              <p:cond delay="1000"/>
                            </p:stCondLst>
                            <p:childTnLst>
                              <p:par>
                                <p:cTn id="22" presetID="22" presetClass="entr" presetSubtype="8" fill="hold" nodeType="after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wipe(left)">
                                      <p:cBhvr>
                                        <p:cTn id="24" dur="500"/>
                                        <p:tgtEl>
                                          <p:spTgt spid="28"/>
                                        </p:tgtEl>
                                      </p:cBhvr>
                                    </p:animEffect>
                                  </p:childTnLst>
                                </p:cTn>
                              </p:par>
                            </p:childTnLst>
                          </p:cTn>
                        </p:par>
                        <p:par>
                          <p:cTn id="25" fill="hold">
                            <p:stCondLst>
                              <p:cond delay="1500"/>
                            </p:stCondLst>
                            <p:childTnLst>
                              <p:par>
                                <p:cTn id="26" presetID="1" presetClass="entr" presetSubtype="0" fill="hold" grpId="0" nodeType="afterEffect">
                                  <p:stCondLst>
                                    <p:cond delay="0"/>
                                  </p:stCondLst>
                                  <p:childTnLst>
                                    <p:set>
                                      <p:cBhvr>
                                        <p:cTn id="27" dur="1" fill="hold">
                                          <p:stCondLst>
                                            <p:cond delay="0"/>
                                          </p:stCondLst>
                                        </p:cTn>
                                        <p:tgtEl>
                                          <p:spTgt spid="6"/>
                                        </p:tgtEl>
                                        <p:attrNameLst>
                                          <p:attrName>style.visibility</p:attrName>
                                        </p:attrNameLst>
                                      </p:cBhvr>
                                      <p:to>
                                        <p:strVal val="visible"/>
                                      </p:to>
                                    </p:set>
                                  </p:childTnLst>
                                </p:cTn>
                              </p:par>
                            </p:childTnLst>
                          </p:cTn>
                        </p:par>
                        <p:par>
                          <p:cTn id="28" fill="hold">
                            <p:stCondLst>
                              <p:cond delay="1500"/>
                            </p:stCondLst>
                            <p:childTnLst>
                              <p:par>
                                <p:cTn id="29" presetID="22" presetClass="entr" presetSubtype="8" fill="hold" nodeType="after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wipe(left)">
                                      <p:cBhvr>
                                        <p:cTn id="31" dur="500"/>
                                        <p:tgtEl>
                                          <p:spTgt spid="30"/>
                                        </p:tgtEl>
                                      </p:cBhvr>
                                    </p:animEffect>
                                  </p:childTnLst>
                                </p:cTn>
                              </p:par>
                            </p:childTnLst>
                          </p:cTn>
                        </p:par>
                        <p:par>
                          <p:cTn id="32" fill="hold">
                            <p:stCondLst>
                              <p:cond delay="2000"/>
                            </p:stCondLst>
                            <p:childTnLst>
                              <p:par>
                                <p:cTn id="33" presetID="1" presetClass="entr" presetSubtype="0" fill="hold" grpId="0" nodeType="after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par>
                          <p:cTn id="35" fill="hold">
                            <p:stCondLst>
                              <p:cond delay="2000"/>
                            </p:stCondLst>
                            <p:childTnLst>
                              <p:par>
                                <p:cTn id="36" presetID="22" presetClass="entr" presetSubtype="8" fill="hold" nodeType="afterEffect">
                                  <p:stCondLst>
                                    <p:cond delay="0"/>
                                  </p:stCondLst>
                                  <p:childTnLst>
                                    <p:set>
                                      <p:cBhvr>
                                        <p:cTn id="37" dur="1" fill="hold">
                                          <p:stCondLst>
                                            <p:cond delay="0"/>
                                          </p:stCondLst>
                                        </p:cTn>
                                        <p:tgtEl>
                                          <p:spTgt spid="32"/>
                                        </p:tgtEl>
                                        <p:attrNameLst>
                                          <p:attrName>style.visibility</p:attrName>
                                        </p:attrNameLst>
                                      </p:cBhvr>
                                      <p:to>
                                        <p:strVal val="visible"/>
                                      </p:to>
                                    </p:set>
                                    <p:animEffect transition="in" filter="wipe(left)">
                                      <p:cBhvr>
                                        <p:cTn id="38" dur="500"/>
                                        <p:tgtEl>
                                          <p:spTgt spid="32"/>
                                        </p:tgtEl>
                                      </p:cBhvr>
                                    </p:animEffect>
                                  </p:childTnLst>
                                </p:cTn>
                              </p:par>
                            </p:childTnLst>
                          </p:cTn>
                        </p:par>
                        <p:par>
                          <p:cTn id="39" fill="hold">
                            <p:stCondLst>
                              <p:cond delay="2500"/>
                            </p:stCondLst>
                            <p:childTnLst>
                              <p:par>
                                <p:cTn id="40" presetID="1" presetClass="entr" presetSubtype="0"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childTnLst>
                                </p:cTn>
                              </p:par>
                            </p:childTnLst>
                          </p:cTn>
                        </p:par>
                        <p:par>
                          <p:cTn id="42" fill="hold">
                            <p:stCondLst>
                              <p:cond delay="2500"/>
                            </p:stCondLst>
                            <p:childTnLst>
                              <p:par>
                                <p:cTn id="43" presetID="10" presetClass="entr" presetSubtype="0" fill="hold" grpId="0" nodeType="afterEffect">
                                  <p:stCondLst>
                                    <p:cond delay="0"/>
                                  </p:stCondLst>
                                  <p:childTnLst>
                                    <p:set>
                                      <p:cBhvr>
                                        <p:cTn id="44" dur="1" fill="hold">
                                          <p:stCondLst>
                                            <p:cond delay="0"/>
                                          </p:stCondLst>
                                        </p:cTn>
                                        <p:tgtEl>
                                          <p:spTgt spid="64"/>
                                        </p:tgtEl>
                                        <p:attrNameLst>
                                          <p:attrName>style.visibility</p:attrName>
                                        </p:attrNameLst>
                                      </p:cBhvr>
                                      <p:to>
                                        <p:strVal val="visible"/>
                                      </p:to>
                                    </p:set>
                                    <p:animEffect transition="in" filter="fade">
                                      <p:cBhvr>
                                        <p:cTn id="45" dur="3000"/>
                                        <p:tgtEl>
                                          <p:spTgt spid="6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35"/>
                                        </p:tgtEl>
                                        <p:attrNameLst>
                                          <p:attrName>style.visibility</p:attrName>
                                        </p:attrNameLst>
                                      </p:cBhvr>
                                      <p:to>
                                        <p:strVal val="visible"/>
                                      </p:to>
                                    </p:set>
                                    <p:animEffect transition="in" filter="wipe(left)">
                                      <p:cBhvr>
                                        <p:cTn id="50" dur="500"/>
                                        <p:tgtEl>
                                          <p:spTgt spid="35"/>
                                        </p:tgtEl>
                                      </p:cBhvr>
                                    </p:animEffect>
                                  </p:childTnLst>
                                </p:cTn>
                              </p:par>
                            </p:childTnLst>
                          </p:cTn>
                        </p:par>
                        <p:par>
                          <p:cTn id="51" fill="hold">
                            <p:stCondLst>
                              <p:cond delay="500"/>
                            </p:stCondLst>
                            <p:childTnLst>
                              <p:par>
                                <p:cTn id="52" presetID="22" presetClass="entr" presetSubtype="8" fill="hold" nodeType="afterEffect">
                                  <p:stCondLst>
                                    <p:cond delay="0"/>
                                  </p:stCondLst>
                                  <p:childTnLst>
                                    <p:set>
                                      <p:cBhvr>
                                        <p:cTn id="53" dur="1" fill="hold">
                                          <p:stCondLst>
                                            <p:cond delay="0"/>
                                          </p:stCondLst>
                                        </p:cTn>
                                        <p:tgtEl>
                                          <p:spTgt spid="38"/>
                                        </p:tgtEl>
                                        <p:attrNameLst>
                                          <p:attrName>style.visibility</p:attrName>
                                        </p:attrNameLst>
                                      </p:cBhvr>
                                      <p:to>
                                        <p:strVal val="visible"/>
                                      </p:to>
                                    </p:set>
                                    <p:animEffect transition="in" filter="wipe(left)">
                                      <p:cBhvr>
                                        <p:cTn id="54" dur="500"/>
                                        <p:tgtEl>
                                          <p:spTgt spid="38"/>
                                        </p:tgtEl>
                                      </p:cBhvr>
                                    </p:animEffect>
                                  </p:childTnLst>
                                </p:cTn>
                              </p:par>
                            </p:childTnLst>
                          </p:cTn>
                        </p:par>
                        <p:par>
                          <p:cTn id="55" fill="hold">
                            <p:stCondLst>
                              <p:cond delay="1000"/>
                            </p:stCondLst>
                            <p:childTnLst>
                              <p:par>
                                <p:cTn id="56" presetID="1" presetClass="entr" presetSubtype="0" fill="hold" grpId="0" nodeType="afterEffect">
                                  <p:stCondLst>
                                    <p:cond delay="0"/>
                                  </p:stCondLst>
                                  <p:childTnLst>
                                    <p:set>
                                      <p:cBhvr>
                                        <p:cTn id="57" dur="1" fill="hold">
                                          <p:stCondLst>
                                            <p:cond delay="0"/>
                                          </p:stCondLst>
                                        </p:cTn>
                                        <p:tgtEl>
                                          <p:spTgt spid="9"/>
                                        </p:tgtEl>
                                        <p:attrNameLst>
                                          <p:attrName>style.visibility</p:attrName>
                                        </p:attrNameLst>
                                      </p:cBhvr>
                                      <p:to>
                                        <p:strVal val="visible"/>
                                      </p:to>
                                    </p:set>
                                  </p:childTnLst>
                                </p:cTn>
                              </p:par>
                            </p:childTnLst>
                          </p:cTn>
                        </p:par>
                        <p:par>
                          <p:cTn id="58" fill="hold">
                            <p:stCondLst>
                              <p:cond delay="1000"/>
                            </p:stCondLst>
                            <p:childTnLst>
                              <p:par>
                                <p:cTn id="59" presetID="22" presetClass="entr" presetSubtype="8" fill="hold" nodeType="afterEffect">
                                  <p:stCondLst>
                                    <p:cond delay="0"/>
                                  </p:stCondLst>
                                  <p:childTnLst>
                                    <p:set>
                                      <p:cBhvr>
                                        <p:cTn id="60" dur="1" fill="hold">
                                          <p:stCondLst>
                                            <p:cond delay="0"/>
                                          </p:stCondLst>
                                        </p:cTn>
                                        <p:tgtEl>
                                          <p:spTgt spid="40"/>
                                        </p:tgtEl>
                                        <p:attrNameLst>
                                          <p:attrName>style.visibility</p:attrName>
                                        </p:attrNameLst>
                                      </p:cBhvr>
                                      <p:to>
                                        <p:strVal val="visible"/>
                                      </p:to>
                                    </p:set>
                                    <p:animEffect transition="in" filter="wipe(left)">
                                      <p:cBhvr>
                                        <p:cTn id="61" dur="500"/>
                                        <p:tgtEl>
                                          <p:spTgt spid="40"/>
                                        </p:tgtEl>
                                      </p:cBhvr>
                                    </p:animEffect>
                                  </p:childTnLst>
                                </p:cTn>
                              </p:par>
                            </p:childTnLst>
                          </p:cTn>
                        </p:par>
                        <p:par>
                          <p:cTn id="62" fill="hold">
                            <p:stCondLst>
                              <p:cond delay="1500"/>
                            </p:stCondLst>
                            <p:childTnLst>
                              <p:par>
                                <p:cTn id="63" presetID="1" presetClass="entr" presetSubtype="0" fill="hold" grpId="0" nodeType="afterEffect">
                                  <p:stCondLst>
                                    <p:cond delay="0"/>
                                  </p:stCondLst>
                                  <p:childTnLst>
                                    <p:set>
                                      <p:cBhvr>
                                        <p:cTn id="64" dur="1" fill="hold">
                                          <p:stCondLst>
                                            <p:cond delay="0"/>
                                          </p:stCondLst>
                                        </p:cTn>
                                        <p:tgtEl>
                                          <p:spTgt spid="10"/>
                                        </p:tgtEl>
                                        <p:attrNameLst>
                                          <p:attrName>style.visibility</p:attrName>
                                        </p:attrNameLst>
                                      </p:cBhvr>
                                      <p:to>
                                        <p:strVal val="visible"/>
                                      </p:to>
                                    </p:set>
                                  </p:childTnLst>
                                </p:cTn>
                              </p:par>
                            </p:childTnLst>
                          </p:cTn>
                        </p:par>
                        <p:par>
                          <p:cTn id="65" fill="hold">
                            <p:stCondLst>
                              <p:cond delay="1500"/>
                            </p:stCondLst>
                            <p:childTnLst>
                              <p:par>
                                <p:cTn id="66" presetID="22" presetClass="entr" presetSubtype="8" fill="hold" nodeType="afterEffect">
                                  <p:stCondLst>
                                    <p:cond delay="0"/>
                                  </p:stCondLst>
                                  <p:childTnLst>
                                    <p:set>
                                      <p:cBhvr>
                                        <p:cTn id="67" dur="1" fill="hold">
                                          <p:stCondLst>
                                            <p:cond delay="0"/>
                                          </p:stCondLst>
                                        </p:cTn>
                                        <p:tgtEl>
                                          <p:spTgt spid="42"/>
                                        </p:tgtEl>
                                        <p:attrNameLst>
                                          <p:attrName>style.visibility</p:attrName>
                                        </p:attrNameLst>
                                      </p:cBhvr>
                                      <p:to>
                                        <p:strVal val="visible"/>
                                      </p:to>
                                    </p:set>
                                    <p:animEffect transition="in" filter="wipe(left)">
                                      <p:cBhvr>
                                        <p:cTn id="68" dur="500"/>
                                        <p:tgtEl>
                                          <p:spTgt spid="42"/>
                                        </p:tgtEl>
                                      </p:cBhvr>
                                    </p:animEffect>
                                  </p:childTnLst>
                                </p:cTn>
                              </p:par>
                            </p:childTnLst>
                          </p:cTn>
                        </p:par>
                        <p:par>
                          <p:cTn id="69" fill="hold">
                            <p:stCondLst>
                              <p:cond delay="2000"/>
                            </p:stCondLst>
                            <p:childTnLst>
                              <p:par>
                                <p:cTn id="70" presetID="1" presetClass="entr" presetSubtype="0" fill="hold" grpId="0" nodeType="afterEffect">
                                  <p:stCondLst>
                                    <p:cond delay="0"/>
                                  </p:stCondLst>
                                  <p:childTnLst>
                                    <p:set>
                                      <p:cBhvr>
                                        <p:cTn id="71" dur="1" fill="hold">
                                          <p:stCondLst>
                                            <p:cond delay="0"/>
                                          </p:stCondLst>
                                        </p:cTn>
                                        <p:tgtEl>
                                          <p:spTgt spid="11"/>
                                        </p:tgtEl>
                                        <p:attrNameLst>
                                          <p:attrName>style.visibility</p:attrName>
                                        </p:attrNameLst>
                                      </p:cBhvr>
                                      <p:to>
                                        <p:strVal val="visible"/>
                                      </p:to>
                                    </p:set>
                                  </p:childTnLst>
                                </p:cTn>
                              </p:par>
                            </p:childTnLst>
                          </p:cTn>
                        </p:par>
                        <p:par>
                          <p:cTn id="72" fill="hold">
                            <p:stCondLst>
                              <p:cond delay="2000"/>
                            </p:stCondLst>
                            <p:childTnLst>
                              <p:par>
                                <p:cTn id="73" presetID="22" presetClass="entr" presetSubtype="8" fill="hold" nodeType="afterEffect">
                                  <p:stCondLst>
                                    <p:cond delay="0"/>
                                  </p:stCondLst>
                                  <p:childTnLst>
                                    <p:set>
                                      <p:cBhvr>
                                        <p:cTn id="74" dur="1" fill="hold">
                                          <p:stCondLst>
                                            <p:cond delay="0"/>
                                          </p:stCondLst>
                                        </p:cTn>
                                        <p:tgtEl>
                                          <p:spTgt spid="44"/>
                                        </p:tgtEl>
                                        <p:attrNameLst>
                                          <p:attrName>style.visibility</p:attrName>
                                        </p:attrNameLst>
                                      </p:cBhvr>
                                      <p:to>
                                        <p:strVal val="visible"/>
                                      </p:to>
                                    </p:set>
                                    <p:animEffect transition="in" filter="wipe(left)">
                                      <p:cBhvr>
                                        <p:cTn id="75" dur="500"/>
                                        <p:tgtEl>
                                          <p:spTgt spid="44"/>
                                        </p:tgtEl>
                                      </p:cBhvr>
                                    </p:animEffect>
                                  </p:childTnLst>
                                </p:cTn>
                              </p:par>
                            </p:childTnLst>
                          </p:cTn>
                        </p:par>
                        <p:par>
                          <p:cTn id="76" fill="hold">
                            <p:stCondLst>
                              <p:cond delay="2500"/>
                            </p:stCondLst>
                            <p:childTnLst>
                              <p:par>
                                <p:cTn id="77" presetID="1" presetClass="entr" presetSubtype="0" fill="hold" grpId="0" nodeType="afterEffect">
                                  <p:stCondLst>
                                    <p:cond delay="0"/>
                                  </p:stCondLst>
                                  <p:childTnLst>
                                    <p:set>
                                      <p:cBhvr>
                                        <p:cTn id="78" dur="1" fill="hold">
                                          <p:stCondLst>
                                            <p:cond delay="0"/>
                                          </p:stCondLst>
                                        </p:cTn>
                                        <p:tgtEl>
                                          <p:spTgt spid="12"/>
                                        </p:tgtEl>
                                        <p:attrNameLst>
                                          <p:attrName>style.visibility</p:attrName>
                                        </p:attrNameLst>
                                      </p:cBhvr>
                                      <p:to>
                                        <p:strVal val="visible"/>
                                      </p:to>
                                    </p:set>
                                  </p:childTnLst>
                                </p:cTn>
                              </p:par>
                            </p:childTnLst>
                          </p:cTn>
                        </p:par>
                        <p:par>
                          <p:cTn id="79" fill="hold">
                            <p:stCondLst>
                              <p:cond delay="2500"/>
                            </p:stCondLst>
                            <p:childTnLst>
                              <p:par>
                                <p:cTn id="80" presetID="22" presetClass="entr" presetSubtype="8" fill="hold" nodeType="afterEffect">
                                  <p:stCondLst>
                                    <p:cond delay="0"/>
                                  </p:stCondLst>
                                  <p:childTnLst>
                                    <p:set>
                                      <p:cBhvr>
                                        <p:cTn id="81" dur="1" fill="hold">
                                          <p:stCondLst>
                                            <p:cond delay="0"/>
                                          </p:stCondLst>
                                        </p:cTn>
                                        <p:tgtEl>
                                          <p:spTgt spid="46"/>
                                        </p:tgtEl>
                                        <p:attrNameLst>
                                          <p:attrName>style.visibility</p:attrName>
                                        </p:attrNameLst>
                                      </p:cBhvr>
                                      <p:to>
                                        <p:strVal val="visible"/>
                                      </p:to>
                                    </p:set>
                                    <p:animEffect transition="in" filter="wipe(left)">
                                      <p:cBhvr>
                                        <p:cTn id="82" dur="500"/>
                                        <p:tgtEl>
                                          <p:spTgt spid="46"/>
                                        </p:tgtEl>
                                      </p:cBhvr>
                                    </p:animEffect>
                                  </p:childTnLst>
                                </p:cTn>
                              </p:par>
                            </p:childTnLst>
                          </p:cTn>
                        </p:par>
                        <p:par>
                          <p:cTn id="83" fill="hold">
                            <p:stCondLst>
                              <p:cond delay="3000"/>
                            </p:stCondLst>
                            <p:childTnLst>
                              <p:par>
                                <p:cTn id="84" presetID="1" presetClass="entr" presetSubtype="0" fill="hold" grpId="0" nodeType="afterEffect">
                                  <p:stCondLst>
                                    <p:cond delay="0"/>
                                  </p:stCondLst>
                                  <p:childTnLst>
                                    <p:set>
                                      <p:cBhvr>
                                        <p:cTn id="85" dur="1" fill="hold">
                                          <p:stCondLst>
                                            <p:cond delay="0"/>
                                          </p:stCondLst>
                                        </p:cTn>
                                        <p:tgtEl>
                                          <p:spTgt spid="13"/>
                                        </p:tgtEl>
                                        <p:attrNameLst>
                                          <p:attrName>style.visibility</p:attrName>
                                        </p:attrNameLst>
                                      </p:cBhvr>
                                      <p:to>
                                        <p:strVal val="visible"/>
                                      </p:to>
                                    </p:set>
                                  </p:childTnLst>
                                </p:cTn>
                              </p:par>
                            </p:childTnLst>
                          </p:cTn>
                        </p:par>
                        <p:par>
                          <p:cTn id="86" fill="hold">
                            <p:stCondLst>
                              <p:cond delay="3000"/>
                            </p:stCondLst>
                            <p:childTnLst>
                              <p:par>
                                <p:cTn id="87" presetID="22" presetClass="entr" presetSubtype="8" fill="hold" nodeType="afterEffect">
                                  <p:stCondLst>
                                    <p:cond delay="0"/>
                                  </p:stCondLst>
                                  <p:childTnLst>
                                    <p:set>
                                      <p:cBhvr>
                                        <p:cTn id="88" dur="1" fill="hold">
                                          <p:stCondLst>
                                            <p:cond delay="0"/>
                                          </p:stCondLst>
                                        </p:cTn>
                                        <p:tgtEl>
                                          <p:spTgt spid="49"/>
                                        </p:tgtEl>
                                        <p:attrNameLst>
                                          <p:attrName>style.visibility</p:attrName>
                                        </p:attrNameLst>
                                      </p:cBhvr>
                                      <p:to>
                                        <p:strVal val="visible"/>
                                      </p:to>
                                    </p:set>
                                    <p:animEffect transition="in" filter="wipe(left)">
                                      <p:cBhvr>
                                        <p:cTn id="89" dur="500"/>
                                        <p:tgtEl>
                                          <p:spTgt spid="49"/>
                                        </p:tgtEl>
                                      </p:cBhvr>
                                    </p:animEffect>
                                  </p:childTnLst>
                                </p:cTn>
                              </p:par>
                            </p:childTnLst>
                          </p:cTn>
                        </p:par>
                        <p:par>
                          <p:cTn id="90" fill="hold">
                            <p:stCondLst>
                              <p:cond delay="3500"/>
                            </p:stCondLst>
                            <p:childTnLst>
                              <p:par>
                                <p:cTn id="91" presetID="1" presetClass="entr" presetSubtype="0" fill="hold" grpId="0" nodeType="afterEffect">
                                  <p:stCondLst>
                                    <p:cond delay="0"/>
                                  </p:stCondLst>
                                  <p:childTnLst>
                                    <p:set>
                                      <p:cBhvr>
                                        <p:cTn id="92" dur="1" fill="hold">
                                          <p:stCondLst>
                                            <p:cond delay="0"/>
                                          </p:stCondLst>
                                        </p:cTn>
                                        <p:tgtEl>
                                          <p:spTgt spid="14"/>
                                        </p:tgtEl>
                                        <p:attrNameLst>
                                          <p:attrName>style.visibility</p:attrName>
                                        </p:attrNameLst>
                                      </p:cBhvr>
                                      <p:to>
                                        <p:strVal val="visible"/>
                                      </p:to>
                                    </p:set>
                                  </p:childTnLst>
                                </p:cTn>
                              </p:par>
                            </p:childTnLst>
                          </p:cTn>
                        </p:par>
                        <p:par>
                          <p:cTn id="93" fill="hold">
                            <p:stCondLst>
                              <p:cond delay="3500"/>
                            </p:stCondLst>
                            <p:childTnLst>
                              <p:par>
                                <p:cTn id="94" presetID="22" presetClass="entr" presetSubtype="8" fill="hold" nodeType="afterEffect">
                                  <p:stCondLst>
                                    <p:cond delay="0"/>
                                  </p:stCondLst>
                                  <p:childTnLst>
                                    <p:set>
                                      <p:cBhvr>
                                        <p:cTn id="95" dur="1" fill="hold">
                                          <p:stCondLst>
                                            <p:cond delay="0"/>
                                          </p:stCondLst>
                                        </p:cTn>
                                        <p:tgtEl>
                                          <p:spTgt spid="51"/>
                                        </p:tgtEl>
                                        <p:attrNameLst>
                                          <p:attrName>style.visibility</p:attrName>
                                        </p:attrNameLst>
                                      </p:cBhvr>
                                      <p:to>
                                        <p:strVal val="visible"/>
                                      </p:to>
                                    </p:set>
                                    <p:animEffect transition="in" filter="wipe(left)">
                                      <p:cBhvr>
                                        <p:cTn id="96" dur="500"/>
                                        <p:tgtEl>
                                          <p:spTgt spid="51"/>
                                        </p:tgtEl>
                                      </p:cBhvr>
                                    </p:animEffect>
                                  </p:childTnLst>
                                </p:cTn>
                              </p:par>
                            </p:childTnLst>
                          </p:cTn>
                        </p:par>
                        <p:par>
                          <p:cTn id="97" fill="hold">
                            <p:stCondLst>
                              <p:cond delay="4000"/>
                            </p:stCondLst>
                            <p:childTnLst>
                              <p:par>
                                <p:cTn id="98" presetID="1" presetClass="entr" presetSubtype="0" fill="hold" grpId="0" nodeType="afterEffect">
                                  <p:stCondLst>
                                    <p:cond delay="0"/>
                                  </p:stCondLst>
                                  <p:childTnLst>
                                    <p:set>
                                      <p:cBhvr>
                                        <p:cTn id="99" dur="1" fill="hold">
                                          <p:stCondLst>
                                            <p:cond delay="0"/>
                                          </p:stCondLst>
                                        </p:cTn>
                                        <p:tgtEl>
                                          <p:spTgt spid="15"/>
                                        </p:tgtEl>
                                        <p:attrNameLst>
                                          <p:attrName>style.visibility</p:attrName>
                                        </p:attrNameLst>
                                      </p:cBhvr>
                                      <p:to>
                                        <p:strVal val="visible"/>
                                      </p:to>
                                    </p:set>
                                  </p:childTnLst>
                                </p:cTn>
                              </p:par>
                            </p:childTnLst>
                          </p:cTn>
                        </p:par>
                        <p:par>
                          <p:cTn id="100" fill="hold">
                            <p:stCondLst>
                              <p:cond delay="4000"/>
                            </p:stCondLst>
                            <p:childTnLst>
                              <p:par>
                                <p:cTn id="101" presetID="22" presetClass="entr" presetSubtype="8" fill="hold" nodeType="afterEffect">
                                  <p:stCondLst>
                                    <p:cond delay="0"/>
                                  </p:stCondLst>
                                  <p:childTnLst>
                                    <p:set>
                                      <p:cBhvr>
                                        <p:cTn id="102" dur="1" fill="hold">
                                          <p:stCondLst>
                                            <p:cond delay="0"/>
                                          </p:stCondLst>
                                        </p:cTn>
                                        <p:tgtEl>
                                          <p:spTgt spid="53"/>
                                        </p:tgtEl>
                                        <p:attrNameLst>
                                          <p:attrName>style.visibility</p:attrName>
                                        </p:attrNameLst>
                                      </p:cBhvr>
                                      <p:to>
                                        <p:strVal val="visible"/>
                                      </p:to>
                                    </p:set>
                                    <p:animEffect transition="in" filter="wipe(left)">
                                      <p:cBhvr>
                                        <p:cTn id="103" dur="500"/>
                                        <p:tgtEl>
                                          <p:spTgt spid="53"/>
                                        </p:tgtEl>
                                      </p:cBhvr>
                                    </p:animEffect>
                                  </p:childTnLst>
                                </p:cTn>
                              </p:par>
                            </p:childTnLst>
                          </p:cTn>
                        </p:par>
                        <p:par>
                          <p:cTn id="104" fill="hold">
                            <p:stCondLst>
                              <p:cond delay="4500"/>
                            </p:stCondLst>
                            <p:childTnLst>
                              <p:par>
                                <p:cTn id="105" presetID="22" presetClass="entr" presetSubtype="8" fill="hold" grpId="0" nodeType="afterEffect">
                                  <p:stCondLst>
                                    <p:cond delay="0"/>
                                  </p:stCondLst>
                                  <p:childTnLst>
                                    <p:set>
                                      <p:cBhvr>
                                        <p:cTn id="106" dur="1" fill="hold">
                                          <p:stCondLst>
                                            <p:cond delay="0"/>
                                          </p:stCondLst>
                                        </p:cTn>
                                        <p:tgtEl>
                                          <p:spTgt spid="63"/>
                                        </p:tgtEl>
                                        <p:attrNameLst>
                                          <p:attrName>style.visibility</p:attrName>
                                        </p:attrNameLst>
                                      </p:cBhvr>
                                      <p:to>
                                        <p:strVal val="visible"/>
                                      </p:to>
                                    </p:set>
                                    <p:animEffect transition="in" filter="wipe(left)">
                                      <p:cBhvr>
                                        <p:cTn id="107" dur="500"/>
                                        <p:tgtEl>
                                          <p:spTgt spid="63"/>
                                        </p:tgtEl>
                                      </p:cBhvr>
                                    </p:animEffect>
                                  </p:childTnLst>
                                </p:cTn>
                              </p:par>
                            </p:childTnLst>
                          </p:cTn>
                        </p:par>
                        <p:par>
                          <p:cTn id="108" fill="hold">
                            <p:stCondLst>
                              <p:cond delay="5000"/>
                            </p:stCondLst>
                            <p:childTnLst>
                              <p:par>
                                <p:cTn id="109" presetID="10" presetClass="entr" presetSubtype="0" fill="hold" grpId="0" nodeType="afterEffect">
                                  <p:stCondLst>
                                    <p:cond delay="0"/>
                                  </p:stCondLst>
                                  <p:childTnLst>
                                    <p:set>
                                      <p:cBhvr>
                                        <p:cTn id="110" dur="1" fill="hold">
                                          <p:stCondLst>
                                            <p:cond delay="0"/>
                                          </p:stCondLst>
                                        </p:cTn>
                                        <p:tgtEl>
                                          <p:spTgt spid="65"/>
                                        </p:tgtEl>
                                        <p:attrNameLst>
                                          <p:attrName>style.visibility</p:attrName>
                                        </p:attrNameLst>
                                      </p:cBhvr>
                                      <p:to>
                                        <p:strVal val="visible"/>
                                      </p:to>
                                    </p:set>
                                    <p:animEffect transition="in" filter="fade">
                                      <p:cBhvr>
                                        <p:cTn id="111" dur="3000"/>
                                        <p:tgtEl>
                                          <p:spTgt spid="65"/>
                                        </p:tgtEl>
                                      </p:cBhvr>
                                    </p:animEffect>
                                  </p:childTnLst>
                                </p:cTn>
                              </p:par>
                            </p:childTnLst>
                          </p:cTn>
                        </p:par>
                      </p:childTnLst>
                    </p:cTn>
                  </p:par>
                  <p:par>
                    <p:cTn id="112" fill="hold">
                      <p:stCondLst>
                        <p:cond delay="indefinite"/>
                      </p:stCondLst>
                      <p:childTnLst>
                        <p:par>
                          <p:cTn id="113" fill="hold">
                            <p:stCondLst>
                              <p:cond delay="0"/>
                            </p:stCondLst>
                            <p:childTnLst>
                              <p:par>
                                <p:cTn id="114" presetID="1" presetClass="entr" presetSubtype="0" fill="hold" grpId="0" nodeType="clickEffect">
                                  <p:stCondLst>
                                    <p:cond delay="0"/>
                                  </p:stCondLst>
                                  <p:childTnLst>
                                    <p:set>
                                      <p:cBhvr>
                                        <p:cTn id="115" dur="1" fill="hold">
                                          <p:stCondLst>
                                            <p:cond delay="0"/>
                                          </p:stCondLst>
                                        </p:cTn>
                                        <p:tgtEl>
                                          <p:spTgt spid="16"/>
                                        </p:tgtEl>
                                        <p:attrNameLst>
                                          <p:attrName>style.visibility</p:attrName>
                                        </p:attrNameLst>
                                      </p:cBhvr>
                                      <p:to>
                                        <p:strVal val="visible"/>
                                      </p:to>
                                    </p:set>
                                  </p:childTnLst>
                                </p:cTn>
                              </p:par>
                            </p:childTnLst>
                          </p:cTn>
                        </p:par>
                        <p:par>
                          <p:cTn id="116" fill="hold">
                            <p:stCondLst>
                              <p:cond delay="0"/>
                            </p:stCondLst>
                            <p:childTnLst>
                              <p:par>
                                <p:cTn id="117" presetID="22" presetClass="entr" presetSubtype="8" fill="hold" nodeType="afterEffect">
                                  <p:stCondLst>
                                    <p:cond delay="0"/>
                                  </p:stCondLst>
                                  <p:childTnLst>
                                    <p:set>
                                      <p:cBhvr>
                                        <p:cTn id="118" dur="1" fill="hold">
                                          <p:stCondLst>
                                            <p:cond delay="0"/>
                                          </p:stCondLst>
                                        </p:cTn>
                                        <p:tgtEl>
                                          <p:spTgt spid="56"/>
                                        </p:tgtEl>
                                        <p:attrNameLst>
                                          <p:attrName>style.visibility</p:attrName>
                                        </p:attrNameLst>
                                      </p:cBhvr>
                                      <p:to>
                                        <p:strVal val="visible"/>
                                      </p:to>
                                    </p:set>
                                    <p:animEffect transition="in" filter="wipe(left)">
                                      <p:cBhvr>
                                        <p:cTn id="119" dur="500"/>
                                        <p:tgtEl>
                                          <p:spTgt spid="56"/>
                                        </p:tgtEl>
                                      </p:cBhvr>
                                    </p:animEffect>
                                  </p:childTnLst>
                                </p:cTn>
                              </p:par>
                            </p:childTnLst>
                          </p:cTn>
                        </p:par>
                        <p:par>
                          <p:cTn id="120" fill="hold">
                            <p:stCondLst>
                              <p:cond delay="500"/>
                            </p:stCondLst>
                            <p:childTnLst>
                              <p:par>
                                <p:cTn id="121" presetID="1" presetClass="entr" presetSubtype="0" fill="hold" grpId="0" nodeType="afterEffect">
                                  <p:stCondLst>
                                    <p:cond delay="0"/>
                                  </p:stCondLst>
                                  <p:childTnLst>
                                    <p:set>
                                      <p:cBhvr>
                                        <p:cTn id="122" dur="1" fill="hold">
                                          <p:stCondLst>
                                            <p:cond delay="0"/>
                                          </p:stCondLst>
                                        </p:cTn>
                                        <p:tgtEl>
                                          <p:spTgt spid="17"/>
                                        </p:tgtEl>
                                        <p:attrNameLst>
                                          <p:attrName>style.visibility</p:attrName>
                                        </p:attrNameLst>
                                      </p:cBhvr>
                                      <p:to>
                                        <p:strVal val="visible"/>
                                      </p:to>
                                    </p:set>
                                  </p:childTnLst>
                                </p:cTn>
                              </p:par>
                            </p:childTnLst>
                          </p:cTn>
                        </p:par>
                        <p:par>
                          <p:cTn id="123" fill="hold">
                            <p:stCondLst>
                              <p:cond delay="500"/>
                            </p:stCondLst>
                            <p:childTnLst>
                              <p:par>
                                <p:cTn id="124" presetID="22" presetClass="entr" presetSubtype="8" fill="hold" nodeType="afterEffect">
                                  <p:stCondLst>
                                    <p:cond delay="0"/>
                                  </p:stCondLst>
                                  <p:childTnLst>
                                    <p:set>
                                      <p:cBhvr>
                                        <p:cTn id="125" dur="1" fill="hold">
                                          <p:stCondLst>
                                            <p:cond delay="0"/>
                                          </p:stCondLst>
                                        </p:cTn>
                                        <p:tgtEl>
                                          <p:spTgt spid="58"/>
                                        </p:tgtEl>
                                        <p:attrNameLst>
                                          <p:attrName>style.visibility</p:attrName>
                                        </p:attrNameLst>
                                      </p:cBhvr>
                                      <p:to>
                                        <p:strVal val="visible"/>
                                      </p:to>
                                    </p:set>
                                    <p:animEffect transition="in" filter="wipe(left)">
                                      <p:cBhvr>
                                        <p:cTn id="126" dur="500"/>
                                        <p:tgtEl>
                                          <p:spTgt spid="58"/>
                                        </p:tgtEl>
                                      </p:cBhvr>
                                    </p:animEffect>
                                  </p:childTnLst>
                                </p:cTn>
                              </p:par>
                            </p:childTnLst>
                          </p:cTn>
                        </p:par>
                        <p:par>
                          <p:cTn id="127" fill="hold">
                            <p:stCondLst>
                              <p:cond delay="1000"/>
                            </p:stCondLst>
                            <p:childTnLst>
                              <p:par>
                                <p:cTn id="128" presetID="1" presetClass="entr" presetSubtype="0" fill="hold" grpId="0" nodeType="afterEffect">
                                  <p:stCondLst>
                                    <p:cond delay="0"/>
                                  </p:stCondLst>
                                  <p:childTnLst>
                                    <p:set>
                                      <p:cBhvr>
                                        <p:cTn id="129" dur="1" fill="hold">
                                          <p:stCondLst>
                                            <p:cond delay="0"/>
                                          </p:stCondLst>
                                        </p:cTn>
                                        <p:tgtEl>
                                          <p:spTgt spid="18"/>
                                        </p:tgtEl>
                                        <p:attrNameLst>
                                          <p:attrName>style.visibility</p:attrName>
                                        </p:attrNameLst>
                                      </p:cBhvr>
                                      <p:to>
                                        <p:strVal val="visible"/>
                                      </p:to>
                                    </p:set>
                                  </p:childTnLst>
                                </p:cTn>
                              </p:par>
                            </p:childTnLst>
                          </p:cTn>
                        </p:par>
                        <p:par>
                          <p:cTn id="130" fill="hold">
                            <p:stCondLst>
                              <p:cond delay="1000"/>
                            </p:stCondLst>
                            <p:childTnLst>
                              <p:par>
                                <p:cTn id="131" presetID="22" presetClass="entr" presetSubtype="8" fill="hold" nodeType="afterEffect">
                                  <p:stCondLst>
                                    <p:cond delay="0"/>
                                  </p:stCondLst>
                                  <p:childTnLst>
                                    <p:set>
                                      <p:cBhvr>
                                        <p:cTn id="132" dur="1" fill="hold">
                                          <p:stCondLst>
                                            <p:cond delay="0"/>
                                          </p:stCondLst>
                                        </p:cTn>
                                        <p:tgtEl>
                                          <p:spTgt spid="60"/>
                                        </p:tgtEl>
                                        <p:attrNameLst>
                                          <p:attrName>style.visibility</p:attrName>
                                        </p:attrNameLst>
                                      </p:cBhvr>
                                      <p:to>
                                        <p:strVal val="visible"/>
                                      </p:to>
                                    </p:set>
                                    <p:animEffect transition="in" filter="wipe(left)">
                                      <p:cBhvr>
                                        <p:cTn id="133" dur="500"/>
                                        <p:tgtEl>
                                          <p:spTgt spid="60"/>
                                        </p:tgtEl>
                                      </p:cBhvr>
                                    </p:animEffect>
                                  </p:childTnLst>
                                </p:cTn>
                              </p:par>
                            </p:childTnLst>
                          </p:cTn>
                        </p:par>
                        <p:par>
                          <p:cTn id="134" fill="hold">
                            <p:stCondLst>
                              <p:cond delay="1500"/>
                            </p:stCondLst>
                            <p:childTnLst>
                              <p:par>
                                <p:cTn id="135" presetID="1" presetClass="entr" presetSubtype="0" fill="hold" grpId="0" nodeType="afterEffect">
                                  <p:stCondLst>
                                    <p:cond delay="0"/>
                                  </p:stCondLst>
                                  <p:childTnLst>
                                    <p:set>
                                      <p:cBhvr>
                                        <p:cTn id="136" dur="1" fill="hold">
                                          <p:stCondLst>
                                            <p:cond delay="0"/>
                                          </p:stCondLst>
                                        </p:cTn>
                                        <p:tgtEl>
                                          <p:spTgt spid="19"/>
                                        </p:tgtEl>
                                        <p:attrNameLst>
                                          <p:attrName>style.visibility</p:attrName>
                                        </p:attrNameLst>
                                      </p:cBhvr>
                                      <p:to>
                                        <p:strVal val="visible"/>
                                      </p:to>
                                    </p:set>
                                  </p:childTnLst>
                                </p:cTn>
                              </p:par>
                            </p:childTnLst>
                          </p:cTn>
                        </p:par>
                        <p:par>
                          <p:cTn id="137" fill="hold">
                            <p:stCondLst>
                              <p:cond delay="1500"/>
                            </p:stCondLst>
                            <p:childTnLst>
                              <p:par>
                                <p:cTn id="138" presetID="22" presetClass="entr" presetSubtype="8" fill="hold" nodeType="afterEffect">
                                  <p:stCondLst>
                                    <p:cond delay="0"/>
                                  </p:stCondLst>
                                  <p:childTnLst>
                                    <p:set>
                                      <p:cBhvr>
                                        <p:cTn id="139" dur="1" fill="hold">
                                          <p:stCondLst>
                                            <p:cond delay="0"/>
                                          </p:stCondLst>
                                        </p:cTn>
                                        <p:tgtEl>
                                          <p:spTgt spid="62"/>
                                        </p:tgtEl>
                                        <p:attrNameLst>
                                          <p:attrName>style.visibility</p:attrName>
                                        </p:attrNameLst>
                                      </p:cBhvr>
                                      <p:to>
                                        <p:strVal val="visible"/>
                                      </p:to>
                                    </p:set>
                                    <p:animEffect transition="in" filter="wipe(left)">
                                      <p:cBhvr>
                                        <p:cTn id="140" dur="500"/>
                                        <p:tgtEl>
                                          <p:spTgt spid="62"/>
                                        </p:tgtEl>
                                      </p:cBhvr>
                                    </p:animEffect>
                                  </p:childTnLst>
                                </p:cTn>
                              </p:par>
                            </p:childTnLst>
                          </p:cTn>
                        </p:par>
                        <p:par>
                          <p:cTn id="141" fill="hold">
                            <p:stCondLst>
                              <p:cond delay="2000"/>
                            </p:stCondLst>
                            <p:childTnLst>
                              <p:par>
                                <p:cTn id="142" presetID="10" presetClass="entr" presetSubtype="0" fill="hold" grpId="0" nodeType="afterEffect">
                                  <p:stCondLst>
                                    <p:cond delay="0"/>
                                  </p:stCondLst>
                                  <p:childTnLst>
                                    <p:set>
                                      <p:cBhvr>
                                        <p:cTn id="143" dur="1" fill="hold">
                                          <p:stCondLst>
                                            <p:cond delay="0"/>
                                          </p:stCondLst>
                                        </p:cTn>
                                        <p:tgtEl>
                                          <p:spTgt spid="20"/>
                                        </p:tgtEl>
                                        <p:attrNameLst>
                                          <p:attrName>style.visibility</p:attrName>
                                        </p:attrNameLst>
                                      </p:cBhvr>
                                      <p:to>
                                        <p:strVal val="visible"/>
                                      </p:to>
                                    </p:set>
                                    <p:animEffect transition="in" filter="fade">
                                      <p:cBhvr>
                                        <p:cTn id="144" dur="500"/>
                                        <p:tgtEl>
                                          <p:spTgt spid="20"/>
                                        </p:tgtEl>
                                      </p:cBhvr>
                                    </p:animEffect>
                                  </p:childTnLst>
                                </p:cTn>
                              </p:par>
                            </p:childTnLst>
                          </p:cTn>
                        </p:par>
                        <p:par>
                          <p:cTn id="145" fill="hold">
                            <p:stCondLst>
                              <p:cond delay="2500"/>
                            </p:stCondLst>
                            <p:childTnLst>
                              <p:par>
                                <p:cTn id="146" presetID="10" presetClass="entr" presetSubtype="0" fill="hold" grpId="0" nodeType="afterEffect">
                                  <p:stCondLst>
                                    <p:cond delay="0"/>
                                  </p:stCondLst>
                                  <p:childTnLst>
                                    <p:set>
                                      <p:cBhvr>
                                        <p:cTn id="147" dur="1" fill="hold">
                                          <p:stCondLst>
                                            <p:cond delay="0"/>
                                          </p:stCondLst>
                                        </p:cTn>
                                        <p:tgtEl>
                                          <p:spTgt spid="66"/>
                                        </p:tgtEl>
                                        <p:attrNameLst>
                                          <p:attrName>style.visibility</p:attrName>
                                        </p:attrNameLst>
                                      </p:cBhvr>
                                      <p:to>
                                        <p:strVal val="visible"/>
                                      </p:to>
                                    </p:set>
                                    <p:animEffect transition="in" filter="fade">
                                      <p:cBhvr>
                                        <p:cTn id="148" dur="30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63" grpId="0"/>
      <p:bldP spid="64" grpId="0"/>
      <p:bldP spid="65" grpId="0"/>
      <p:bldP spid="6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States and execution traces</a:t>
            </a:r>
            <a:endParaRPr lang="en-US" dirty="0"/>
          </a:p>
        </p:txBody>
      </p:sp>
      <p:sp>
        <p:nvSpPr>
          <p:cNvPr id="3" name="Content Placeholder 2"/>
          <p:cNvSpPr>
            <a:spLocks noGrp="1"/>
          </p:cNvSpPr>
          <p:nvPr>
            <p:ph idx="1"/>
          </p:nvPr>
        </p:nvSpPr>
        <p:spPr>
          <a:xfrm>
            <a:off x="381000" y="1411552"/>
            <a:ext cx="7739418" cy="3462486"/>
          </a:xfrm>
        </p:spPr>
        <p:txBody>
          <a:bodyPr/>
          <a:lstStyle/>
          <a:p>
            <a:r>
              <a:rPr lang="en-US" dirty="0" smtClean="0"/>
              <a:t>State</a:t>
            </a:r>
          </a:p>
          <a:p>
            <a:pPr lvl="1"/>
            <a:r>
              <a:rPr smtClean="0"/>
              <a:t>Cartesian product of variables</a:t>
            </a:r>
            <a:endParaRPr lang="en-US" dirty="0" smtClean="0"/>
          </a:p>
          <a:p>
            <a:r>
              <a:rPr lang="en-US" dirty="0" smtClean="0"/>
              <a:t>Execution trace</a:t>
            </a:r>
          </a:p>
          <a:p>
            <a:pPr lvl="1"/>
            <a:r>
              <a:rPr smtClean="0"/>
              <a:t>Nonempty finite sequence of states</a:t>
            </a:r>
          </a:p>
          <a:p>
            <a:pPr lvl="1"/>
            <a:r>
              <a:rPr smtClean="0"/>
              <a:t>Infinite sequence of states</a:t>
            </a:r>
          </a:p>
          <a:p>
            <a:pPr lvl="1"/>
            <a:r>
              <a:rPr smtClean="0"/>
              <a:t>Nonempty finite sequence of states followed by special error state</a:t>
            </a:r>
            <a:endParaRPr lang="en-US" dirty="0"/>
          </a:p>
        </p:txBody>
      </p:sp>
      <p:sp>
        <p:nvSpPr>
          <p:cNvPr id="4" name="Oval 3"/>
          <p:cNvSpPr/>
          <p:nvPr/>
        </p:nvSpPr>
        <p:spPr bwMode="auto">
          <a:xfrm>
            <a:off x="7069541" y="1678681"/>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Oval 4"/>
          <p:cNvSpPr/>
          <p:nvPr/>
        </p:nvSpPr>
        <p:spPr bwMode="auto">
          <a:xfrm>
            <a:off x="7410735" y="3152641"/>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8243249" y="3098050"/>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7369792" y="3657607"/>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7356144" y="4162574"/>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Lightning Bolt 8"/>
          <p:cNvSpPr/>
          <p:nvPr/>
        </p:nvSpPr>
        <p:spPr bwMode="auto">
          <a:xfrm>
            <a:off x="8162787" y="4024740"/>
            <a:ext cx="668740" cy="600502"/>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 name="Straight Arrow Connector 10"/>
          <p:cNvCxnSpPr>
            <a:stCxn id="5" idx="6"/>
            <a:endCxn id="6" idx="2"/>
          </p:cNvCxnSpPr>
          <p:nvPr/>
        </p:nvCxnSpPr>
        <p:spPr>
          <a:xfrm flipV="1">
            <a:off x="7601803" y="3193584"/>
            <a:ext cx="641446" cy="54591"/>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7" idx="6"/>
          </p:cNvCxnSpPr>
          <p:nvPr/>
        </p:nvCxnSpPr>
        <p:spPr>
          <a:xfrm flipV="1">
            <a:off x="7560860" y="3722914"/>
            <a:ext cx="718982" cy="30227"/>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 idx="6"/>
            <a:endCxn id="9" idx="2"/>
          </p:cNvCxnSpPr>
          <p:nvPr/>
        </p:nvCxnSpPr>
        <p:spPr>
          <a:xfrm>
            <a:off x="7547212" y="4258108"/>
            <a:ext cx="771057" cy="36441"/>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234626" y="3326016"/>
            <a:ext cx="653143" cy="584775"/>
          </a:xfrm>
          <a:prstGeom prst="rect">
            <a:avLst/>
          </a:prstGeom>
          <a:noFill/>
        </p:spPr>
        <p:txBody>
          <a:bodyPr wrap="square" rtlCol="0">
            <a:spAutoFit/>
          </a:bodyPr>
          <a:lstStyle/>
          <a:p>
            <a:r>
              <a:rPr lang="en-US" sz="3200" dirty="0" smtClean="0"/>
              <a:t>…</a:t>
            </a:r>
            <a:endParaRPr lang="en-US" sz="3200" dirty="0"/>
          </a:p>
        </p:txBody>
      </p:sp>
      <p:sp>
        <p:nvSpPr>
          <p:cNvPr id="20" name="TextBox 19"/>
          <p:cNvSpPr txBox="1"/>
          <p:nvPr/>
        </p:nvSpPr>
        <p:spPr>
          <a:xfrm>
            <a:off x="6905773" y="2006223"/>
            <a:ext cx="2320119" cy="369332"/>
          </a:xfrm>
          <a:prstGeom prst="rect">
            <a:avLst/>
          </a:prstGeom>
          <a:noFill/>
        </p:spPr>
        <p:txBody>
          <a:bodyPr wrap="square" rtlCol="0">
            <a:spAutoFit/>
          </a:bodyPr>
          <a:lstStyle/>
          <a:p>
            <a:r>
              <a:rPr lang="en-US" dirty="0" smtClean="0"/>
              <a:t>(x: </a:t>
            </a:r>
            <a:r>
              <a:rPr lang="en-US" dirty="0" err="1" smtClean="0"/>
              <a:t>int</a:t>
            </a:r>
            <a:r>
              <a:rPr lang="en-US" dirty="0" smtClean="0"/>
              <a:t>, y: </a:t>
            </a:r>
            <a:r>
              <a:rPr lang="en-US" dirty="0" err="1" smtClean="0"/>
              <a:t>int</a:t>
            </a:r>
            <a:r>
              <a:rPr lang="en-US" dirty="0" smtClean="0"/>
              <a:t>, z: </a:t>
            </a:r>
            <a:r>
              <a:rPr lang="en-US" dirty="0" err="1" smtClean="0"/>
              <a:t>bool</a:t>
            </a:r>
            <a:r>
              <a:rPr lang="en-US" dirty="0" smtClean="0"/>
              <a:t>)</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Commands </a:t>
            </a:r>
            <a:endParaRPr lang="en-US" dirty="0"/>
          </a:p>
        </p:txBody>
      </p:sp>
      <p:sp>
        <p:nvSpPr>
          <p:cNvPr id="3" name="Content Placeholder 2"/>
          <p:cNvSpPr>
            <a:spLocks noGrp="1"/>
          </p:cNvSpPr>
          <p:nvPr>
            <p:ph idx="1"/>
          </p:nvPr>
        </p:nvSpPr>
        <p:spPr>
          <a:xfrm>
            <a:off x="381000" y="1029408"/>
            <a:ext cx="8382000" cy="5700022"/>
          </a:xfrm>
        </p:spPr>
        <p:txBody>
          <a:bodyPr/>
          <a:lstStyle/>
          <a:p>
            <a:r>
              <a:rPr lang="en-US" sz="3200" dirty="0" smtClean="0"/>
              <a:t>A </a:t>
            </a:r>
            <a:r>
              <a:rPr lang="en-US" sz="3200" i="1" dirty="0" smtClean="0">
                <a:solidFill>
                  <a:schemeClr val="accent5"/>
                </a:solidFill>
              </a:rPr>
              <a:t>command</a:t>
            </a:r>
            <a:r>
              <a:rPr lang="en-US" sz="3200" dirty="0" smtClean="0"/>
              <a:t> describes a set of execution traces</a:t>
            </a:r>
          </a:p>
          <a:p>
            <a:r>
              <a:rPr lang="en-US" sz="3200" dirty="0" smtClean="0"/>
              <a:t>A command is </a:t>
            </a:r>
            <a:r>
              <a:rPr lang="en-US" sz="3200" i="1" dirty="0" smtClean="0">
                <a:solidFill>
                  <a:schemeClr val="accent5"/>
                </a:solidFill>
              </a:rPr>
              <a:t>deterministic</a:t>
            </a:r>
            <a:r>
              <a:rPr lang="en-US" sz="3200" dirty="0" smtClean="0"/>
              <a:t> if it describes</a:t>
            </a:r>
            <a:br>
              <a:rPr lang="en-US" sz="3200" dirty="0" smtClean="0"/>
            </a:br>
            <a:r>
              <a:rPr lang="en-US" sz="3200" dirty="0" smtClean="0">
                <a:solidFill>
                  <a:schemeClr val="accent4"/>
                </a:solidFill>
              </a:rPr>
              <a:t>at most one </a:t>
            </a:r>
            <a:r>
              <a:rPr lang="en-US" sz="3200" dirty="0" smtClean="0"/>
              <a:t>trace from every initial state</a:t>
            </a:r>
          </a:p>
          <a:p>
            <a:pPr lvl="2"/>
            <a:r>
              <a:rPr sz="2600" smtClean="0"/>
              <a:t>Java, ML, Haskell</a:t>
            </a:r>
            <a:endParaRPr lang="en-US" sz="2600" dirty="0" smtClean="0"/>
          </a:p>
          <a:p>
            <a:pPr>
              <a:buNone/>
            </a:pPr>
            <a:r>
              <a:rPr lang="en-US" sz="3200" dirty="0" smtClean="0"/>
              <a:t>	otherwise, it is </a:t>
            </a:r>
            <a:r>
              <a:rPr lang="en-US" sz="3200" i="1" dirty="0" smtClean="0">
                <a:solidFill>
                  <a:schemeClr val="accent5"/>
                </a:solidFill>
              </a:rPr>
              <a:t>nondeterministic</a:t>
            </a:r>
          </a:p>
          <a:p>
            <a:pPr lvl="2"/>
            <a:r>
              <a:rPr sz="2600" smtClean="0"/>
              <a:t>C, Modula-3, Erlang, Occam</a:t>
            </a:r>
            <a:endParaRPr lang="en-US" sz="2600" dirty="0" smtClean="0"/>
          </a:p>
          <a:p>
            <a:r>
              <a:rPr lang="en-US" sz="3200" dirty="0" smtClean="0"/>
              <a:t>A command is </a:t>
            </a:r>
            <a:r>
              <a:rPr lang="en-US" sz="3200" i="1" dirty="0" smtClean="0">
                <a:solidFill>
                  <a:schemeClr val="accent5"/>
                </a:solidFill>
              </a:rPr>
              <a:t>total</a:t>
            </a:r>
            <a:r>
              <a:rPr lang="en-US" sz="3200" dirty="0" smtClean="0"/>
              <a:t> if it describes</a:t>
            </a:r>
            <a:br>
              <a:rPr lang="en-US" sz="3200" dirty="0" smtClean="0"/>
            </a:br>
            <a:r>
              <a:rPr lang="en-US" sz="3200" dirty="0" smtClean="0">
                <a:solidFill>
                  <a:schemeClr val="accent4"/>
                </a:solidFill>
              </a:rPr>
              <a:t>at least one </a:t>
            </a:r>
            <a:r>
              <a:rPr lang="en-US" sz="3200" dirty="0" smtClean="0"/>
              <a:t>trace from every initial state</a:t>
            </a:r>
          </a:p>
          <a:p>
            <a:pPr lvl="2"/>
            <a:r>
              <a:rPr lang="en-US" sz="2600" dirty="0" err="1" smtClean="0"/>
              <a:t>Dijkstra’s</a:t>
            </a:r>
            <a:r>
              <a:rPr lang="en-US" sz="2600" dirty="0" smtClean="0"/>
              <a:t> </a:t>
            </a:r>
            <a:r>
              <a:rPr lang="en-US" sz="2600" i="1" dirty="0" smtClean="0"/>
              <a:t>Law of the Excluded Miracle</a:t>
            </a:r>
          </a:p>
          <a:p>
            <a:pPr>
              <a:buNone/>
            </a:pPr>
            <a:r>
              <a:rPr lang="en-US" sz="3200" dirty="0" smtClean="0"/>
              <a:t>	</a:t>
            </a:r>
            <a:r>
              <a:rPr sz="3200" smtClean="0"/>
              <a:t>otherwise, it is </a:t>
            </a:r>
            <a:r>
              <a:rPr sz="3200" i="1" smtClean="0">
                <a:solidFill>
                  <a:schemeClr val="accent5"/>
                </a:solidFill>
              </a:rPr>
              <a:t>partial</a:t>
            </a:r>
          </a:p>
          <a:p>
            <a:pPr lvl="2"/>
            <a:r>
              <a:rPr lang="en-US" sz="2600" dirty="0" smtClean="0"/>
              <a:t>Juno-2, LIM</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fade">
                                      <p:cBhvr>
                                        <p:cTn id="3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Command language</a:t>
            </a:r>
            <a:endParaRPr lang="en-US" dirty="0"/>
          </a:p>
        </p:txBody>
      </p:sp>
      <p:sp>
        <p:nvSpPr>
          <p:cNvPr id="3" name="Content Placeholder 2"/>
          <p:cNvSpPr>
            <a:spLocks noGrp="1"/>
          </p:cNvSpPr>
          <p:nvPr>
            <p:ph sz="half" idx="1"/>
          </p:nvPr>
        </p:nvSpPr>
        <p:spPr>
          <a:xfrm>
            <a:off x="381000" y="1411553"/>
            <a:ext cx="4114800" cy="3828740"/>
          </a:xfrm>
        </p:spPr>
        <p:txBody>
          <a:bodyPr/>
          <a:lstStyle/>
          <a:p>
            <a:r>
              <a:rPr lang="en-US" sz="3200" dirty="0" smtClean="0"/>
              <a:t>x := E</a:t>
            </a:r>
          </a:p>
          <a:p>
            <a:pPr lvl="1"/>
            <a:r>
              <a:rPr sz="2400" smtClean="0"/>
              <a:t>x := x + 1</a:t>
            </a:r>
          </a:p>
          <a:p>
            <a:pPr lvl="1"/>
            <a:endParaRPr sz="2400" smtClean="0"/>
          </a:p>
          <a:p>
            <a:pPr lvl="1"/>
            <a:r>
              <a:rPr sz="2400" smtClean="0"/>
              <a:t>x := 10</a:t>
            </a:r>
          </a:p>
          <a:p>
            <a:endParaRPr lang="en-US" sz="3200" dirty="0" smtClean="0"/>
          </a:p>
          <a:p>
            <a:r>
              <a:rPr lang="en-US" sz="3200" dirty="0" smtClean="0">
                <a:solidFill>
                  <a:schemeClr val="accent2"/>
                </a:solidFill>
              </a:rPr>
              <a:t>havoc</a:t>
            </a:r>
            <a:r>
              <a:rPr lang="en-US" sz="3200" dirty="0" smtClean="0"/>
              <a:t> x</a:t>
            </a:r>
          </a:p>
          <a:p>
            <a:endParaRPr lang="en-US" sz="3200" dirty="0" smtClean="0"/>
          </a:p>
          <a:p>
            <a:pPr>
              <a:buNone/>
            </a:pPr>
            <a:endParaRPr lang="en-US" sz="3200" dirty="0"/>
          </a:p>
        </p:txBody>
      </p:sp>
      <p:sp>
        <p:nvSpPr>
          <p:cNvPr id="4" name="Content Placeholder 3"/>
          <p:cNvSpPr>
            <a:spLocks noGrp="1"/>
          </p:cNvSpPr>
          <p:nvPr>
            <p:ph sz="half" idx="2"/>
          </p:nvPr>
        </p:nvSpPr>
        <p:spPr>
          <a:xfrm>
            <a:off x="4648200" y="1411553"/>
            <a:ext cx="4114800" cy="3693319"/>
          </a:xfrm>
        </p:spPr>
        <p:txBody>
          <a:bodyPr/>
          <a:lstStyle/>
          <a:p>
            <a:r>
              <a:rPr lang="en-US" sz="3200" dirty="0" smtClean="0">
                <a:solidFill>
                  <a:schemeClr val="accent2"/>
                </a:solidFill>
              </a:rPr>
              <a:t>assert</a:t>
            </a:r>
            <a:r>
              <a:rPr lang="en-US" sz="3200" dirty="0" smtClean="0"/>
              <a:t> P</a:t>
            </a:r>
          </a:p>
          <a:p>
            <a:endParaRPr lang="en-US" sz="3200" dirty="0" smtClean="0"/>
          </a:p>
          <a:p>
            <a:r>
              <a:rPr lang="en-US" sz="3200" dirty="0" smtClean="0">
                <a:solidFill>
                  <a:schemeClr val="accent2"/>
                </a:solidFill>
              </a:rPr>
              <a:t>assume</a:t>
            </a:r>
            <a:r>
              <a:rPr lang="en-US" sz="3200" dirty="0" smtClean="0"/>
              <a:t> P</a:t>
            </a:r>
          </a:p>
          <a:p>
            <a:endParaRPr lang="en-US" sz="3200" dirty="0" smtClean="0"/>
          </a:p>
          <a:p>
            <a:pPr>
              <a:buNone/>
            </a:pPr>
            <a:endParaRPr lang="en-US" sz="3200" dirty="0" smtClean="0"/>
          </a:p>
          <a:p>
            <a:pPr>
              <a:buNone/>
            </a:pPr>
            <a:endParaRPr lang="en-US" sz="3200" dirty="0" smtClean="0"/>
          </a:p>
          <a:p>
            <a:endParaRPr lang="en-US" sz="3200" dirty="0"/>
          </a:p>
        </p:txBody>
      </p:sp>
      <p:sp>
        <p:nvSpPr>
          <p:cNvPr id="5" name="Oval 4"/>
          <p:cNvSpPr/>
          <p:nvPr/>
        </p:nvSpPr>
        <p:spPr bwMode="auto">
          <a:xfrm>
            <a:off x="3054014" y="2119802"/>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3054014" y="186536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3054014" y="161886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3387969" y="186536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Oval 8"/>
          <p:cNvSpPr/>
          <p:nvPr/>
        </p:nvSpPr>
        <p:spPr bwMode="auto">
          <a:xfrm>
            <a:off x="3387969" y="161091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Oval 9"/>
          <p:cNvSpPr/>
          <p:nvPr/>
        </p:nvSpPr>
        <p:spPr bwMode="auto">
          <a:xfrm>
            <a:off x="3387969" y="136442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 name="Straight Arrow Connector 10"/>
          <p:cNvCxnSpPr>
            <a:stCxn id="7" idx="7"/>
            <a:endCxn id="10" idx="3"/>
          </p:cNvCxnSpPr>
          <p:nvPr/>
        </p:nvCxnSpPr>
        <p:spPr>
          <a:xfrm rot="5400000" flipH="1" flipV="1">
            <a:off x="3209857" y="1440757"/>
            <a:ext cx="15827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6" idx="7"/>
            <a:endCxn id="9" idx="3"/>
          </p:cNvCxnSpPr>
          <p:nvPr/>
        </p:nvCxnSpPr>
        <p:spPr>
          <a:xfrm rot="5400000" flipH="1" flipV="1">
            <a:off x="3209857" y="1687248"/>
            <a:ext cx="15827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7"/>
            <a:endCxn id="8" idx="3"/>
          </p:cNvCxnSpPr>
          <p:nvPr/>
        </p:nvCxnSpPr>
        <p:spPr>
          <a:xfrm rot="5400000" flipH="1" flipV="1">
            <a:off x="3209857" y="1941690"/>
            <a:ext cx="15827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bwMode="auto">
          <a:xfrm>
            <a:off x="3077867" y="318029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Oval 14"/>
          <p:cNvSpPr/>
          <p:nvPr/>
        </p:nvSpPr>
        <p:spPr bwMode="auto">
          <a:xfrm>
            <a:off x="3077867" y="292584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Oval 15"/>
          <p:cNvSpPr/>
          <p:nvPr/>
        </p:nvSpPr>
        <p:spPr bwMode="auto">
          <a:xfrm>
            <a:off x="3077867" y="2679358"/>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Oval 16"/>
          <p:cNvSpPr/>
          <p:nvPr/>
        </p:nvSpPr>
        <p:spPr bwMode="auto">
          <a:xfrm>
            <a:off x="3411822" y="286223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8" name="Straight Arrow Connector 17"/>
          <p:cNvCxnSpPr>
            <a:stCxn id="16" idx="6"/>
            <a:endCxn id="17" idx="1"/>
          </p:cNvCxnSpPr>
          <p:nvPr/>
        </p:nvCxnSpPr>
        <p:spPr>
          <a:xfrm>
            <a:off x="3213870" y="2747360"/>
            <a:ext cx="217869" cy="1347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5" idx="6"/>
            <a:endCxn id="17" idx="2"/>
          </p:cNvCxnSpPr>
          <p:nvPr/>
        </p:nvCxnSpPr>
        <p:spPr>
          <a:xfrm flipV="1">
            <a:off x="3213870" y="2930241"/>
            <a:ext cx="197952" cy="636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4" idx="7"/>
            <a:endCxn id="17" idx="3"/>
          </p:cNvCxnSpPr>
          <p:nvPr/>
        </p:nvCxnSpPr>
        <p:spPr>
          <a:xfrm rot="5400000" flipH="1" flipV="1">
            <a:off x="3201905" y="2970374"/>
            <a:ext cx="221883" cy="2377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bwMode="auto">
          <a:xfrm>
            <a:off x="2908517" y="433275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 name="Oval 21"/>
          <p:cNvSpPr/>
          <p:nvPr/>
        </p:nvSpPr>
        <p:spPr bwMode="auto">
          <a:xfrm>
            <a:off x="2908517" y="407831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 name="Oval 22"/>
          <p:cNvSpPr/>
          <p:nvPr/>
        </p:nvSpPr>
        <p:spPr bwMode="auto">
          <a:xfrm>
            <a:off x="2908517" y="383182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Oval 23"/>
          <p:cNvSpPr/>
          <p:nvPr/>
        </p:nvSpPr>
        <p:spPr bwMode="auto">
          <a:xfrm>
            <a:off x="3560524" y="433275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 name="Oval 24"/>
          <p:cNvSpPr/>
          <p:nvPr/>
        </p:nvSpPr>
        <p:spPr bwMode="auto">
          <a:xfrm>
            <a:off x="3560524" y="4078314"/>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 name="Oval 25"/>
          <p:cNvSpPr/>
          <p:nvPr/>
        </p:nvSpPr>
        <p:spPr bwMode="auto">
          <a:xfrm>
            <a:off x="3560524" y="3831823"/>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27" name="Straight Arrow Connector 26"/>
          <p:cNvCxnSpPr>
            <a:stCxn id="23" idx="7"/>
            <a:endCxn id="26" idx="1"/>
          </p:cNvCxnSpPr>
          <p:nvPr/>
        </p:nvCxnSpPr>
        <p:spPr>
          <a:xfrm rot="5400000" flipH="1" flipV="1">
            <a:off x="3302522" y="3573821"/>
            <a:ext cx="1588"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23" idx="6"/>
            <a:endCxn id="25" idx="1"/>
          </p:cNvCxnSpPr>
          <p:nvPr/>
        </p:nvCxnSpPr>
        <p:spPr>
          <a:xfrm>
            <a:off x="3044520" y="3899825"/>
            <a:ext cx="535921" cy="1984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3" idx="5"/>
            <a:endCxn id="24" idx="1"/>
          </p:cNvCxnSpPr>
          <p:nvPr/>
        </p:nvCxnSpPr>
        <p:spPr>
          <a:xfrm rot="16200000" flipH="1">
            <a:off x="3100140" y="3872372"/>
            <a:ext cx="404764"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22" idx="7"/>
            <a:endCxn id="26" idx="2"/>
          </p:cNvCxnSpPr>
          <p:nvPr/>
        </p:nvCxnSpPr>
        <p:spPr>
          <a:xfrm rot="5400000" flipH="1" flipV="1">
            <a:off x="3193360" y="3731068"/>
            <a:ext cx="198406" cy="5359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2" idx="6"/>
            <a:endCxn id="25" idx="2"/>
          </p:cNvCxnSpPr>
          <p:nvPr/>
        </p:nvCxnSpPr>
        <p:spPr>
          <a:xfrm>
            <a:off x="3044520" y="4146316"/>
            <a:ext cx="5160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2" idx="5"/>
            <a:endCxn id="24" idx="2"/>
          </p:cNvCxnSpPr>
          <p:nvPr/>
        </p:nvCxnSpPr>
        <p:spPr>
          <a:xfrm rot="16200000" flipH="1">
            <a:off x="3189384" y="4029618"/>
            <a:ext cx="206358" cy="5359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1" idx="7"/>
            <a:endCxn id="26" idx="3"/>
          </p:cNvCxnSpPr>
          <p:nvPr/>
        </p:nvCxnSpPr>
        <p:spPr>
          <a:xfrm rot="5400000" flipH="1" flipV="1">
            <a:off x="3100140" y="3872372"/>
            <a:ext cx="404764"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21" idx="6"/>
            <a:endCxn id="25" idx="3"/>
          </p:cNvCxnSpPr>
          <p:nvPr/>
        </p:nvCxnSpPr>
        <p:spPr>
          <a:xfrm flipV="1">
            <a:off x="3044520" y="4194400"/>
            <a:ext cx="535921" cy="2063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1" idx="5"/>
            <a:endCxn id="24" idx="3"/>
          </p:cNvCxnSpPr>
          <p:nvPr/>
        </p:nvCxnSpPr>
        <p:spPr>
          <a:xfrm rot="16200000" flipH="1">
            <a:off x="3302522" y="4170923"/>
            <a:ext cx="1588" cy="5558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bwMode="auto">
          <a:xfrm>
            <a:off x="7847611" y="1949819"/>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 name="Oval 49"/>
          <p:cNvSpPr/>
          <p:nvPr/>
        </p:nvSpPr>
        <p:spPr bwMode="auto">
          <a:xfrm>
            <a:off x="7847611" y="169537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 name="Oval 50"/>
          <p:cNvSpPr/>
          <p:nvPr/>
        </p:nvSpPr>
        <p:spPr bwMode="auto">
          <a:xfrm>
            <a:off x="7847611" y="144888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2" name="Oval 51"/>
          <p:cNvSpPr/>
          <p:nvPr/>
        </p:nvSpPr>
        <p:spPr bwMode="auto">
          <a:xfrm>
            <a:off x="8449989" y="1695377"/>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3" name="Oval 52"/>
          <p:cNvSpPr/>
          <p:nvPr/>
        </p:nvSpPr>
        <p:spPr bwMode="auto">
          <a:xfrm>
            <a:off x="8449989" y="1448886"/>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4" name="Straight Arrow Connector 53"/>
          <p:cNvCxnSpPr>
            <a:stCxn id="51" idx="6"/>
            <a:endCxn id="53" idx="2"/>
          </p:cNvCxnSpPr>
          <p:nvPr/>
        </p:nvCxnSpPr>
        <p:spPr>
          <a:xfrm>
            <a:off x="7983614" y="1516888"/>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50" idx="6"/>
            <a:endCxn id="52" idx="2"/>
          </p:cNvCxnSpPr>
          <p:nvPr/>
        </p:nvCxnSpPr>
        <p:spPr>
          <a:xfrm>
            <a:off x="7983614" y="1763379"/>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Lightning Bolt 55"/>
          <p:cNvSpPr/>
          <p:nvPr/>
        </p:nvSpPr>
        <p:spPr bwMode="auto">
          <a:xfrm>
            <a:off x="8402790" y="1880173"/>
            <a:ext cx="339359" cy="304731"/>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7" name="Straight Arrow Connector 56"/>
          <p:cNvCxnSpPr>
            <a:stCxn id="49" idx="6"/>
            <a:endCxn id="56" idx="2"/>
          </p:cNvCxnSpPr>
          <p:nvPr/>
        </p:nvCxnSpPr>
        <p:spPr>
          <a:xfrm flipV="1">
            <a:off x="7983614" y="2017090"/>
            <a:ext cx="498077" cy="7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Left Brace 57"/>
          <p:cNvSpPr/>
          <p:nvPr/>
        </p:nvSpPr>
        <p:spPr>
          <a:xfrm>
            <a:off x="7483872" y="1421524"/>
            <a:ext cx="234462" cy="42203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Left Brace 58"/>
          <p:cNvSpPr/>
          <p:nvPr/>
        </p:nvSpPr>
        <p:spPr>
          <a:xfrm>
            <a:off x="7483872" y="1906078"/>
            <a:ext cx="234462" cy="2032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6784398" y="1374625"/>
            <a:ext cx="660402" cy="523220"/>
          </a:xfrm>
          <a:prstGeom prst="rect">
            <a:avLst/>
          </a:prstGeom>
          <a:noFill/>
        </p:spPr>
        <p:txBody>
          <a:bodyPr wrap="square" rtlCol="0">
            <a:spAutoFit/>
          </a:bodyPr>
          <a:lstStyle/>
          <a:p>
            <a:pPr algn="r"/>
            <a:r>
              <a:rPr lang="en-US" sz="2800" dirty="0" smtClean="0"/>
              <a:t>P</a:t>
            </a:r>
            <a:endParaRPr lang="en-US" sz="2800" dirty="0"/>
          </a:p>
        </p:txBody>
      </p:sp>
      <p:sp>
        <p:nvSpPr>
          <p:cNvPr id="61" name="TextBox 60"/>
          <p:cNvSpPr txBox="1"/>
          <p:nvPr/>
        </p:nvSpPr>
        <p:spPr>
          <a:xfrm>
            <a:off x="6440518" y="1745856"/>
            <a:ext cx="1004282" cy="523220"/>
          </a:xfrm>
          <a:prstGeom prst="rect">
            <a:avLst/>
          </a:prstGeom>
          <a:noFill/>
        </p:spPr>
        <p:txBody>
          <a:bodyPr wrap="square" rtlCol="0">
            <a:spAutoFit/>
          </a:bodyPr>
          <a:lstStyle/>
          <a:p>
            <a:pPr algn="r"/>
            <a:r>
              <a:rPr lang="en-US" sz="2800" dirty="0" smtClean="0">
                <a:latin typeface="Segoe UI"/>
                <a:cs typeface="Segoe UI"/>
                <a:sym typeface="Symbol"/>
              </a:rPr>
              <a:t>¬</a:t>
            </a:r>
            <a:r>
              <a:rPr lang="en-US" sz="2800" dirty="0" smtClean="0"/>
              <a:t>P</a:t>
            </a:r>
            <a:endParaRPr lang="en-US" sz="2800" dirty="0"/>
          </a:p>
        </p:txBody>
      </p:sp>
      <p:sp>
        <p:nvSpPr>
          <p:cNvPr id="62" name="Oval 61"/>
          <p:cNvSpPr/>
          <p:nvPr/>
        </p:nvSpPr>
        <p:spPr bwMode="auto">
          <a:xfrm>
            <a:off x="7793440" y="331463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3" name="Oval 62"/>
          <p:cNvSpPr/>
          <p:nvPr/>
        </p:nvSpPr>
        <p:spPr bwMode="auto">
          <a:xfrm>
            <a:off x="7793440" y="306814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4" name="Oval 63"/>
          <p:cNvSpPr/>
          <p:nvPr/>
        </p:nvSpPr>
        <p:spPr bwMode="auto">
          <a:xfrm>
            <a:off x="8395818" y="3314631"/>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5" name="Oval 64"/>
          <p:cNvSpPr/>
          <p:nvPr/>
        </p:nvSpPr>
        <p:spPr bwMode="auto">
          <a:xfrm>
            <a:off x="8395818" y="3068140"/>
            <a:ext cx="136003" cy="136003"/>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66" name="Straight Arrow Connector 65"/>
          <p:cNvCxnSpPr>
            <a:stCxn id="63" idx="6"/>
            <a:endCxn id="65" idx="2"/>
          </p:cNvCxnSpPr>
          <p:nvPr/>
        </p:nvCxnSpPr>
        <p:spPr>
          <a:xfrm>
            <a:off x="7929443" y="3136142"/>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7" name="Left Brace 66"/>
          <p:cNvSpPr/>
          <p:nvPr/>
        </p:nvSpPr>
        <p:spPr>
          <a:xfrm>
            <a:off x="7429701" y="3040778"/>
            <a:ext cx="234462" cy="42203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TextBox 67"/>
          <p:cNvSpPr txBox="1"/>
          <p:nvPr/>
        </p:nvSpPr>
        <p:spPr>
          <a:xfrm>
            <a:off x="6730227" y="2993879"/>
            <a:ext cx="660402" cy="523220"/>
          </a:xfrm>
          <a:prstGeom prst="rect">
            <a:avLst/>
          </a:prstGeom>
          <a:noFill/>
        </p:spPr>
        <p:txBody>
          <a:bodyPr wrap="square" rtlCol="0">
            <a:spAutoFit/>
          </a:bodyPr>
          <a:lstStyle/>
          <a:p>
            <a:pPr algn="r"/>
            <a:r>
              <a:rPr lang="en-US" sz="2800" dirty="0" smtClean="0"/>
              <a:t>P</a:t>
            </a:r>
            <a:endParaRPr lang="en-US" sz="2800" dirty="0"/>
          </a:p>
        </p:txBody>
      </p:sp>
      <p:cxnSp>
        <p:nvCxnSpPr>
          <p:cNvPr id="70" name="Straight Arrow Connector 69"/>
          <p:cNvCxnSpPr>
            <a:stCxn id="62" idx="6"/>
            <a:endCxn id="64" idx="2"/>
          </p:cNvCxnSpPr>
          <p:nvPr/>
        </p:nvCxnSpPr>
        <p:spPr>
          <a:xfrm>
            <a:off x="7929443" y="3382633"/>
            <a:ext cx="4663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fade">
                                      <p:cBhvr>
                                        <p:cTn id="11" dur="500"/>
                                        <p:tgtEl>
                                          <p:spTgt spid="21"/>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fade">
                                      <p:cBhvr>
                                        <p:cTn id="14" dur="500"/>
                                        <p:tgtEl>
                                          <p:spTgt spid="22"/>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500"/>
                                        <p:tgtEl>
                                          <p:spTgt spid="2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fade">
                                      <p:cBhvr>
                                        <p:cTn id="23" dur="500"/>
                                        <p:tgtEl>
                                          <p:spTgt spid="2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fade">
                                      <p:cBhvr>
                                        <p:cTn id="26" dur="500"/>
                                        <p:tgtEl>
                                          <p:spTgt spid="26"/>
                                        </p:tgtEl>
                                      </p:cBhvr>
                                    </p:animEffect>
                                  </p:childTnLst>
                                </p:cTn>
                              </p:par>
                              <p:par>
                                <p:cTn id="27" presetID="10" presetClass="entr" presetSubtype="0" fill="hold" nodeType="with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500"/>
                                        <p:tgtEl>
                                          <p:spTgt spid="27"/>
                                        </p:tgtEl>
                                      </p:cBhvr>
                                    </p:animEffect>
                                  </p:childTnLst>
                                </p:cTn>
                              </p:par>
                              <p:par>
                                <p:cTn id="30" presetID="10" presetClass="entr" presetSubtype="0" fill="hold"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fade">
                                      <p:cBhvr>
                                        <p:cTn id="32" dur="500"/>
                                        <p:tgtEl>
                                          <p:spTgt spid="28"/>
                                        </p:tgtEl>
                                      </p:cBhvr>
                                    </p:animEffect>
                                  </p:childTnLst>
                                </p:cTn>
                              </p:par>
                              <p:par>
                                <p:cTn id="33" presetID="10" presetClass="entr" presetSubtype="0" fill="hold"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500"/>
                                        <p:tgtEl>
                                          <p:spTgt spid="29"/>
                                        </p:tgtEl>
                                      </p:cBhvr>
                                    </p:animEffect>
                                  </p:childTnLst>
                                </p:cTn>
                              </p:par>
                              <p:par>
                                <p:cTn id="36" presetID="10" presetClass="entr" presetSubtype="0" fill="hold" nodeType="with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fade">
                                      <p:cBhvr>
                                        <p:cTn id="38" dur="500"/>
                                        <p:tgtEl>
                                          <p:spTgt spid="30"/>
                                        </p:tgtEl>
                                      </p:cBhvr>
                                    </p:animEffect>
                                  </p:childTnLst>
                                </p:cTn>
                              </p:par>
                              <p:par>
                                <p:cTn id="39" presetID="10" presetClass="entr" presetSubtype="0" fill="hold" nodeType="with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fade">
                                      <p:cBhvr>
                                        <p:cTn id="41" dur="500"/>
                                        <p:tgtEl>
                                          <p:spTgt spid="31"/>
                                        </p:tgtEl>
                                      </p:cBhvr>
                                    </p:animEffect>
                                  </p:childTnLst>
                                </p:cTn>
                              </p:par>
                              <p:par>
                                <p:cTn id="42" presetID="10" presetClass="entr" presetSubtype="0" fill="hold" nodeType="with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fade">
                                      <p:cBhvr>
                                        <p:cTn id="44" dur="500"/>
                                        <p:tgtEl>
                                          <p:spTgt spid="32"/>
                                        </p:tgtEl>
                                      </p:cBhvr>
                                    </p:animEffect>
                                  </p:childTnLst>
                                </p:cTn>
                              </p:par>
                              <p:par>
                                <p:cTn id="45" presetID="10" presetClass="entr" presetSubtype="0" fill="hold" nodeType="withEffect">
                                  <p:stCondLst>
                                    <p:cond delay="0"/>
                                  </p:stCondLst>
                                  <p:childTnLst>
                                    <p:set>
                                      <p:cBhvr>
                                        <p:cTn id="46" dur="1" fill="hold">
                                          <p:stCondLst>
                                            <p:cond delay="0"/>
                                          </p:stCondLst>
                                        </p:cTn>
                                        <p:tgtEl>
                                          <p:spTgt spid="33"/>
                                        </p:tgtEl>
                                        <p:attrNameLst>
                                          <p:attrName>style.visibility</p:attrName>
                                        </p:attrNameLst>
                                      </p:cBhvr>
                                      <p:to>
                                        <p:strVal val="visible"/>
                                      </p:to>
                                    </p:set>
                                    <p:animEffect transition="in" filter="fade">
                                      <p:cBhvr>
                                        <p:cTn id="47" dur="500"/>
                                        <p:tgtEl>
                                          <p:spTgt spid="33"/>
                                        </p:tgtEl>
                                      </p:cBhvr>
                                    </p:animEffect>
                                  </p:childTnLst>
                                </p:cTn>
                              </p:par>
                              <p:par>
                                <p:cTn id="48" presetID="10" presetClass="entr" presetSubtype="0" fill="hold" nodeType="withEffect">
                                  <p:stCondLst>
                                    <p:cond delay="0"/>
                                  </p:stCondLst>
                                  <p:childTnLst>
                                    <p:set>
                                      <p:cBhvr>
                                        <p:cTn id="49" dur="1" fill="hold">
                                          <p:stCondLst>
                                            <p:cond delay="0"/>
                                          </p:stCondLst>
                                        </p:cTn>
                                        <p:tgtEl>
                                          <p:spTgt spid="34"/>
                                        </p:tgtEl>
                                        <p:attrNameLst>
                                          <p:attrName>style.visibility</p:attrName>
                                        </p:attrNameLst>
                                      </p:cBhvr>
                                      <p:to>
                                        <p:strVal val="visible"/>
                                      </p:to>
                                    </p:set>
                                    <p:animEffect transition="in" filter="fade">
                                      <p:cBhvr>
                                        <p:cTn id="50" dur="500"/>
                                        <p:tgtEl>
                                          <p:spTgt spid="34"/>
                                        </p:tgtEl>
                                      </p:cBhvr>
                                    </p:animEffect>
                                  </p:childTnLst>
                                </p:cTn>
                              </p:par>
                              <p:par>
                                <p:cTn id="51" presetID="10" presetClass="entr" presetSubtype="0" fill="hold" nodeType="withEffect">
                                  <p:stCondLst>
                                    <p:cond delay="0"/>
                                  </p:stCondLst>
                                  <p:childTnLst>
                                    <p:set>
                                      <p:cBhvr>
                                        <p:cTn id="52" dur="1" fill="hold">
                                          <p:stCondLst>
                                            <p:cond delay="0"/>
                                          </p:stCondLst>
                                        </p:cTn>
                                        <p:tgtEl>
                                          <p:spTgt spid="35"/>
                                        </p:tgtEl>
                                        <p:attrNameLst>
                                          <p:attrName>style.visibility</p:attrName>
                                        </p:attrNameLst>
                                      </p:cBhvr>
                                      <p:to>
                                        <p:strVal val="visible"/>
                                      </p:to>
                                    </p:set>
                                    <p:animEffect transition="in" filter="fade">
                                      <p:cBhvr>
                                        <p:cTn id="53" dur="500"/>
                                        <p:tgtEl>
                                          <p:spTgt spid="35"/>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4">
                                            <p:txEl>
                                              <p:pRg st="0" end="0"/>
                                            </p:txEl>
                                          </p:spTgt>
                                        </p:tgtEl>
                                        <p:attrNameLst>
                                          <p:attrName>style.visibility</p:attrName>
                                        </p:attrNameLst>
                                      </p:cBhvr>
                                      <p:to>
                                        <p:strVal val="visible"/>
                                      </p:to>
                                    </p:set>
                                    <p:animEffect transition="in" filter="fade">
                                      <p:cBhvr>
                                        <p:cTn id="58" dur="500"/>
                                        <p:tgtEl>
                                          <p:spTgt spid="4">
                                            <p:txEl>
                                              <p:pRg st="0" end="0"/>
                                            </p:txEl>
                                          </p:spTgt>
                                        </p:tgtEl>
                                      </p:cBhvr>
                                    </p:animEffect>
                                  </p:childTnLst>
                                </p:cTn>
                              </p:par>
                            </p:childTnLst>
                          </p:cTn>
                        </p:par>
                        <p:par>
                          <p:cTn id="59" fill="hold">
                            <p:stCondLst>
                              <p:cond delay="500"/>
                            </p:stCondLst>
                            <p:childTnLst>
                              <p:par>
                                <p:cTn id="60" presetID="10" presetClass="entr" presetSubtype="0" fill="hold" grpId="0" nodeType="afterEffect">
                                  <p:stCondLst>
                                    <p:cond delay="0"/>
                                  </p:stCondLst>
                                  <p:childTnLst>
                                    <p:set>
                                      <p:cBhvr>
                                        <p:cTn id="61" dur="1" fill="hold">
                                          <p:stCondLst>
                                            <p:cond delay="0"/>
                                          </p:stCondLst>
                                        </p:cTn>
                                        <p:tgtEl>
                                          <p:spTgt spid="49"/>
                                        </p:tgtEl>
                                        <p:attrNameLst>
                                          <p:attrName>style.visibility</p:attrName>
                                        </p:attrNameLst>
                                      </p:cBhvr>
                                      <p:to>
                                        <p:strVal val="visible"/>
                                      </p:to>
                                    </p:set>
                                    <p:animEffect transition="in" filter="fade">
                                      <p:cBhvr>
                                        <p:cTn id="62" dur="500"/>
                                        <p:tgtEl>
                                          <p:spTgt spid="49"/>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50"/>
                                        </p:tgtEl>
                                        <p:attrNameLst>
                                          <p:attrName>style.visibility</p:attrName>
                                        </p:attrNameLst>
                                      </p:cBhvr>
                                      <p:to>
                                        <p:strVal val="visible"/>
                                      </p:to>
                                    </p:set>
                                    <p:animEffect transition="in" filter="fade">
                                      <p:cBhvr>
                                        <p:cTn id="65" dur="500"/>
                                        <p:tgtEl>
                                          <p:spTgt spid="50"/>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51"/>
                                        </p:tgtEl>
                                        <p:attrNameLst>
                                          <p:attrName>style.visibility</p:attrName>
                                        </p:attrNameLst>
                                      </p:cBhvr>
                                      <p:to>
                                        <p:strVal val="visible"/>
                                      </p:to>
                                    </p:set>
                                    <p:animEffect transition="in" filter="fade">
                                      <p:cBhvr>
                                        <p:cTn id="68" dur="500"/>
                                        <p:tgtEl>
                                          <p:spTgt spid="51"/>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52"/>
                                        </p:tgtEl>
                                        <p:attrNameLst>
                                          <p:attrName>style.visibility</p:attrName>
                                        </p:attrNameLst>
                                      </p:cBhvr>
                                      <p:to>
                                        <p:strVal val="visible"/>
                                      </p:to>
                                    </p:set>
                                    <p:animEffect transition="in" filter="fade">
                                      <p:cBhvr>
                                        <p:cTn id="71" dur="500"/>
                                        <p:tgtEl>
                                          <p:spTgt spid="52"/>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53"/>
                                        </p:tgtEl>
                                        <p:attrNameLst>
                                          <p:attrName>style.visibility</p:attrName>
                                        </p:attrNameLst>
                                      </p:cBhvr>
                                      <p:to>
                                        <p:strVal val="visible"/>
                                      </p:to>
                                    </p:set>
                                    <p:animEffect transition="in" filter="fade">
                                      <p:cBhvr>
                                        <p:cTn id="74" dur="500"/>
                                        <p:tgtEl>
                                          <p:spTgt spid="53"/>
                                        </p:tgtEl>
                                      </p:cBhvr>
                                    </p:animEffect>
                                  </p:childTnLst>
                                </p:cTn>
                              </p:par>
                              <p:par>
                                <p:cTn id="75" presetID="10" presetClass="entr" presetSubtype="0" fill="hold" nodeType="withEffect">
                                  <p:stCondLst>
                                    <p:cond delay="0"/>
                                  </p:stCondLst>
                                  <p:childTnLst>
                                    <p:set>
                                      <p:cBhvr>
                                        <p:cTn id="76" dur="1" fill="hold">
                                          <p:stCondLst>
                                            <p:cond delay="0"/>
                                          </p:stCondLst>
                                        </p:cTn>
                                        <p:tgtEl>
                                          <p:spTgt spid="54"/>
                                        </p:tgtEl>
                                        <p:attrNameLst>
                                          <p:attrName>style.visibility</p:attrName>
                                        </p:attrNameLst>
                                      </p:cBhvr>
                                      <p:to>
                                        <p:strVal val="visible"/>
                                      </p:to>
                                    </p:set>
                                    <p:animEffect transition="in" filter="fade">
                                      <p:cBhvr>
                                        <p:cTn id="77" dur="500"/>
                                        <p:tgtEl>
                                          <p:spTgt spid="54"/>
                                        </p:tgtEl>
                                      </p:cBhvr>
                                    </p:animEffect>
                                  </p:childTnLst>
                                </p:cTn>
                              </p:par>
                              <p:par>
                                <p:cTn id="78" presetID="10" presetClass="entr" presetSubtype="0" fill="hold" nodeType="withEffect">
                                  <p:stCondLst>
                                    <p:cond delay="0"/>
                                  </p:stCondLst>
                                  <p:childTnLst>
                                    <p:set>
                                      <p:cBhvr>
                                        <p:cTn id="79" dur="1" fill="hold">
                                          <p:stCondLst>
                                            <p:cond delay="0"/>
                                          </p:stCondLst>
                                        </p:cTn>
                                        <p:tgtEl>
                                          <p:spTgt spid="55"/>
                                        </p:tgtEl>
                                        <p:attrNameLst>
                                          <p:attrName>style.visibility</p:attrName>
                                        </p:attrNameLst>
                                      </p:cBhvr>
                                      <p:to>
                                        <p:strVal val="visible"/>
                                      </p:to>
                                    </p:set>
                                    <p:animEffect transition="in" filter="fade">
                                      <p:cBhvr>
                                        <p:cTn id="80" dur="500"/>
                                        <p:tgtEl>
                                          <p:spTgt spid="55"/>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56"/>
                                        </p:tgtEl>
                                        <p:attrNameLst>
                                          <p:attrName>style.visibility</p:attrName>
                                        </p:attrNameLst>
                                      </p:cBhvr>
                                      <p:to>
                                        <p:strVal val="visible"/>
                                      </p:to>
                                    </p:set>
                                    <p:animEffect transition="in" filter="fade">
                                      <p:cBhvr>
                                        <p:cTn id="83" dur="500"/>
                                        <p:tgtEl>
                                          <p:spTgt spid="56"/>
                                        </p:tgtEl>
                                      </p:cBhvr>
                                    </p:animEffect>
                                  </p:childTnLst>
                                </p:cTn>
                              </p:par>
                              <p:par>
                                <p:cTn id="84" presetID="10" presetClass="entr" presetSubtype="0" fill="hold" nodeType="withEffect">
                                  <p:stCondLst>
                                    <p:cond delay="0"/>
                                  </p:stCondLst>
                                  <p:childTnLst>
                                    <p:set>
                                      <p:cBhvr>
                                        <p:cTn id="85" dur="1" fill="hold">
                                          <p:stCondLst>
                                            <p:cond delay="0"/>
                                          </p:stCondLst>
                                        </p:cTn>
                                        <p:tgtEl>
                                          <p:spTgt spid="57"/>
                                        </p:tgtEl>
                                        <p:attrNameLst>
                                          <p:attrName>style.visibility</p:attrName>
                                        </p:attrNameLst>
                                      </p:cBhvr>
                                      <p:to>
                                        <p:strVal val="visible"/>
                                      </p:to>
                                    </p:set>
                                    <p:animEffect transition="in" filter="fade">
                                      <p:cBhvr>
                                        <p:cTn id="86" dur="500"/>
                                        <p:tgtEl>
                                          <p:spTgt spid="57"/>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58"/>
                                        </p:tgtEl>
                                        <p:attrNameLst>
                                          <p:attrName>style.visibility</p:attrName>
                                        </p:attrNameLst>
                                      </p:cBhvr>
                                      <p:to>
                                        <p:strVal val="visible"/>
                                      </p:to>
                                    </p:set>
                                    <p:animEffect transition="in" filter="fade">
                                      <p:cBhvr>
                                        <p:cTn id="89" dur="500"/>
                                        <p:tgtEl>
                                          <p:spTgt spid="58"/>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59"/>
                                        </p:tgtEl>
                                        <p:attrNameLst>
                                          <p:attrName>style.visibility</p:attrName>
                                        </p:attrNameLst>
                                      </p:cBhvr>
                                      <p:to>
                                        <p:strVal val="visible"/>
                                      </p:to>
                                    </p:set>
                                    <p:animEffect transition="in" filter="fade">
                                      <p:cBhvr>
                                        <p:cTn id="92" dur="500"/>
                                        <p:tgtEl>
                                          <p:spTgt spid="59"/>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60"/>
                                        </p:tgtEl>
                                        <p:attrNameLst>
                                          <p:attrName>style.visibility</p:attrName>
                                        </p:attrNameLst>
                                      </p:cBhvr>
                                      <p:to>
                                        <p:strVal val="visible"/>
                                      </p:to>
                                    </p:set>
                                    <p:animEffect transition="in" filter="fade">
                                      <p:cBhvr>
                                        <p:cTn id="95" dur="500"/>
                                        <p:tgtEl>
                                          <p:spTgt spid="60"/>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61"/>
                                        </p:tgtEl>
                                        <p:attrNameLst>
                                          <p:attrName>style.visibility</p:attrName>
                                        </p:attrNameLst>
                                      </p:cBhvr>
                                      <p:to>
                                        <p:strVal val="visible"/>
                                      </p:to>
                                    </p:set>
                                    <p:animEffect transition="in" filter="fade">
                                      <p:cBhvr>
                                        <p:cTn id="98" dur="500"/>
                                        <p:tgtEl>
                                          <p:spTgt spid="61"/>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nodeType="clickEffect">
                                  <p:stCondLst>
                                    <p:cond delay="0"/>
                                  </p:stCondLst>
                                  <p:childTnLst>
                                    <p:set>
                                      <p:cBhvr>
                                        <p:cTn id="102" dur="1" fill="hold">
                                          <p:stCondLst>
                                            <p:cond delay="0"/>
                                          </p:stCondLst>
                                        </p:cTn>
                                        <p:tgtEl>
                                          <p:spTgt spid="4">
                                            <p:txEl>
                                              <p:pRg st="2" end="2"/>
                                            </p:txEl>
                                          </p:spTgt>
                                        </p:tgtEl>
                                        <p:attrNameLst>
                                          <p:attrName>style.visibility</p:attrName>
                                        </p:attrNameLst>
                                      </p:cBhvr>
                                      <p:to>
                                        <p:strVal val="visible"/>
                                      </p:to>
                                    </p:set>
                                    <p:animEffect transition="in" filter="fade">
                                      <p:cBhvr>
                                        <p:cTn id="103" dur="500"/>
                                        <p:tgtEl>
                                          <p:spTgt spid="4">
                                            <p:txEl>
                                              <p:pRg st="2" end="2"/>
                                            </p:txEl>
                                          </p:spTgt>
                                        </p:tgtEl>
                                      </p:cBhvr>
                                    </p:animEffect>
                                  </p:childTnLst>
                                </p:cTn>
                              </p:par>
                            </p:childTnLst>
                          </p:cTn>
                        </p:par>
                        <p:par>
                          <p:cTn id="104" fill="hold">
                            <p:stCondLst>
                              <p:cond delay="500"/>
                            </p:stCondLst>
                            <p:childTnLst>
                              <p:par>
                                <p:cTn id="105" presetID="10" presetClass="entr" presetSubtype="0" fill="hold" grpId="0" nodeType="afterEffect">
                                  <p:stCondLst>
                                    <p:cond delay="0"/>
                                  </p:stCondLst>
                                  <p:childTnLst>
                                    <p:set>
                                      <p:cBhvr>
                                        <p:cTn id="106" dur="1" fill="hold">
                                          <p:stCondLst>
                                            <p:cond delay="0"/>
                                          </p:stCondLst>
                                        </p:cTn>
                                        <p:tgtEl>
                                          <p:spTgt spid="62"/>
                                        </p:tgtEl>
                                        <p:attrNameLst>
                                          <p:attrName>style.visibility</p:attrName>
                                        </p:attrNameLst>
                                      </p:cBhvr>
                                      <p:to>
                                        <p:strVal val="visible"/>
                                      </p:to>
                                    </p:set>
                                    <p:animEffect transition="in" filter="fade">
                                      <p:cBhvr>
                                        <p:cTn id="107" dur="500"/>
                                        <p:tgtEl>
                                          <p:spTgt spid="62"/>
                                        </p:tgtEl>
                                      </p:cBhvr>
                                    </p:animEffect>
                                  </p:childTnLst>
                                </p:cTn>
                              </p:par>
                              <p:par>
                                <p:cTn id="108" presetID="10" presetClass="entr" presetSubtype="0" fill="hold" grpId="0" nodeType="withEffect">
                                  <p:stCondLst>
                                    <p:cond delay="0"/>
                                  </p:stCondLst>
                                  <p:childTnLst>
                                    <p:set>
                                      <p:cBhvr>
                                        <p:cTn id="109" dur="1" fill="hold">
                                          <p:stCondLst>
                                            <p:cond delay="0"/>
                                          </p:stCondLst>
                                        </p:cTn>
                                        <p:tgtEl>
                                          <p:spTgt spid="63"/>
                                        </p:tgtEl>
                                        <p:attrNameLst>
                                          <p:attrName>style.visibility</p:attrName>
                                        </p:attrNameLst>
                                      </p:cBhvr>
                                      <p:to>
                                        <p:strVal val="visible"/>
                                      </p:to>
                                    </p:set>
                                    <p:animEffect transition="in" filter="fade">
                                      <p:cBhvr>
                                        <p:cTn id="110" dur="500"/>
                                        <p:tgtEl>
                                          <p:spTgt spid="63"/>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64"/>
                                        </p:tgtEl>
                                        <p:attrNameLst>
                                          <p:attrName>style.visibility</p:attrName>
                                        </p:attrNameLst>
                                      </p:cBhvr>
                                      <p:to>
                                        <p:strVal val="visible"/>
                                      </p:to>
                                    </p:set>
                                    <p:animEffect transition="in" filter="fade">
                                      <p:cBhvr>
                                        <p:cTn id="113" dur="500"/>
                                        <p:tgtEl>
                                          <p:spTgt spid="64"/>
                                        </p:tgtEl>
                                      </p:cBhvr>
                                    </p:animEffect>
                                  </p:childTnLst>
                                </p:cTn>
                              </p:par>
                              <p:par>
                                <p:cTn id="114" presetID="10" presetClass="entr" presetSubtype="0" fill="hold" grpId="0" nodeType="withEffect">
                                  <p:stCondLst>
                                    <p:cond delay="0"/>
                                  </p:stCondLst>
                                  <p:childTnLst>
                                    <p:set>
                                      <p:cBhvr>
                                        <p:cTn id="115" dur="1" fill="hold">
                                          <p:stCondLst>
                                            <p:cond delay="0"/>
                                          </p:stCondLst>
                                        </p:cTn>
                                        <p:tgtEl>
                                          <p:spTgt spid="65"/>
                                        </p:tgtEl>
                                        <p:attrNameLst>
                                          <p:attrName>style.visibility</p:attrName>
                                        </p:attrNameLst>
                                      </p:cBhvr>
                                      <p:to>
                                        <p:strVal val="visible"/>
                                      </p:to>
                                    </p:set>
                                    <p:animEffect transition="in" filter="fade">
                                      <p:cBhvr>
                                        <p:cTn id="116" dur="500"/>
                                        <p:tgtEl>
                                          <p:spTgt spid="65"/>
                                        </p:tgtEl>
                                      </p:cBhvr>
                                    </p:animEffect>
                                  </p:childTnLst>
                                </p:cTn>
                              </p:par>
                              <p:par>
                                <p:cTn id="117" presetID="10" presetClass="entr" presetSubtype="0" fill="hold" nodeType="withEffect">
                                  <p:stCondLst>
                                    <p:cond delay="0"/>
                                  </p:stCondLst>
                                  <p:childTnLst>
                                    <p:set>
                                      <p:cBhvr>
                                        <p:cTn id="118" dur="1" fill="hold">
                                          <p:stCondLst>
                                            <p:cond delay="0"/>
                                          </p:stCondLst>
                                        </p:cTn>
                                        <p:tgtEl>
                                          <p:spTgt spid="66"/>
                                        </p:tgtEl>
                                        <p:attrNameLst>
                                          <p:attrName>style.visibility</p:attrName>
                                        </p:attrNameLst>
                                      </p:cBhvr>
                                      <p:to>
                                        <p:strVal val="visible"/>
                                      </p:to>
                                    </p:set>
                                    <p:animEffect transition="in" filter="fade">
                                      <p:cBhvr>
                                        <p:cTn id="119" dur="500"/>
                                        <p:tgtEl>
                                          <p:spTgt spid="66"/>
                                        </p:tgtEl>
                                      </p:cBhvr>
                                    </p:animEffect>
                                  </p:childTnLst>
                                </p:cTn>
                              </p:par>
                              <p:par>
                                <p:cTn id="120" presetID="10" presetClass="entr" presetSubtype="0" fill="hold" grpId="0" nodeType="withEffect">
                                  <p:stCondLst>
                                    <p:cond delay="0"/>
                                  </p:stCondLst>
                                  <p:childTnLst>
                                    <p:set>
                                      <p:cBhvr>
                                        <p:cTn id="121" dur="1" fill="hold">
                                          <p:stCondLst>
                                            <p:cond delay="0"/>
                                          </p:stCondLst>
                                        </p:cTn>
                                        <p:tgtEl>
                                          <p:spTgt spid="67"/>
                                        </p:tgtEl>
                                        <p:attrNameLst>
                                          <p:attrName>style.visibility</p:attrName>
                                        </p:attrNameLst>
                                      </p:cBhvr>
                                      <p:to>
                                        <p:strVal val="visible"/>
                                      </p:to>
                                    </p:set>
                                    <p:animEffect transition="in" filter="fade">
                                      <p:cBhvr>
                                        <p:cTn id="122" dur="500"/>
                                        <p:tgtEl>
                                          <p:spTgt spid="67"/>
                                        </p:tgtEl>
                                      </p:cBhvr>
                                    </p:animEffect>
                                  </p:childTnLst>
                                </p:cTn>
                              </p:par>
                              <p:par>
                                <p:cTn id="123" presetID="10" presetClass="entr" presetSubtype="0" fill="hold" grpId="0" nodeType="withEffect">
                                  <p:stCondLst>
                                    <p:cond delay="0"/>
                                  </p:stCondLst>
                                  <p:childTnLst>
                                    <p:set>
                                      <p:cBhvr>
                                        <p:cTn id="124" dur="1" fill="hold">
                                          <p:stCondLst>
                                            <p:cond delay="0"/>
                                          </p:stCondLst>
                                        </p:cTn>
                                        <p:tgtEl>
                                          <p:spTgt spid="68"/>
                                        </p:tgtEl>
                                        <p:attrNameLst>
                                          <p:attrName>style.visibility</p:attrName>
                                        </p:attrNameLst>
                                      </p:cBhvr>
                                      <p:to>
                                        <p:strVal val="visible"/>
                                      </p:to>
                                    </p:set>
                                    <p:animEffect transition="in" filter="fade">
                                      <p:cBhvr>
                                        <p:cTn id="125" dur="500"/>
                                        <p:tgtEl>
                                          <p:spTgt spid="68"/>
                                        </p:tgtEl>
                                      </p:cBhvr>
                                    </p:animEffect>
                                  </p:childTnLst>
                                </p:cTn>
                              </p:par>
                              <p:par>
                                <p:cTn id="126" presetID="10" presetClass="entr" presetSubtype="0" fill="hold" nodeType="withEffect">
                                  <p:stCondLst>
                                    <p:cond delay="0"/>
                                  </p:stCondLst>
                                  <p:childTnLst>
                                    <p:set>
                                      <p:cBhvr>
                                        <p:cTn id="127" dur="1" fill="hold">
                                          <p:stCondLst>
                                            <p:cond delay="0"/>
                                          </p:stCondLst>
                                        </p:cTn>
                                        <p:tgtEl>
                                          <p:spTgt spid="70"/>
                                        </p:tgtEl>
                                        <p:attrNameLst>
                                          <p:attrName>style.visibility</p:attrName>
                                        </p:attrNameLst>
                                      </p:cBhvr>
                                      <p:to>
                                        <p:strVal val="visible"/>
                                      </p:to>
                                    </p:set>
                                    <p:animEffect transition="in" filter="fade">
                                      <p:cBhvr>
                                        <p:cTn id="128"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49" grpId="0" animBg="1"/>
      <p:bldP spid="50" grpId="0" animBg="1"/>
      <p:bldP spid="51" grpId="0" animBg="1"/>
      <p:bldP spid="52" grpId="0" animBg="1"/>
      <p:bldP spid="53" grpId="0" animBg="1"/>
      <p:bldP spid="56" grpId="0" animBg="1"/>
      <p:bldP spid="58" grpId="0" animBg="1"/>
      <p:bldP spid="59" grpId="0" animBg="1"/>
      <p:bldP spid="60" grpId="0"/>
      <p:bldP spid="61" grpId="0"/>
      <p:bldP spid="62" grpId="0" animBg="1"/>
      <p:bldP spid="63" grpId="0" animBg="1"/>
      <p:bldP spid="64" grpId="0" animBg="1"/>
      <p:bldP spid="65" grpId="0" animBg="1"/>
      <p:bldP spid="67" grpId="0" animBg="1"/>
      <p:bldP spid="68" grpId="0"/>
    </p:bldLst>
  </p:timing>
</p:sld>
</file>

<file path=ppt/theme/theme1.xml><?xml version="1.0" encoding="utf-8"?>
<a:theme xmlns:a="http://schemas.openxmlformats.org/drawingml/2006/main" name="MSR_PPT template_07_dark">
  <a:themeElements>
    <a:clrScheme name="MSR 2007 Dark">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9CEFDC-EB30-4CDC-8D02-DBFEA62CD5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93D3D2D-BA26-4F3E-9EB5-9A123C54235A}">
  <ds:schemaRefs>
    <ds:schemaRef ds:uri="http://schemas.microsoft.com/office/2006/metadata/properties"/>
  </ds:schemaRefs>
</ds:datastoreItem>
</file>

<file path=customXml/itemProps3.xml><?xml version="1.0" encoding="utf-8"?>
<ds:datastoreItem xmlns:ds="http://schemas.openxmlformats.org/officeDocument/2006/customXml" ds:itemID="{DCE85202-141D-462B-A1D1-65DF9CD469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MSR_PPT template_07_dark</Template>
  <TotalTime>341</TotalTime>
  <Words>767</Words>
  <Application>Microsoft Office PowerPoint</Application>
  <PresentationFormat>On-screen Show (4:3)</PresentationFormat>
  <Paragraphs>228</Paragraphs>
  <Slides>25</Slides>
  <Notes>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MSR_PPT template_07_dark</vt:lpstr>
      <vt:lpstr>Specification and  Verification of   Programs with Pointers</vt:lpstr>
      <vt:lpstr>Contents</vt:lpstr>
      <vt:lpstr>Spec# demo</vt:lpstr>
      <vt:lpstr>Basic verifier architecture</vt:lpstr>
      <vt:lpstr>Verification architecture</vt:lpstr>
      <vt:lpstr>Modeling execution traces</vt:lpstr>
      <vt:lpstr>States and execution traces</vt:lpstr>
      <vt:lpstr>Commands </vt:lpstr>
      <vt:lpstr>Command language</vt:lpstr>
      <vt:lpstr>Command language</vt:lpstr>
      <vt:lpstr>Command language</vt:lpstr>
      <vt:lpstr>Arrays</vt:lpstr>
      <vt:lpstr>Reasoning about execution traces</vt:lpstr>
      <vt:lpstr>Reasoning about execution traces</vt:lpstr>
      <vt:lpstr>Reasoning about execution traces</vt:lpstr>
      <vt:lpstr>Weakest preconditions</vt:lpstr>
      <vt:lpstr>Structured if statement</vt:lpstr>
      <vt:lpstr>Dijkstra's guarded command</vt:lpstr>
      <vt:lpstr>Picking any good value</vt:lpstr>
      <vt:lpstr>Procedures</vt:lpstr>
      <vt:lpstr>Procedure example</vt:lpstr>
      <vt:lpstr>Procedures</vt:lpstr>
      <vt:lpstr>Procedure implementations</vt:lpstr>
      <vt:lpstr>While loop with loop invariant</vt:lpstr>
      <vt:lpstr>Summary</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Specification and Verification of Programs with Pointers</dc:title>
  <dc:subject>Name of Event</dc:subject>
  <dc:creator>Rustan Leino</dc:creator>
  <dc:description>Template: Mark Johnson, Silver Fox Productions Inc.
Formatting:
Event Date:
Event Location:
Audience:</dc:description>
  <cp:lastModifiedBy>Rustan Leino</cp:lastModifiedBy>
  <cp:revision>16</cp:revision>
  <dcterms:created xsi:type="dcterms:W3CDTF">2008-07-28T03:51:30Z</dcterms:created>
  <dcterms:modified xsi:type="dcterms:W3CDTF">2008-07-28T22:40:04Z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