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43"/>
  </p:notesMasterIdLst>
  <p:handoutMasterIdLst>
    <p:handoutMasterId r:id="rId44"/>
  </p:handoutMasterIdLst>
  <p:sldIdLst>
    <p:sldId id="257" r:id="rId5"/>
    <p:sldId id="260" r:id="rId6"/>
    <p:sldId id="284" r:id="rId7"/>
    <p:sldId id="285" r:id="rId8"/>
    <p:sldId id="286" r:id="rId9"/>
    <p:sldId id="287" r:id="rId10"/>
    <p:sldId id="288" r:id="rId11"/>
    <p:sldId id="290" r:id="rId12"/>
    <p:sldId id="291" r:id="rId13"/>
    <p:sldId id="292" r:id="rId14"/>
    <p:sldId id="293" r:id="rId15"/>
    <p:sldId id="294" r:id="rId16"/>
    <p:sldId id="295" r:id="rId17"/>
    <p:sldId id="296" r:id="rId18"/>
    <p:sldId id="297" r:id="rId19"/>
    <p:sldId id="310" r:id="rId20"/>
    <p:sldId id="298" r:id="rId21"/>
    <p:sldId id="299" r:id="rId22"/>
    <p:sldId id="300" r:id="rId23"/>
    <p:sldId id="302" r:id="rId24"/>
    <p:sldId id="303" r:id="rId25"/>
    <p:sldId id="304" r:id="rId26"/>
    <p:sldId id="301" r:id="rId27"/>
    <p:sldId id="305" r:id="rId28"/>
    <p:sldId id="306" r:id="rId29"/>
    <p:sldId id="307" r:id="rId30"/>
    <p:sldId id="309" r:id="rId31"/>
    <p:sldId id="308" r:id="rId32"/>
    <p:sldId id="311" r:id="rId33"/>
    <p:sldId id="312" r:id="rId34"/>
    <p:sldId id="313" r:id="rId35"/>
    <p:sldId id="314" r:id="rId36"/>
    <p:sldId id="315" r:id="rId37"/>
    <p:sldId id="316" r:id="rId38"/>
    <p:sldId id="317" r:id="rId39"/>
    <p:sldId id="318" r:id="rId40"/>
    <p:sldId id="319" r:id="rId41"/>
    <p:sldId id="281" r:id="rId42"/>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283"/>
    <a:srgbClr val="CE7E5A"/>
    <a:srgbClr val="CF6A3D"/>
    <a:srgbClr val="9C42E6"/>
    <a:srgbClr val="D1943B"/>
    <a:srgbClr val="F8F57B"/>
    <a:srgbClr val="D5B953"/>
    <a:srgbClr val="B87DF3"/>
    <a:srgbClr val="F4A234"/>
    <a:srgbClr val="F7CA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311" autoAdjust="0"/>
    <p:restoredTop sz="94660"/>
  </p:normalViewPr>
  <p:slideViewPr>
    <p:cSldViewPr snapToGrid="0">
      <p:cViewPr varScale="1">
        <p:scale>
          <a:sx n="70" d="100"/>
          <a:sy n="70" d="100"/>
        </p:scale>
        <p:origin x="-438" y="-96"/>
      </p:cViewPr>
      <p:guideLst>
        <p:guide orient="horz" pos="146"/>
        <p:guide orient="horz" pos="889"/>
        <p:guide orient="horz" pos="1490"/>
        <p:guide orient="horz"/>
        <p:guide orient="horz" pos="1200"/>
        <p:guide orient="horz" pos="2737"/>
        <p:guide pos="2880"/>
        <p:guide pos="24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2008-07-28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2008-07-28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2008-07-28 22:05</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descr="top_banner.png"/>
          <p:cNvPicPr>
            <a:picLocks noChangeAspect="1"/>
          </p:cNvPicPr>
          <p:nvPr userDrawn="1"/>
        </p:nvPicPr>
        <p:blipFill>
          <a:blip r:embed="rId3"/>
          <a:stretch>
            <a:fillRect/>
          </a:stretch>
        </p:blipFill>
        <p:spPr>
          <a:xfrm>
            <a:off x="571" y="0"/>
            <a:ext cx="9142858" cy="1031746"/>
          </a:xfrm>
          <a:prstGeom prst="rect">
            <a:avLst/>
          </a:prstGeom>
        </p:spPr>
      </p:pic>
      <p:sp>
        <p:nvSpPr>
          <p:cNvPr id="2" name="Title 1"/>
          <p:cNvSpPr>
            <a:spLocks noGrp="1"/>
          </p:cNvSpPr>
          <p:nvPr>
            <p:ph type="ctrTitle"/>
          </p:nvPr>
        </p:nvSpPr>
        <p:spPr>
          <a:xfrm>
            <a:off x="722313" y="1905001"/>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414198"/>
            <a:ext cx="8380412" cy="750205"/>
          </a:xfrm>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381000" y="2600062"/>
            <a:ext cx="8380412" cy="2200602"/>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39048"/>
          </a:xfrm>
        </p:spPr>
        <p:txBody>
          <a:bodyPr/>
          <a:lstStyle>
            <a:lvl1pPr marL="339976" indent="-339976">
              <a:lnSpc>
                <a:spcPct val="90000"/>
              </a:lnSpc>
              <a:defRPr sz="2800"/>
            </a:lvl1pPr>
            <a:lvl2pPr marL="673338" indent="-325424">
              <a:lnSpc>
                <a:spcPct val="90000"/>
              </a:lnSpc>
              <a:defRPr lang="en-US" sz="2300" kern="1200" dirty="0">
                <a:solidFill>
                  <a:schemeClr val="tx1"/>
                </a:solidFill>
                <a:latin typeface="+mn-lt"/>
                <a:ea typeface="+mn-ea"/>
                <a:cs typeface="+mn-cs"/>
              </a:defRPr>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39048"/>
          </a:xfrm>
        </p:spPr>
        <p:txBody>
          <a:bodyPr/>
          <a:lstStyle>
            <a:lvl1pPr marL="347914" indent="-347914">
              <a:lnSpc>
                <a:spcPct val="90000"/>
              </a:lnSpc>
              <a:defRPr sz="2800"/>
            </a:lvl1pPr>
            <a:lvl2pPr marL="673338" indent="-339976">
              <a:lnSpc>
                <a:spcPct val="90000"/>
              </a:lnSpc>
              <a:defRPr lang="en-US" sz="2300" kern="1200" dirty="0" smtClean="0">
                <a:solidFill>
                  <a:schemeClr val="tx1"/>
                </a:solidFill>
                <a:latin typeface="+mn-lt"/>
                <a:ea typeface="+mn-ea"/>
                <a:cs typeface="+mn-cs"/>
              </a:defRPr>
            </a:lvl2pPr>
            <a:lvl3pPr marL="961722" indent="-302936">
              <a:lnSpc>
                <a:spcPct val="90000"/>
              </a:lnSpc>
              <a:defRPr lang="en-US" sz="2000" kern="1200" dirty="0" smtClean="0">
                <a:solidFill>
                  <a:schemeClr val="tx1"/>
                </a:solidFill>
                <a:latin typeface="+mn-lt"/>
                <a:ea typeface="+mn-ea"/>
                <a:cs typeface="+mn-cs"/>
              </a:defRPr>
            </a:lvl3pPr>
            <a:lvl4pPr marL="1227618" indent="-265896">
              <a:lnSpc>
                <a:spcPct val="90000"/>
              </a:lnSpc>
              <a:defRPr lang="en-US" sz="1800" kern="1200" dirty="0" smtClean="0">
                <a:solidFill>
                  <a:schemeClr val="tx1"/>
                </a:solidFill>
                <a:latin typeface="+mn-lt"/>
                <a:ea typeface="+mn-ea"/>
                <a:cs typeface="+mn-cs"/>
              </a:defRPr>
            </a:lvl4pPr>
            <a:lvl5pPr marL="1516002" indent="-273833">
              <a:lnSpc>
                <a:spcPct val="90000"/>
              </a:lnSpc>
              <a:defRPr lang="en-US" sz="18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 id="2147483694" r:id="rId13"/>
  </p:sldLayoutIdLst>
  <p:transition>
    <p:fade/>
  </p:transition>
  <p:txStyles>
    <p:titleStyle>
      <a:lvl1pPr algn="l" defTabSz="91402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6"/>
        </a:buBlip>
        <a:defRPr sz="3300" kern="1200">
          <a:solidFill>
            <a:schemeClr val="tx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7"/>
        </a:buBlip>
        <a:defRPr lang="en-US" sz="3000" kern="1200" dirty="0" smtClean="0">
          <a:solidFill>
            <a:schemeClr val="tx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7"/>
        </a:buBlip>
        <a:defRPr lang="en-US" sz="2700" kern="1200" dirty="0" smtClean="0">
          <a:solidFill>
            <a:schemeClr val="tx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7"/>
        </a:buBlip>
        <a:defRPr lang="en-US" sz="2300" kern="1200" dirty="0" smtClean="0">
          <a:solidFill>
            <a:schemeClr val="tx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7"/>
        </a:buBlip>
        <a:defRPr lang="en-US" sz="2300" kern="1200" dirty="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535181"/>
            <a:ext cx="7692761" cy="2285241"/>
          </a:xfrm>
        </p:spPr>
        <p:txBody>
          <a:bodyPr/>
          <a:lstStyle/>
          <a:p>
            <a:r>
              <a:rPr smtClean="0"/>
              <a:t>Specification and 	Verification of</a:t>
            </a:r>
            <a:br>
              <a:rPr smtClean="0"/>
            </a:br>
            <a:r>
              <a:rPr smtClean="0"/>
              <a:t>  Programs with Pointers</a:t>
            </a:r>
            <a:endParaRPr lang="en-US" dirty="0"/>
          </a:p>
        </p:txBody>
      </p:sp>
      <p:sp>
        <p:nvSpPr>
          <p:cNvPr id="3" name="Subtitle 2"/>
          <p:cNvSpPr>
            <a:spLocks noGrp="1"/>
          </p:cNvSpPr>
          <p:nvPr>
            <p:ph type="subTitle" idx="1"/>
          </p:nvPr>
        </p:nvSpPr>
        <p:spPr>
          <a:xfrm>
            <a:off x="727605" y="4122123"/>
            <a:ext cx="7692761" cy="1087990"/>
          </a:xfrm>
        </p:spPr>
        <p:txBody>
          <a:bodyPr/>
          <a:lstStyle/>
          <a:p>
            <a:pPr>
              <a:spcAft>
                <a:spcPts val="600"/>
              </a:spcAft>
            </a:pPr>
            <a:r>
              <a:rPr lang="en-US" dirty="0" smtClean="0"/>
              <a:t>K. Rustan M. Leino</a:t>
            </a:r>
          </a:p>
          <a:p>
            <a:r>
              <a:rPr lang="en-US" sz="2000" dirty="0" smtClean="0"/>
              <a:t>Research in Software Engineering (</a:t>
            </a:r>
            <a:r>
              <a:rPr lang="en-US" sz="2000" dirty="0" err="1" smtClean="0"/>
              <a:t>RiSE</a:t>
            </a:r>
            <a:r>
              <a:rPr lang="en-US" sz="2000" dirty="0" smtClean="0"/>
              <a:t>)</a:t>
            </a:r>
            <a:br>
              <a:rPr lang="en-US" sz="2000" dirty="0" smtClean="0"/>
            </a:br>
            <a:r>
              <a:rPr lang="en-US" sz="2000" dirty="0" smtClean="0"/>
              <a:t>Microsoft Research, Redmond, WA</a:t>
            </a:r>
            <a:endParaRPr lang="en-US" sz="2000" dirty="0"/>
          </a:p>
        </p:txBody>
      </p:sp>
      <p:sp>
        <p:nvSpPr>
          <p:cNvPr id="4" name="TextBox 3"/>
          <p:cNvSpPr txBox="1"/>
          <p:nvPr/>
        </p:nvSpPr>
        <p:spPr>
          <a:xfrm>
            <a:off x="627797" y="5650170"/>
            <a:ext cx="8338782" cy="1077218"/>
          </a:xfrm>
          <a:prstGeom prst="rect">
            <a:avLst/>
          </a:prstGeom>
          <a:noFill/>
        </p:spPr>
        <p:txBody>
          <a:bodyPr wrap="square" rtlCol="0">
            <a:spAutoFit/>
          </a:bodyPr>
          <a:lstStyle/>
          <a:p>
            <a:r>
              <a:rPr lang="en-US" sz="1600" dirty="0" smtClean="0"/>
              <a:t>part </a:t>
            </a:r>
            <a:r>
              <a:rPr lang="en-US" sz="1600" dirty="0" smtClean="0"/>
              <a:t>1</a:t>
            </a:r>
            <a:endParaRPr lang="en-US" sz="1600" dirty="0" smtClean="0"/>
          </a:p>
          <a:p>
            <a:r>
              <a:rPr lang="en-US" sz="1600" dirty="0" smtClean="0"/>
              <a:t>Summer School on Logic and Theorem-Proving in Programming Languages</a:t>
            </a:r>
          </a:p>
          <a:p>
            <a:r>
              <a:rPr lang="en-US" sz="1600" dirty="0" smtClean="0"/>
              <a:t>Eugene, OR</a:t>
            </a:r>
          </a:p>
          <a:p>
            <a:r>
              <a:rPr lang="en-US" sz="1600" dirty="0" smtClean="0"/>
              <a:t>29 </a:t>
            </a:r>
            <a:r>
              <a:rPr lang="en-US" sz="1600" dirty="0" smtClean="0"/>
              <a:t>July 2008</a:t>
            </a:r>
            <a:endParaRPr lang="en-US" sz="16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 with types</a:t>
            </a:r>
            <a:endParaRPr lang="en-US" dirty="0"/>
          </a:p>
        </p:txBody>
      </p:sp>
      <p:sp>
        <p:nvSpPr>
          <p:cNvPr id="3" name="Content Placeholder 2"/>
          <p:cNvSpPr>
            <a:spLocks noGrp="1"/>
          </p:cNvSpPr>
          <p:nvPr>
            <p:ph idx="1"/>
          </p:nvPr>
        </p:nvSpPr>
        <p:spPr>
          <a:xfrm>
            <a:off x="381000" y="1411552"/>
            <a:ext cx="8382000" cy="4672048"/>
          </a:xfrm>
        </p:spPr>
        <p:txBody>
          <a:bodyPr/>
          <a:lstStyle/>
          <a:p>
            <a:r>
              <a:rPr lang="en-US" dirty="0" smtClean="0">
                <a:solidFill>
                  <a:schemeClr val="accent6"/>
                </a:solidFill>
              </a:rPr>
              <a:t>class</a:t>
            </a:r>
            <a:r>
              <a:rPr lang="en-US" dirty="0" smtClean="0"/>
              <a:t> C { </a:t>
            </a:r>
            <a:r>
              <a:rPr lang="en-US" dirty="0" err="1" smtClean="0">
                <a:solidFill>
                  <a:schemeClr val="accent6"/>
                </a:solidFill>
              </a:rPr>
              <a:t>var</a:t>
            </a:r>
            <a:r>
              <a:rPr lang="en-US" dirty="0" smtClean="0"/>
              <a:t> x: </a:t>
            </a:r>
            <a:r>
              <a:rPr lang="en-US" dirty="0" err="1" smtClean="0">
                <a:solidFill>
                  <a:schemeClr val="accent6"/>
                </a:solidFill>
              </a:rPr>
              <a:t>int</a:t>
            </a:r>
            <a:r>
              <a:rPr lang="en-US" dirty="0" smtClean="0"/>
              <a:t>;  </a:t>
            </a:r>
            <a:r>
              <a:rPr lang="en-US" dirty="0" err="1" smtClean="0">
                <a:solidFill>
                  <a:schemeClr val="accent6"/>
                </a:solidFill>
              </a:rPr>
              <a:t>var</a:t>
            </a:r>
            <a:r>
              <a:rPr lang="en-US" dirty="0" smtClean="0"/>
              <a:t> y: C;  … }</a:t>
            </a:r>
          </a:p>
          <a:p>
            <a:endParaRPr lang="en-US" dirty="0" smtClean="0"/>
          </a:p>
          <a:p>
            <a:r>
              <a:rPr lang="en-US" dirty="0" smtClean="0"/>
              <a:t>Idea:  </a:t>
            </a:r>
            <a:r>
              <a:rPr lang="en-US" dirty="0" err="1" smtClean="0"/>
              <a:t>c.x</a:t>
            </a:r>
            <a:r>
              <a:rPr lang="en-US" dirty="0" smtClean="0"/>
              <a:t>  is modeled as  Heap[c, x]</a:t>
            </a:r>
          </a:p>
          <a:p>
            <a:r>
              <a:rPr lang="en-US" dirty="0" smtClean="0"/>
              <a:t>Details:</a:t>
            </a:r>
          </a:p>
          <a:p>
            <a:pPr lvl="1"/>
            <a:r>
              <a:rPr smtClean="0">
                <a:solidFill>
                  <a:schemeClr val="accent2"/>
                </a:solidFill>
              </a:rPr>
              <a:t>type</a:t>
            </a:r>
            <a:r>
              <a:rPr/>
              <a:t> </a:t>
            </a:r>
            <a:r>
              <a:rPr smtClean="0"/>
              <a:t>Ref</a:t>
            </a:r>
          </a:p>
          <a:p>
            <a:pPr lvl="1"/>
            <a:r>
              <a:rPr smtClean="0">
                <a:solidFill>
                  <a:schemeClr val="accent2"/>
                </a:solidFill>
              </a:rPr>
              <a:t>type</a:t>
            </a:r>
            <a:r>
              <a:rPr/>
              <a:t> </a:t>
            </a:r>
            <a:r>
              <a:rPr smtClean="0"/>
              <a:t>Field</a:t>
            </a:r>
            <a:endParaRPr smtClean="0">
              <a:solidFill>
                <a:schemeClr val="accent2"/>
              </a:solidFill>
            </a:endParaRPr>
          </a:p>
          <a:p>
            <a:pPr lvl="1"/>
            <a:r>
              <a:rPr smtClean="0">
                <a:solidFill>
                  <a:schemeClr val="accent2"/>
                </a:solidFill>
              </a:rPr>
              <a:t>var</a:t>
            </a:r>
            <a:r>
              <a:rPr smtClean="0"/>
              <a:t> Heap:  Ref </a:t>
            </a:r>
            <a:r>
              <a:rPr lang="en-US" dirty="0" smtClean="0">
                <a:sym typeface="Symbol"/>
              </a:rPr>
              <a:t></a:t>
            </a:r>
            <a:r>
              <a:rPr smtClean="0"/>
              <a:t> Field </a:t>
            </a:r>
            <a:r>
              <a:rPr lang="en-US" dirty="0" smtClean="0">
                <a:sym typeface="Symbol"/>
              </a:rPr>
              <a:t></a:t>
            </a:r>
            <a:r>
              <a:rPr smtClean="0"/>
              <a:t> ?</a:t>
            </a:r>
          </a:p>
          <a:p>
            <a:pPr lvl="1"/>
            <a:r>
              <a:rPr smtClean="0">
                <a:solidFill>
                  <a:schemeClr val="accent2"/>
                </a:solidFill>
              </a:rPr>
              <a:t>const</a:t>
            </a:r>
            <a:r>
              <a:rPr smtClean="0"/>
              <a:t> x: Field</a:t>
            </a:r>
          </a:p>
          <a:p>
            <a:pPr lvl="1"/>
            <a:r>
              <a:rPr smtClean="0">
                <a:solidFill>
                  <a:schemeClr val="accent2"/>
                </a:solidFill>
              </a:rPr>
              <a:t>const</a:t>
            </a:r>
            <a:r>
              <a:rPr smtClean="0"/>
              <a:t> y: Field</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 with types</a:t>
            </a:r>
            <a:endParaRPr lang="en-US" dirty="0"/>
          </a:p>
        </p:txBody>
      </p:sp>
      <p:sp>
        <p:nvSpPr>
          <p:cNvPr id="3" name="Content Placeholder 2"/>
          <p:cNvSpPr>
            <a:spLocks noGrp="1"/>
          </p:cNvSpPr>
          <p:nvPr>
            <p:ph idx="1"/>
          </p:nvPr>
        </p:nvSpPr>
        <p:spPr>
          <a:xfrm>
            <a:off x="381000" y="1411552"/>
            <a:ext cx="8382000" cy="5230663"/>
          </a:xfrm>
        </p:spPr>
        <p:txBody>
          <a:bodyPr/>
          <a:lstStyle/>
          <a:p>
            <a:r>
              <a:rPr lang="en-US" dirty="0" smtClean="0">
                <a:solidFill>
                  <a:schemeClr val="accent6"/>
                </a:solidFill>
              </a:rPr>
              <a:t>class</a:t>
            </a:r>
            <a:r>
              <a:rPr lang="en-US" dirty="0" smtClean="0"/>
              <a:t> C { </a:t>
            </a:r>
            <a:r>
              <a:rPr lang="en-US" dirty="0" err="1" smtClean="0">
                <a:solidFill>
                  <a:schemeClr val="accent6"/>
                </a:solidFill>
              </a:rPr>
              <a:t>var</a:t>
            </a:r>
            <a:r>
              <a:rPr lang="en-US" dirty="0" smtClean="0"/>
              <a:t> x: </a:t>
            </a:r>
            <a:r>
              <a:rPr lang="en-US" dirty="0" err="1" smtClean="0">
                <a:solidFill>
                  <a:schemeClr val="accent6"/>
                </a:solidFill>
              </a:rPr>
              <a:t>int</a:t>
            </a:r>
            <a:r>
              <a:rPr lang="en-US" dirty="0" smtClean="0"/>
              <a:t>;  </a:t>
            </a:r>
            <a:r>
              <a:rPr lang="en-US" dirty="0" err="1" smtClean="0">
                <a:solidFill>
                  <a:schemeClr val="accent6"/>
                </a:solidFill>
              </a:rPr>
              <a:t>var</a:t>
            </a:r>
            <a:r>
              <a:rPr lang="en-US" dirty="0" smtClean="0"/>
              <a:t> y: C;  … }</a:t>
            </a:r>
          </a:p>
          <a:p>
            <a:endParaRPr lang="en-US" dirty="0" smtClean="0"/>
          </a:p>
          <a:p>
            <a:r>
              <a:rPr lang="en-US" dirty="0" smtClean="0"/>
              <a:t>Idea:  </a:t>
            </a:r>
            <a:r>
              <a:rPr lang="en-US" dirty="0" err="1" smtClean="0"/>
              <a:t>c.x</a:t>
            </a:r>
            <a:r>
              <a:rPr lang="en-US" dirty="0" smtClean="0"/>
              <a:t>  is modeled as  Heap[c, x]</a:t>
            </a:r>
          </a:p>
          <a:p>
            <a:r>
              <a:rPr lang="en-US" dirty="0" smtClean="0"/>
              <a:t>Details:</a:t>
            </a:r>
          </a:p>
          <a:p>
            <a:pPr lvl="1"/>
            <a:r>
              <a:rPr smtClean="0">
                <a:solidFill>
                  <a:schemeClr val="accent2"/>
                </a:solidFill>
              </a:rPr>
              <a:t>type</a:t>
            </a:r>
            <a:r>
              <a:rPr/>
              <a:t> </a:t>
            </a:r>
            <a:r>
              <a:rPr smtClean="0"/>
              <a:t>Ref;</a:t>
            </a:r>
          </a:p>
          <a:p>
            <a:pPr lvl="1"/>
            <a:r>
              <a:rPr smtClean="0">
                <a:solidFill>
                  <a:schemeClr val="accent2"/>
                </a:solidFill>
              </a:rPr>
              <a:t>type</a:t>
            </a:r>
            <a:r>
              <a:rPr/>
              <a:t> </a:t>
            </a:r>
            <a:r>
              <a:rPr smtClean="0"/>
              <a:t>Field </a:t>
            </a:r>
            <a:r>
              <a:rPr lang="en-US" dirty="0" smtClean="0">
                <a:sym typeface="Symbol"/>
              </a:rPr>
              <a:t>;</a:t>
            </a:r>
            <a:endParaRPr smtClean="0">
              <a:solidFill>
                <a:schemeClr val="accent2"/>
              </a:solidFill>
            </a:endParaRPr>
          </a:p>
          <a:p>
            <a:pPr lvl="1"/>
            <a:r>
              <a:rPr smtClean="0">
                <a:solidFill>
                  <a:schemeClr val="accent2"/>
                </a:solidFill>
              </a:rPr>
              <a:t>var</a:t>
            </a:r>
            <a:r>
              <a:rPr smtClean="0"/>
              <a:t> Heap:  </a:t>
            </a:r>
            <a:r>
              <a:rPr smtClean="0">
                <a:sym typeface="Symbol"/>
              </a:rPr>
              <a:t>. </a:t>
            </a:r>
            <a:r>
              <a:rPr smtClean="0"/>
              <a:t>Ref </a:t>
            </a:r>
            <a:r>
              <a:rPr lang="en-US" dirty="0" smtClean="0">
                <a:sym typeface="Symbol"/>
              </a:rPr>
              <a:t></a:t>
            </a:r>
            <a:r>
              <a:rPr smtClean="0"/>
              <a:t> Field </a:t>
            </a:r>
            <a:r>
              <a:rPr lang="en-US" dirty="0" smtClean="0">
                <a:sym typeface="Symbol"/>
              </a:rPr>
              <a:t> </a:t>
            </a:r>
            <a:r>
              <a:rPr smtClean="0"/>
              <a:t> </a:t>
            </a:r>
            <a:r>
              <a:rPr lang="en-US" dirty="0" smtClean="0">
                <a:sym typeface="Symbol"/>
              </a:rPr>
              <a:t> </a:t>
            </a:r>
            <a:r>
              <a:rPr smtClean="0"/>
              <a:t> </a:t>
            </a:r>
            <a:r>
              <a:rPr lang="en-US" dirty="0" smtClean="0">
                <a:sym typeface="Symbol"/>
              </a:rPr>
              <a:t></a:t>
            </a:r>
            <a:r>
              <a:rPr smtClean="0"/>
              <a:t>;</a:t>
            </a:r>
          </a:p>
          <a:p>
            <a:pPr lvl="1"/>
            <a:r>
              <a:rPr smtClean="0">
                <a:solidFill>
                  <a:schemeClr val="accent2"/>
                </a:solidFill>
              </a:rPr>
              <a:t>const</a:t>
            </a:r>
            <a:r>
              <a:rPr smtClean="0"/>
              <a:t> x: Field </a:t>
            </a:r>
            <a:r>
              <a:rPr smtClean="0">
                <a:solidFill>
                  <a:schemeClr val="accent2"/>
                </a:solidFill>
              </a:rPr>
              <a:t>int</a:t>
            </a:r>
            <a:r>
              <a:rPr smtClean="0"/>
              <a:t>;</a:t>
            </a:r>
          </a:p>
          <a:p>
            <a:pPr lvl="1"/>
            <a:r>
              <a:rPr smtClean="0">
                <a:solidFill>
                  <a:schemeClr val="accent2"/>
                </a:solidFill>
              </a:rPr>
              <a:t>const</a:t>
            </a:r>
            <a:r>
              <a:rPr smtClean="0"/>
              <a:t> y: Field Ref;</a:t>
            </a:r>
          </a:p>
          <a:p>
            <a:r>
              <a:rPr lang="en-US" dirty="0" smtClean="0"/>
              <a:t>Heap[c, x] has type </a:t>
            </a:r>
            <a:r>
              <a:rPr lang="en-US" dirty="0" err="1" smtClean="0">
                <a:solidFill>
                  <a:schemeClr val="accent2"/>
                </a:solidFill>
              </a:rPr>
              <a:t>int</a:t>
            </a:r>
            <a:endParaRPr lang="en-US" dirty="0">
              <a:solidFill>
                <a:schemeClr val="accent2"/>
              </a:solidFill>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a:t>
            </a:r>
            <a:endParaRPr lang="en-US" dirty="0"/>
          </a:p>
        </p:txBody>
      </p:sp>
      <p:sp>
        <p:nvSpPr>
          <p:cNvPr id="3" name="Content Placeholder 2"/>
          <p:cNvSpPr>
            <a:spLocks noGrp="1"/>
          </p:cNvSpPr>
          <p:nvPr>
            <p:ph idx="1"/>
          </p:nvPr>
        </p:nvSpPr>
        <p:spPr>
          <a:xfrm>
            <a:off x="381000" y="1411552"/>
            <a:ext cx="8382000" cy="4621265"/>
          </a:xfrm>
        </p:spPr>
        <p:txBody>
          <a:bodyPr/>
          <a:lstStyle/>
          <a:p>
            <a:r>
              <a:rPr lang="en-US" dirty="0" smtClean="0">
                <a:solidFill>
                  <a:schemeClr val="accent6"/>
                </a:solidFill>
              </a:rPr>
              <a:t>class</a:t>
            </a:r>
            <a:r>
              <a:rPr lang="en-US" dirty="0" smtClean="0"/>
              <a:t> C { </a:t>
            </a:r>
            <a:r>
              <a:rPr lang="en-US" dirty="0" err="1" smtClean="0">
                <a:solidFill>
                  <a:schemeClr val="accent6"/>
                </a:solidFill>
              </a:rPr>
              <a:t>var</a:t>
            </a:r>
            <a:r>
              <a:rPr lang="en-US" dirty="0" smtClean="0"/>
              <a:t> x: </a:t>
            </a:r>
            <a:r>
              <a:rPr lang="en-US" dirty="0" err="1" smtClean="0">
                <a:solidFill>
                  <a:schemeClr val="accent6"/>
                </a:solidFill>
              </a:rPr>
              <a:t>int</a:t>
            </a:r>
            <a:r>
              <a:rPr lang="en-US" dirty="0" smtClean="0"/>
              <a:t>;  </a:t>
            </a:r>
            <a:r>
              <a:rPr lang="en-US" dirty="0" err="1" smtClean="0">
                <a:solidFill>
                  <a:schemeClr val="accent6"/>
                </a:solidFill>
              </a:rPr>
              <a:t>var</a:t>
            </a:r>
            <a:r>
              <a:rPr lang="en-US" dirty="0" smtClean="0"/>
              <a:t> y: C;  … }</a:t>
            </a:r>
          </a:p>
          <a:p>
            <a:endParaRPr lang="en-US" dirty="0" smtClean="0"/>
          </a:p>
          <a:p>
            <a:r>
              <a:rPr lang="en-US" dirty="0" smtClean="0"/>
              <a:t>Translation into Boogie:</a:t>
            </a:r>
          </a:p>
          <a:p>
            <a:pPr lvl="1"/>
            <a:r>
              <a:rPr smtClean="0">
                <a:solidFill>
                  <a:schemeClr val="accent2"/>
                </a:solidFill>
              </a:rPr>
              <a:t>type</a:t>
            </a:r>
            <a:r>
              <a:rPr/>
              <a:t> </a:t>
            </a:r>
            <a:r>
              <a:rPr smtClean="0"/>
              <a:t>Ref;</a:t>
            </a:r>
          </a:p>
          <a:p>
            <a:pPr lvl="1"/>
            <a:r>
              <a:rPr smtClean="0">
                <a:solidFill>
                  <a:schemeClr val="accent2"/>
                </a:solidFill>
              </a:rPr>
              <a:t>type</a:t>
            </a:r>
            <a:r>
              <a:rPr/>
              <a:t> </a:t>
            </a:r>
            <a:r>
              <a:rPr smtClean="0"/>
              <a:t>Field </a:t>
            </a:r>
            <a:r>
              <a:rPr lang="en-US" dirty="0" smtClean="0">
                <a:sym typeface="Symbol"/>
              </a:rPr>
              <a:t>;</a:t>
            </a:r>
          </a:p>
          <a:p>
            <a:pPr lvl="1"/>
            <a:r>
              <a:rPr smtClean="0">
                <a:solidFill>
                  <a:schemeClr val="accent2"/>
                </a:solidFill>
                <a:sym typeface="Symbol"/>
              </a:rPr>
              <a:t>type </a:t>
            </a:r>
            <a:r>
              <a:rPr smtClean="0"/>
              <a:t>HeapType =  </a:t>
            </a:r>
            <a:r>
              <a:rPr>
                <a:sym typeface="Symbol"/>
              </a:rPr>
              <a:t>[ </a:t>
            </a:r>
            <a:r>
              <a:rPr/>
              <a:t>Ref, Field </a:t>
            </a:r>
            <a:r>
              <a:rPr smtClean="0">
                <a:sym typeface="Symbol"/>
              </a:rPr>
              <a:t> ] </a:t>
            </a:r>
            <a:r>
              <a:rPr/>
              <a:t>;</a:t>
            </a:r>
            <a:endParaRPr smtClean="0">
              <a:solidFill>
                <a:schemeClr val="accent2"/>
              </a:solidFill>
            </a:endParaRPr>
          </a:p>
          <a:p>
            <a:pPr lvl="1"/>
            <a:r>
              <a:rPr smtClean="0">
                <a:solidFill>
                  <a:schemeClr val="accent2"/>
                </a:solidFill>
              </a:rPr>
              <a:t>var</a:t>
            </a:r>
            <a:r>
              <a:rPr smtClean="0"/>
              <a:t> Heap: HeapType;</a:t>
            </a:r>
          </a:p>
          <a:p>
            <a:pPr lvl="1"/>
            <a:r>
              <a:rPr smtClean="0">
                <a:solidFill>
                  <a:schemeClr val="accent2"/>
                </a:solidFill>
              </a:rPr>
              <a:t>const unique</a:t>
            </a:r>
            <a:r>
              <a:rPr smtClean="0"/>
              <a:t> C.x: Field </a:t>
            </a:r>
            <a:r>
              <a:rPr smtClean="0">
                <a:solidFill>
                  <a:schemeClr val="accent2"/>
                </a:solidFill>
              </a:rPr>
              <a:t>int</a:t>
            </a:r>
            <a:r>
              <a:rPr smtClean="0"/>
              <a:t>;</a:t>
            </a:r>
          </a:p>
          <a:p>
            <a:pPr lvl="1"/>
            <a:r>
              <a:rPr smtClean="0">
                <a:solidFill>
                  <a:schemeClr val="accent2"/>
                </a:solidFill>
              </a:rPr>
              <a:t>const unique</a:t>
            </a:r>
            <a:r>
              <a:rPr smtClean="0"/>
              <a:t> C.y: Field Ref;</a:t>
            </a:r>
          </a:p>
        </p:txBody>
      </p:sp>
      <p:cxnSp>
        <p:nvCxnSpPr>
          <p:cNvPr id="5" name="Straight Connector 4"/>
          <p:cNvCxnSpPr/>
          <p:nvPr/>
        </p:nvCxnSpPr>
        <p:spPr>
          <a:xfrm>
            <a:off x="4203533" y="4503762"/>
            <a:ext cx="3179929"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3384608" y="5472546"/>
            <a:ext cx="429941" cy="21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122227" y="5472547"/>
            <a:ext cx="1180531" cy="58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078173" y="4503761"/>
            <a:ext cx="2920645" cy="1589"/>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Accessing the heap</a:t>
            </a:r>
            <a:endParaRPr lang="en-US" dirty="0"/>
          </a:p>
        </p:txBody>
      </p:sp>
      <p:sp>
        <p:nvSpPr>
          <p:cNvPr id="3" name="Content Placeholder 2"/>
          <p:cNvSpPr>
            <a:spLocks noGrp="1"/>
          </p:cNvSpPr>
          <p:nvPr>
            <p:ph idx="1"/>
          </p:nvPr>
        </p:nvSpPr>
        <p:spPr>
          <a:xfrm>
            <a:off x="381000" y="1411552"/>
            <a:ext cx="8763000" cy="4621265"/>
          </a:xfrm>
        </p:spPr>
        <p:txBody>
          <a:bodyPr/>
          <a:lstStyle/>
          <a:p>
            <a:r>
              <a:rPr lang="en-US" dirty="0" smtClean="0">
                <a:sym typeface="Symbol"/>
              </a:rPr>
              <a:t>introduce:</a:t>
            </a:r>
          </a:p>
          <a:p>
            <a:pPr>
              <a:buNone/>
            </a:pPr>
            <a:r>
              <a:rPr lang="en-US" dirty="0" smtClean="0">
                <a:sym typeface="Symbol"/>
              </a:rPr>
              <a:t>		</a:t>
            </a:r>
            <a:r>
              <a:rPr lang="en-US" dirty="0" smtClean="0">
                <a:solidFill>
                  <a:schemeClr val="accent2"/>
                </a:solidFill>
                <a:sym typeface="Symbol"/>
              </a:rPr>
              <a:t>const</a:t>
            </a:r>
            <a:r>
              <a:rPr lang="en-US" dirty="0" smtClean="0">
                <a:sym typeface="Symbol"/>
              </a:rPr>
              <a:t> null: Ref;</a:t>
            </a:r>
          </a:p>
          <a:p>
            <a:r>
              <a:rPr lang="en-US" dirty="0" err="1" smtClean="0">
                <a:sym typeface="Symbol"/>
              </a:rPr>
              <a:t>Df</a:t>
            </a:r>
            <a:r>
              <a:rPr lang="en-US" baseline="-25000" dirty="0" err="1" smtClean="0">
                <a:sym typeface="Symbol"/>
              </a:rPr>
              <a:t>R</a:t>
            </a:r>
            <a:r>
              <a:rPr lang="en-US" dirty="0" smtClean="0">
                <a:sym typeface="Symbol"/>
              </a:rPr>
              <a:t>[[ </a:t>
            </a:r>
            <a:r>
              <a:rPr lang="en-US" dirty="0" err="1" smtClean="0">
                <a:sym typeface="Symbol"/>
              </a:rPr>
              <a:t>E.x</a:t>
            </a:r>
            <a:r>
              <a:rPr lang="en-US" dirty="0" smtClean="0">
                <a:sym typeface="Symbol"/>
              </a:rPr>
              <a:t> </a:t>
            </a:r>
            <a:r>
              <a:rPr lang="en-US" dirty="0" smtClean="0">
                <a:sym typeface="Symbol"/>
              </a:rPr>
              <a:t>]] =</a:t>
            </a:r>
          </a:p>
          <a:p>
            <a:pPr>
              <a:buNone/>
            </a:pPr>
            <a:r>
              <a:rPr lang="en-US" dirty="0" smtClean="0">
                <a:sym typeface="Symbol"/>
              </a:rPr>
              <a:t>		</a:t>
            </a:r>
            <a:r>
              <a:rPr lang="en-US" dirty="0" err="1" smtClean="0">
                <a:sym typeface="Symbol"/>
              </a:rPr>
              <a:t>Df</a:t>
            </a:r>
            <a:r>
              <a:rPr lang="en-US" baseline="-25000" dirty="0" err="1" smtClean="0"/>
              <a:t>R</a:t>
            </a:r>
            <a:r>
              <a:rPr lang="en-US" dirty="0" smtClean="0">
                <a:sym typeface="Symbol"/>
              </a:rPr>
              <a:t>[[ E ]]    </a:t>
            </a:r>
            <a:r>
              <a:rPr lang="en-US" dirty="0" err="1" smtClean="0">
                <a:sym typeface="Symbol"/>
              </a:rPr>
              <a:t>Tr</a:t>
            </a:r>
            <a:r>
              <a:rPr lang="en-US" dirty="0" smtClean="0">
                <a:sym typeface="Symbol"/>
              </a:rPr>
              <a:t>[[ E ]] ≠ null  </a:t>
            </a:r>
            <a:br>
              <a:rPr lang="en-US" dirty="0" smtClean="0">
                <a:sym typeface="Symbol"/>
              </a:rPr>
            </a:br>
            <a:r>
              <a:rPr lang="en-US" dirty="0" smtClean="0">
                <a:sym typeface="Symbol"/>
              </a:rPr>
              <a:t>	( </a:t>
            </a:r>
            <a:r>
              <a:rPr lang="en-US" dirty="0" err="1" smtClean="0">
                <a:sym typeface="Symbol"/>
              </a:rPr>
              <a:t>Tr</a:t>
            </a:r>
            <a:r>
              <a:rPr lang="en-US" dirty="0" smtClean="0">
                <a:sym typeface="Symbol"/>
              </a:rPr>
              <a:t>[[ E ]], </a:t>
            </a:r>
            <a:r>
              <a:rPr lang="en-US" dirty="0" smtClean="0">
                <a:sym typeface="Symbol"/>
              </a:rPr>
              <a:t>x </a:t>
            </a:r>
            <a:r>
              <a:rPr lang="en-US" dirty="0" smtClean="0">
                <a:sym typeface="Symbol"/>
              </a:rPr>
              <a:t>) R</a:t>
            </a:r>
          </a:p>
          <a:p>
            <a:r>
              <a:rPr lang="en-US" dirty="0" smtClean="0"/>
              <a:t> </a:t>
            </a:r>
            <a:r>
              <a:rPr lang="en-US" dirty="0" err="1" smtClean="0"/>
              <a:t>Tr</a:t>
            </a:r>
            <a:r>
              <a:rPr lang="en-US" dirty="0" smtClean="0"/>
              <a:t>[[ </a:t>
            </a:r>
            <a:r>
              <a:rPr lang="en-US" dirty="0" err="1" smtClean="0"/>
              <a:t>E.x</a:t>
            </a:r>
            <a:r>
              <a:rPr lang="en-US" dirty="0" smtClean="0"/>
              <a:t> := F ]] =</a:t>
            </a:r>
          </a:p>
          <a:p>
            <a:pPr>
              <a:buNone/>
            </a:pPr>
            <a:r>
              <a:rPr lang="en-US" dirty="0" smtClean="0"/>
              <a:t>		</a:t>
            </a:r>
            <a:r>
              <a:rPr lang="en-US" dirty="0" smtClean="0">
                <a:solidFill>
                  <a:schemeClr val="accent2"/>
                </a:solidFill>
              </a:rPr>
              <a:t>assert</a:t>
            </a:r>
            <a:r>
              <a:rPr lang="en-US" dirty="0" smtClean="0"/>
              <a:t> </a:t>
            </a:r>
            <a:r>
              <a:rPr lang="en-US" dirty="0" err="1" smtClean="0"/>
              <a:t>Df</a:t>
            </a:r>
            <a:r>
              <a:rPr lang="en-US" dirty="0" smtClean="0"/>
              <a:t>[[ E ]] </a:t>
            </a:r>
            <a:r>
              <a:rPr lang="en-US" dirty="0" smtClean="0">
                <a:sym typeface="Symbol"/>
              </a:rPr>
              <a:t> </a:t>
            </a:r>
            <a:r>
              <a:rPr lang="en-US" dirty="0" err="1" smtClean="0">
                <a:sym typeface="Symbol"/>
              </a:rPr>
              <a:t>Df</a:t>
            </a:r>
            <a:r>
              <a:rPr lang="en-US" dirty="0" smtClean="0">
                <a:sym typeface="Symbol"/>
              </a:rPr>
              <a:t>[[ F ]]</a:t>
            </a:r>
            <a:r>
              <a:rPr lang="en-US" dirty="0" smtClean="0">
                <a:sym typeface="Symbol"/>
              </a:rPr>
              <a:t> </a:t>
            </a:r>
            <a:r>
              <a:rPr lang="en-US" dirty="0" smtClean="0">
                <a:sym typeface="Symbol"/>
              </a:rPr>
              <a:t> </a:t>
            </a:r>
            <a:r>
              <a:rPr lang="en-US" dirty="0" err="1" smtClean="0">
                <a:sym typeface="Symbol"/>
              </a:rPr>
              <a:t>Tr</a:t>
            </a:r>
            <a:r>
              <a:rPr lang="en-US" dirty="0" smtClean="0">
                <a:sym typeface="Symbol"/>
              </a:rPr>
              <a:t>[[ E ]] ≠ null;</a:t>
            </a:r>
            <a:br>
              <a:rPr lang="en-US" dirty="0" smtClean="0">
                <a:sym typeface="Symbol"/>
              </a:rPr>
            </a:br>
            <a:r>
              <a:rPr lang="en-US" dirty="0" smtClean="0">
                <a:sym typeface="Symbol"/>
              </a:rPr>
              <a:t>	Heap[ </a:t>
            </a:r>
            <a:r>
              <a:rPr lang="en-US" dirty="0" err="1" smtClean="0">
                <a:sym typeface="Symbol"/>
              </a:rPr>
              <a:t>Tr</a:t>
            </a:r>
            <a:r>
              <a:rPr lang="en-US" dirty="0" smtClean="0">
                <a:sym typeface="Symbol"/>
              </a:rPr>
              <a:t>[[ E ]], x ] := </a:t>
            </a:r>
            <a:r>
              <a:rPr lang="en-US" dirty="0" err="1" smtClean="0">
                <a:sym typeface="Symbol"/>
              </a:rPr>
              <a:t>Tr</a:t>
            </a:r>
            <a:r>
              <a:rPr lang="en-US" dirty="0" smtClean="0">
                <a:sym typeface="Symbol"/>
              </a:rPr>
              <a:t>[[ F ]]</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creation</a:t>
            </a:r>
            <a:endParaRPr lang="en-US" dirty="0"/>
          </a:p>
        </p:txBody>
      </p:sp>
      <p:sp>
        <p:nvSpPr>
          <p:cNvPr id="3" name="Content Placeholder 2"/>
          <p:cNvSpPr>
            <a:spLocks noGrp="1"/>
          </p:cNvSpPr>
          <p:nvPr>
            <p:ph idx="1"/>
          </p:nvPr>
        </p:nvSpPr>
        <p:spPr>
          <a:xfrm>
            <a:off x="381000" y="1411552"/>
            <a:ext cx="8382000" cy="3046988"/>
          </a:xfrm>
        </p:spPr>
        <p:txBody>
          <a:bodyPr/>
          <a:lstStyle/>
          <a:p>
            <a:r>
              <a:rPr lang="en-US" dirty="0" smtClean="0"/>
              <a:t>introduce:</a:t>
            </a:r>
          </a:p>
          <a:p>
            <a:pPr>
              <a:buNone/>
            </a:pPr>
            <a:r>
              <a:rPr lang="en-US" dirty="0" smtClean="0"/>
              <a:t>		</a:t>
            </a:r>
            <a:r>
              <a:rPr lang="en-US" dirty="0" smtClean="0">
                <a:solidFill>
                  <a:schemeClr val="accent2"/>
                </a:solidFill>
              </a:rPr>
              <a:t>const unique</a:t>
            </a:r>
            <a:r>
              <a:rPr lang="en-US" dirty="0" smtClean="0"/>
              <a:t> </a:t>
            </a:r>
            <a:r>
              <a:rPr lang="en-US" dirty="0" err="1" smtClean="0"/>
              <a:t>alloc</a:t>
            </a:r>
            <a:r>
              <a:rPr lang="en-US" dirty="0" smtClean="0"/>
              <a:t>: Field </a:t>
            </a:r>
            <a:r>
              <a:rPr lang="en-US" dirty="0" err="1" smtClean="0">
                <a:solidFill>
                  <a:schemeClr val="accent2"/>
                </a:solidFill>
              </a:rPr>
              <a:t>bool</a:t>
            </a:r>
            <a:r>
              <a:rPr lang="en-US" dirty="0" smtClean="0"/>
              <a:t>;</a:t>
            </a:r>
          </a:p>
          <a:p>
            <a:r>
              <a:rPr lang="en-US" dirty="0" err="1" smtClean="0"/>
              <a:t>Tr</a:t>
            </a:r>
            <a:r>
              <a:rPr lang="en-US" dirty="0" smtClean="0"/>
              <a:t>[[ c := </a:t>
            </a:r>
            <a:r>
              <a:rPr lang="en-US" dirty="0" smtClean="0">
                <a:solidFill>
                  <a:schemeClr val="accent6"/>
                </a:solidFill>
              </a:rPr>
              <a:t>new</a:t>
            </a:r>
            <a:r>
              <a:rPr lang="en-US" dirty="0" smtClean="0"/>
              <a:t> C ]] =</a:t>
            </a:r>
          </a:p>
          <a:p>
            <a:pPr>
              <a:buNone/>
            </a:pPr>
            <a:r>
              <a:rPr lang="en-US" dirty="0" smtClean="0"/>
              <a:t>	 	</a:t>
            </a:r>
            <a:r>
              <a:rPr lang="en-US" dirty="0" smtClean="0">
                <a:solidFill>
                  <a:schemeClr val="accent2"/>
                </a:solidFill>
              </a:rPr>
              <a:t>havoc</a:t>
            </a:r>
            <a:r>
              <a:rPr lang="en-US" dirty="0" smtClean="0"/>
              <a:t> c;</a:t>
            </a:r>
            <a:br>
              <a:rPr lang="en-US" dirty="0" smtClean="0"/>
            </a:br>
            <a:r>
              <a:rPr lang="en-US" dirty="0" smtClean="0"/>
              <a:t>	</a:t>
            </a:r>
            <a:r>
              <a:rPr lang="en-US" dirty="0" smtClean="0">
                <a:solidFill>
                  <a:schemeClr val="accent2"/>
                </a:solidFill>
              </a:rPr>
              <a:t>assume</a:t>
            </a:r>
            <a:r>
              <a:rPr lang="en-US" dirty="0" smtClean="0"/>
              <a:t> c ≠ null </a:t>
            </a:r>
            <a:r>
              <a:rPr lang="en-US" dirty="0" smtClean="0">
                <a:sym typeface="Symbol"/>
              </a:rPr>
              <a:t> </a:t>
            </a:r>
            <a:r>
              <a:rPr lang="en-US" dirty="0" smtClean="0">
                <a:latin typeface="Segoe UI"/>
                <a:cs typeface="Segoe UI"/>
                <a:sym typeface="Symbol"/>
              </a:rPr>
              <a:t>¬</a:t>
            </a:r>
            <a:r>
              <a:rPr lang="en-US" dirty="0" smtClean="0">
                <a:sym typeface="Symbol"/>
              </a:rPr>
              <a:t>Heap[c, </a:t>
            </a:r>
            <a:r>
              <a:rPr lang="en-US" dirty="0" err="1" smtClean="0">
                <a:sym typeface="Symbol"/>
              </a:rPr>
              <a:t>alloc</a:t>
            </a:r>
            <a:r>
              <a:rPr lang="en-US" dirty="0" smtClean="0">
                <a:sym typeface="Symbol"/>
              </a:rPr>
              <a:t>];</a:t>
            </a:r>
            <a:br>
              <a:rPr lang="en-US" dirty="0" smtClean="0">
                <a:sym typeface="Symbol"/>
              </a:rPr>
            </a:br>
            <a:r>
              <a:rPr lang="en-US" dirty="0" smtClean="0">
                <a:sym typeface="Symbol"/>
              </a:rPr>
              <a:t>	Heap[c, </a:t>
            </a:r>
            <a:r>
              <a:rPr lang="en-US" dirty="0" err="1" smtClean="0">
                <a:sym typeface="Symbol"/>
              </a:rPr>
              <a:t>alloc</a:t>
            </a:r>
            <a:r>
              <a:rPr lang="en-US" dirty="0" smtClean="0">
                <a:sym typeface="Symbol"/>
              </a:rPr>
              <a:t>] := </a:t>
            </a:r>
            <a:r>
              <a:rPr lang="en-US" dirty="0" smtClean="0">
                <a:solidFill>
                  <a:schemeClr val="accent2"/>
                </a:solidFill>
                <a:sym typeface="Symbol"/>
              </a:rPr>
              <a:t>true</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creation, advanced</a:t>
            </a:r>
            <a:endParaRPr lang="en-US" dirty="0"/>
          </a:p>
        </p:txBody>
      </p:sp>
      <p:sp>
        <p:nvSpPr>
          <p:cNvPr id="3" name="Content Placeholder 2"/>
          <p:cNvSpPr>
            <a:spLocks noGrp="1"/>
          </p:cNvSpPr>
          <p:nvPr>
            <p:ph idx="1"/>
          </p:nvPr>
        </p:nvSpPr>
        <p:spPr>
          <a:xfrm>
            <a:off x="381000" y="1411552"/>
            <a:ext cx="8763000" cy="3961084"/>
          </a:xfrm>
        </p:spPr>
        <p:txBody>
          <a:bodyPr/>
          <a:lstStyle/>
          <a:p>
            <a:r>
              <a:rPr lang="en-US" dirty="0" smtClean="0"/>
              <a:t>introduce:</a:t>
            </a:r>
          </a:p>
          <a:p>
            <a:pPr>
              <a:buNone/>
            </a:pPr>
            <a:r>
              <a:rPr lang="en-US" dirty="0" smtClean="0"/>
              <a:t>		</a:t>
            </a:r>
            <a:r>
              <a:rPr lang="en-US" dirty="0" smtClean="0">
                <a:solidFill>
                  <a:schemeClr val="accent2"/>
                </a:solidFill>
              </a:rPr>
              <a:t>const unique</a:t>
            </a:r>
            <a:r>
              <a:rPr lang="en-US" dirty="0" smtClean="0"/>
              <a:t> </a:t>
            </a:r>
            <a:r>
              <a:rPr lang="en-US" dirty="0" err="1" smtClean="0"/>
              <a:t>alloc</a:t>
            </a:r>
            <a:r>
              <a:rPr lang="en-US" dirty="0" smtClean="0"/>
              <a:t>: Field </a:t>
            </a:r>
            <a:r>
              <a:rPr lang="en-US" dirty="0" err="1" smtClean="0">
                <a:solidFill>
                  <a:schemeClr val="accent2"/>
                </a:solidFill>
              </a:rPr>
              <a:t>bool</a:t>
            </a:r>
            <a:r>
              <a:rPr lang="en-US" dirty="0" smtClean="0"/>
              <a:t>;</a:t>
            </a:r>
          </a:p>
          <a:p>
            <a:r>
              <a:rPr lang="en-US" dirty="0" err="1" smtClean="0"/>
              <a:t>Tr</a:t>
            </a:r>
            <a:r>
              <a:rPr lang="en-US" dirty="0" smtClean="0"/>
              <a:t>[[ c := </a:t>
            </a:r>
            <a:r>
              <a:rPr lang="en-US" dirty="0" smtClean="0">
                <a:solidFill>
                  <a:schemeClr val="accent6"/>
                </a:solidFill>
              </a:rPr>
              <a:t>new</a:t>
            </a:r>
            <a:r>
              <a:rPr lang="en-US" dirty="0" smtClean="0"/>
              <a:t> C ]] =</a:t>
            </a:r>
          </a:p>
          <a:p>
            <a:pPr>
              <a:buNone/>
            </a:pPr>
            <a:r>
              <a:rPr lang="en-US" dirty="0" smtClean="0"/>
              <a:t>	 	</a:t>
            </a:r>
            <a:r>
              <a:rPr lang="en-US" dirty="0" smtClean="0">
                <a:solidFill>
                  <a:schemeClr val="accent2"/>
                </a:solidFill>
              </a:rPr>
              <a:t>havoc</a:t>
            </a:r>
            <a:r>
              <a:rPr lang="en-US" dirty="0" smtClean="0"/>
              <a:t> c;</a:t>
            </a:r>
            <a:br>
              <a:rPr lang="en-US" dirty="0" smtClean="0"/>
            </a:br>
            <a:r>
              <a:rPr lang="en-US" dirty="0" smtClean="0"/>
              <a:t>	</a:t>
            </a:r>
            <a:r>
              <a:rPr lang="en-US" dirty="0" smtClean="0">
                <a:solidFill>
                  <a:schemeClr val="accent2"/>
                </a:solidFill>
              </a:rPr>
              <a:t>assume</a:t>
            </a:r>
            <a:r>
              <a:rPr lang="en-US" dirty="0" smtClean="0"/>
              <a:t> c ≠ null </a:t>
            </a:r>
            <a:r>
              <a:rPr lang="en-US" dirty="0" smtClean="0">
                <a:sym typeface="Symbol"/>
              </a:rPr>
              <a:t> </a:t>
            </a:r>
            <a:r>
              <a:rPr lang="en-US" dirty="0" smtClean="0">
                <a:latin typeface="Segoe UI"/>
                <a:cs typeface="Segoe UI"/>
                <a:sym typeface="Symbol"/>
              </a:rPr>
              <a:t>¬</a:t>
            </a:r>
            <a:r>
              <a:rPr lang="en-US" dirty="0" smtClean="0">
                <a:sym typeface="Symbol"/>
              </a:rPr>
              <a:t>Heap[c, </a:t>
            </a:r>
            <a:r>
              <a:rPr lang="en-US" dirty="0" err="1" smtClean="0">
                <a:sym typeface="Symbol"/>
              </a:rPr>
              <a:t>alloc</a:t>
            </a:r>
            <a:r>
              <a:rPr lang="en-US" dirty="0" smtClean="0">
                <a:sym typeface="Symbol"/>
              </a:rPr>
              <a:t>];</a:t>
            </a:r>
            <a:br>
              <a:rPr lang="en-US" dirty="0" smtClean="0">
                <a:sym typeface="Symbol"/>
              </a:rPr>
            </a:br>
            <a:r>
              <a:rPr lang="en-US" dirty="0" smtClean="0">
                <a:sym typeface="Symbol"/>
              </a:rPr>
              <a:t>	</a:t>
            </a:r>
            <a:r>
              <a:rPr lang="en-US" dirty="0" smtClean="0">
                <a:solidFill>
                  <a:schemeClr val="accent2"/>
                </a:solidFill>
                <a:sym typeface="Symbol"/>
              </a:rPr>
              <a:t>assume</a:t>
            </a:r>
            <a:r>
              <a:rPr lang="en-US" dirty="0" smtClean="0">
                <a:sym typeface="Symbol"/>
              </a:rPr>
              <a:t> </a:t>
            </a:r>
            <a:r>
              <a:rPr lang="en-US" dirty="0" err="1" smtClean="0">
                <a:sym typeface="Symbol"/>
              </a:rPr>
              <a:t>dtype</a:t>
            </a:r>
            <a:r>
              <a:rPr lang="en-US" dirty="0" smtClean="0">
                <a:sym typeface="Symbol"/>
              </a:rPr>
              <a:t>(c) = C;</a:t>
            </a:r>
            <a:br>
              <a:rPr lang="en-US" dirty="0" smtClean="0">
                <a:sym typeface="Symbol"/>
              </a:rPr>
            </a:br>
            <a:r>
              <a:rPr lang="en-US" dirty="0" smtClean="0">
                <a:sym typeface="Symbol"/>
              </a:rPr>
              <a:t>	</a:t>
            </a:r>
            <a:r>
              <a:rPr lang="en-US" dirty="0" smtClean="0">
                <a:solidFill>
                  <a:schemeClr val="accent2"/>
                </a:solidFill>
                <a:sym typeface="Symbol"/>
              </a:rPr>
              <a:t>assume</a:t>
            </a:r>
            <a:r>
              <a:rPr lang="en-US" dirty="0" smtClean="0">
                <a:sym typeface="Symbol"/>
              </a:rPr>
              <a:t> Heap[c, x] = 0  Heap[c, y] = null;</a:t>
            </a:r>
            <a:br>
              <a:rPr lang="en-US" dirty="0" smtClean="0">
                <a:sym typeface="Symbol"/>
              </a:rPr>
            </a:br>
            <a:r>
              <a:rPr lang="en-US" dirty="0" smtClean="0">
                <a:sym typeface="Symbol"/>
              </a:rPr>
              <a:t>	Heap[c, </a:t>
            </a:r>
            <a:r>
              <a:rPr lang="en-US" dirty="0" err="1" smtClean="0">
                <a:sym typeface="Symbol"/>
              </a:rPr>
              <a:t>alloc</a:t>
            </a:r>
            <a:r>
              <a:rPr lang="en-US" dirty="0" smtClean="0">
                <a:sym typeface="Symbol"/>
              </a:rPr>
              <a:t>] := </a:t>
            </a:r>
            <a:r>
              <a:rPr lang="en-US" dirty="0" smtClean="0">
                <a:solidFill>
                  <a:schemeClr val="accent2"/>
                </a:solidFill>
                <a:sym typeface="Symbol"/>
              </a:rPr>
              <a:t>true</a:t>
            </a:r>
          </a:p>
        </p:txBody>
      </p:sp>
      <p:sp>
        <p:nvSpPr>
          <p:cNvPr id="5" name="Oval Callout 4"/>
          <p:cNvSpPr/>
          <p:nvPr/>
        </p:nvSpPr>
        <p:spPr bwMode="auto">
          <a:xfrm>
            <a:off x="5104263" y="2156346"/>
            <a:ext cx="3207224" cy="1774209"/>
          </a:xfrm>
          <a:prstGeom prst="wedgeEllipseCallout">
            <a:avLst>
              <a:gd name="adj1" fmla="val -88866"/>
              <a:gd name="adj2" fmla="val 5398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800" dirty="0" smtClean="0">
                <a:solidFill>
                  <a:schemeClr val="tx1"/>
                </a:solidFill>
                <a:effectLst>
                  <a:outerShdw blurRad="38100" dist="38100" dir="2700000" algn="tl">
                    <a:srgbClr val="000000">
                      <a:alpha val="43137"/>
                    </a:srgbClr>
                  </a:outerShdw>
                </a:effectLst>
                <a:latin typeface="Segoe" pitchFamily="34" charset="0"/>
              </a:rPr>
              <a:t>dynamic type information</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Callout 5"/>
          <p:cNvSpPr/>
          <p:nvPr/>
        </p:nvSpPr>
        <p:spPr bwMode="auto">
          <a:xfrm>
            <a:off x="4230806" y="4913194"/>
            <a:ext cx="3207224" cy="1542197"/>
          </a:xfrm>
          <a:prstGeom prst="wedgeEllipseCallout">
            <a:avLst>
              <a:gd name="adj1" fmla="val -26744"/>
              <a:gd name="adj2" fmla="val -5873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initial</a:t>
            </a:r>
            <a:b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field values</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Fresh</a:t>
            </a:r>
            <a:endParaRPr lang="en-US" dirty="0"/>
          </a:p>
        </p:txBody>
      </p:sp>
      <p:sp>
        <p:nvSpPr>
          <p:cNvPr id="3" name="Content Placeholder 2"/>
          <p:cNvSpPr>
            <a:spLocks noGrp="1"/>
          </p:cNvSpPr>
          <p:nvPr>
            <p:ph idx="1"/>
          </p:nvPr>
        </p:nvSpPr>
        <p:spPr>
          <a:xfrm>
            <a:off x="381000" y="1411552"/>
            <a:ext cx="8382000" cy="2589940"/>
          </a:xfrm>
        </p:spPr>
        <p:txBody>
          <a:bodyPr/>
          <a:lstStyle/>
          <a:p>
            <a:r>
              <a:rPr lang="en-US" dirty="0" err="1" smtClean="0"/>
              <a:t>Df</a:t>
            </a:r>
            <a:r>
              <a:rPr lang="en-US" baseline="-25000" dirty="0" err="1" smtClean="0"/>
              <a:t>R</a:t>
            </a:r>
            <a:r>
              <a:rPr lang="en-US" dirty="0" smtClean="0"/>
              <a:t>[[ </a:t>
            </a:r>
            <a:r>
              <a:rPr lang="en-US" dirty="0" smtClean="0">
                <a:solidFill>
                  <a:schemeClr val="accent6"/>
                </a:solidFill>
              </a:rPr>
              <a:t>fresh</a:t>
            </a:r>
            <a:r>
              <a:rPr lang="en-US" dirty="0" smtClean="0"/>
              <a:t>(S) ]] =</a:t>
            </a:r>
          </a:p>
          <a:p>
            <a:pPr>
              <a:buNone/>
            </a:pPr>
            <a:r>
              <a:rPr lang="en-US" dirty="0" smtClean="0"/>
              <a:t> </a:t>
            </a:r>
            <a:r>
              <a:rPr lang="en-US" dirty="0" smtClean="0"/>
              <a:t>		 </a:t>
            </a:r>
            <a:r>
              <a:rPr lang="en-US" dirty="0" err="1" smtClean="0"/>
              <a:t>Df</a:t>
            </a:r>
            <a:r>
              <a:rPr lang="en-US" baseline="-25000" dirty="0" err="1" smtClean="0"/>
              <a:t>R</a:t>
            </a:r>
            <a:r>
              <a:rPr lang="en-US" dirty="0" smtClean="0"/>
              <a:t>[[ S ]]</a:t>
            </a:r>
          </a:p>
          <a:p>
            <a:r>
              <a:rPr lang="en-US" dirty="0" err="1" smtClean="0"/>
              <a:t>Tr</a:t>
            </a:r>
            <a:r>
              <a:rPr lang="en-US" dirty="0" smtClean="0"/>
              <a:t>[[ </a:t>
            </a:r>
            <a:r>
              <a:rPr lang="en-US" dirty="0" smtClean="0">
                <a:solidFill>
                  <a:schemeClr val="accent6"/>
                </a:solidFill>
              </a:rPr>
              <a:t>fresh</a:t>
            </a:r>
            <a:r>
              <a:rPr lang="en-US" dirty="0" smtClean="0"/>
              <a:t>(S) ]] =</a:t>
            </a:r>
          </a:p>
          <a:p>
            <a:pPr>
              <a:buNone/>
            </a:pPr>
            <a:r>
              <a:rPr lang="en-US" dirty="0" smtClean="0"/>
              <a:t> </a:t>
            </a:r>
            <a:r>
              <a:rPr lang="en-US" dirty="0" smtClean="0"/>
              <a:t>		(</a:t>
            </a:r>
            <a:r>
              <a:rPr lang="en-US" dirty="0" smtClean="0">
                <a:sym typeface="Symbol"/>
              </a:rPr>
              <a:t>o   o  </a:t>
            </a:r>
            <a:r>
              <a:rPr lang="en-US" dirty="0" err="1" smtClean="0">
                <a:sym typeface="Symbol"/>
              </a:rPr>
              <a:t>Tr</a:t>
            </a:r>
            <a:r>
              <a:rPr lang="en-US" dirty="0" smtClean="0">
                <a:sym typeface="Symbol"/>
              </a:rPr>
              <a:t>[[ S ]] </a:t>
            </a:r>
            <a:br>
              <a:rPr lang="en-US" dirty="0" smtClean="0">
                <a:sym typeface="Symbol"/>
              </a:rPr>
            </a:br>
            <a:r>
              <a:rPr lang="en-US" dirty="0" smtClean="0">
                <a:sym typeface="Symbol"/>
              </a:rPr>
              <a:t>		o = null  </a:t>
            </a:r>
            <a:r>
              <a:rPr lang="en-US" dirty="0" smtClean="0">
                <a:latin typeface="Segoe UI"/>
                <a:cs typeface="Segoe UI"/>
                <a:sym typeface="Symbol"/>
              </a:rPr>
              <a:t>¬</a:t>
            </a:r>
            <a:r>
              <a:rPr lang="en-US" dirty="0" smtClean="0">
                <a:solidFill>
                  <a:schemeClr val="accent2"/>
                </a:solidFill>
                <a:sym typeface="Symbol"/>
              </a:rPr>
              <a:t>old</a:t>
            </a:r>
            <a:r>
              <a:rPr lang="en-US" dirty="0" smtClean="0">
                <a:sym typeface="Symbol"/>
              </a:rPr>
              <a:t>(Heap)[o, </a:t>
            </a:r>
            <a:r>
              <a:rPr lang="en-US" dirty="0" err="1" smtClean="0">
                <a:sym typeface="Symbol"/>
              </a:rPr>
              <a:t>alloc</a:t>
            </a:r>
            <a:r>
              <a:rPr lang="en-US" dirty="0" smtClean="0">
                <a:sym typeface="Symbol"/>
              </a:rPr>
              <a:t>])</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Properties of the heap</a:t>
            </a:r>
            <a:endParaRPr lang="en-US" dirty="0"/>
          </a:p>
        </p:txBody>
      </p:sp>
      <p:sp>
        <p:nvSpPr>
          <p:cNvPr id="3" name="Content Placeholder 2"/>
          <p:cNvSpPr>
            <a:spLocks noGrp="1"/>
          </p:cNvSpPr>
          <p:nvPr>
            <p:ph idx="1"/>
          </p:nvPr>
        </p:nvSpPr>
        <p:spPr>
          <a:xfrm>
            <a:off x="381000" y="947520"/>
            <a:ext cx="8763000" cy="3504036"/>
          </a:xfrm>
        </p:spPr>
        <p:txBody>
          <a:bodyPr/>
          <a:lstStyle/>
          <a:p>
            <a:endParaRPr lang="en-US" dirty="0" smtClean="0"/>
          </a:p>
          <a:p>
            <a:pPr>
              <a:buNone/>
            </a:pPr>
            <a:r>
              <a:rPr lang="en-US" dirty="0" smtClean="0"/>
              <a:t>	</a:t>
            </a:r>
          </a:p>
          <a:p>
            <a:r>
              <a:rPr lang="en-US" dirty="0" smtClean="0"/>
              <a:t>introduce:</a:t>
            </a:r>
          </a:p>
          <a:p>
            <a:pPr>
              <a:buNone/>
            </a:pPr>
            <a:r>
              <a:rPr lang="en-US" dirty="0" smtClean="0"/>
              <a:t> 	</a:t>
            </a:r>
            <a:r>
              <a:rPr lang="en-US" dirty="0" smtClean="0">
                <a:solidFill>
                  <a:schemeClr val="accent2"/>
                </a:solidFill>
              </a:rPr>
              <a:t>axiom</a:t>
            </a:r>
            <a:r>
              <a:rPr lang="en-US" dirty="0" smtClean="0"/>
              <a:t> (</a:t>
            </a:r>
            <a:r>
              <a:rPr lang="en-US" dirty="0" smtClean="0">
                <a:sym typeface="Symbol"/>
              </a:rPr>
              <a:t> </a:t>
            </a:r>
            <a:r>
              <a:rPr lang="en-US" dirty="0" smtClean="0"/>
              <a:t>h: </a:t>
            </a:r>
            <a:r>
              <a:rPr lang="en-US" dirty="0" err="1" smtClean="0"/>
              <a:t>HeapType</a:t>
            </a:r>
            <a:r>
              <a:rPr lang="en-US" dirty="0" smtClean="0"/>
              <a:t>, o: Ref, f: Field Ref </a:t>
            </a:r>
            <a:r>
              <a:rPr lang="en-US" dirty="0" smtClean="0">
                <a:sym typeface="Symbol"/>
              </a:rPr>
              <a:t></a:t>
            </a:r>
            <a:br>
              <a:rPr lang="en-US" dirty="0" smtClean="0">
                <a:sym typeface="Symbol"/>
              </a:rPr>
            </a:br>
            <a:r>
              <a:rPr lang="en-US" dirty="0" smtClean="0">
                <a:sym typeface="Symbol"/>
              </a:rPr>
              <a:t>	</a:t>
            </a:r>
            <a:r>
              <a:rPr lang="en-US" dirty="0" smtClean="0"/>
              <a:t>o ≠ null </a:t>
            </a:r>
            <a:r>
              <a:rPr lang="en-US" dirty="0" smtClean="0">
                <a:sym typeface="Symbol"/>
              </a:rPr>
              <a:t> h[o, </a:t>
            </a:r>
            <a:r>
              <a:rPr lang="en-US" dirty="0" err="1" smtClean="0">
                <a:sym typeface="Symbol"/>
              </a:rPr>
              <a:t>alloc</a:t>
            </a:r>
            <a:r>
              <a:rPr lang="en-US" dirty="0" smtClean="0">
                <a:sym typeface="Symbol"/>
              </a:rPr>
              <a:t>]</a:t>
            </a:r>
            <a:br>
              <a:rPr lang="en-US" dirty="0" smtClean="0">
                <a:sym typeface="Symbol"/>
              </a:rPr>
            </a:br>
            <a:r>
              <a:rPr lang="en-US" dirty="0" smtClean="0">
                <a:sym typeface="Symbol"/>
              </a:rPr>
              <a:t>	</a:t>
            </a:r>
            <a:br>
              <a:rPr lang="en-US" dirty="0" smtClean="0">
                <a:sym typeface="Symbol"/>
              </a:rPr>
            </a:br>
            <a:r>
              <a:rPr lang="en-US" dirty="0" smtClean="0">
                <a:sym typeface="Symbol"/>
              </a:rPr>
              <a:t>	h[o, f] = null  h[ h[</a:t>
            </a:r>
            <a:r>
              <a:rPr lang="en-US" dirty="0" err="1" smtClean="0">
                <a:sym typeface="Symbol"/>
              </a:rPr>
              <a:t>o,f</a:t>
            </a:r>
            <a:r>
              <a:rPr lang="en-US" dirty="0" smtClean="0">
                <a:sym typeface="Symbol"/>
              </a:rPr>
              <a:t>], </a:t>
            </a:r>
            <a:r>
              <a:rPr lang="en-US" dirty="0" err="1" smtClean="0">
                <a:sym typeface="Symbol"/>
              </a:rPr>
              <a:t>alloc</a:t>
            </a:r>
            <a:r>
              <a:rPr lang="en-US" dirty="0" smtClean="0">
                <a:sym typeface="Symbol"/>
              </a:rPr>
              <a:t> ] );</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1173709" y="3067871"/>
            <a:ext cx="2374709" cy="464024"/>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accent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Properties of the heap</a:t>
            </a:r>
            <a:endParaRPr lang="en-US" dirty="0"/>
          </a:p>
        </p:txBody>
      </p:sp>
      <p:sp>
        <p:nvSpPr>
          <p:cNvPr id="3" name="Content Placeholder 2"/>
          <p:cNvSpPr>
            <a:spLocks noGrp="1"/>
          </p:cNvSpPr>
          <p:nvPr>
            <p:ph idx="1"/>
          </p:nvPr>
        </p:nvSpPr>
        <p:spPr>
          <a:xfrm>
            <a:off x="381000" y="947520"/>
            <a:ext cx="8763000" cy="5890843"/>
          </a:xfrm>
        </p:spPr>
        <p:txBody>
          <a:bodyPr/>
          <a:lstStyle/>
          <a:p>
            <a:r>
              <a:rPr lang="en-US" dirty="0" smtClean="0"/>
              <a:t>introduce:</a:t>
            </a:r>
          </a:p>
          <a:p>
            <a:pPr>
              <a:buNone/>
            </a:pPr>
            <a:r>
              <a:rPr lang="en-US" dirty="0" smtClean="0"/>
              <a:t>	</a:t>
            </a:r>
            <a:r>
              <a:rPr lang="en-US" dirty="0" smtClean="0">
                <a:solidFill>
                  <a:schemeClr val="accent2"/>
                </a:solidFill>
              </a:rPr>
              <a:t>function</a:t>
            </a:r>
            <a:r>
              <a:rPr lang="en-US" dirty="0" smtClean="0"/>
              <a:t> </a:t>
            </a:r>
            <a:r>
              <a:rPr lang="en-US" dirty="0" err="1" smtClean="0"/>
              <a:t>IsHeap</a:t>
            </a:r>
            <a:r>
              <a:rPr lang="en-US" dirty="0" smtClean="0"/>
              <a:t>(</a:t>
            </a:r>
            <a:r>
              <a:rPr lang="en-US" dirty="0" err="1" smtClean="0"/>
              <a:t>HeapType</a:t>
            </a:r>
            <a:r>
              <a:rPr lang="en-US" dirty="0" smtClean="0"/>
              <a:t>) </a:t>
            </a:r>
            <a:r>
              <a:rPr lang="en-US" dirty="0" smtClean="0">
                <a:solidFill>
                  <a:schemeClr val="accent2"/>
                </a:solidFill>
              </a:rPr>
              <a:t>returns</a:t>
            </a:r>
            <a:r>
              <a:rPr lang="en-US" dirty="0" smtClean="0"/>
              <a:t> (</a:t>
            </a:r>
            <a:r>
              <a:rPr lang="en-US" dirty="0" err="1" smtClean="0">
                <a:solidFill>
                  <a:schemeClr val="accent2"/>
                </a:solidFill>
              </a:rPr>
              <a:t>bool</a:t>
            </a:r>
            <a:r>
              <a:rPr lang="en-US" dirty="0" smtClean="0"/>
              <a:t>);</a:t>
            </a:r>
          </a:p>
          <a:p>
            <a:r>
              <a:rPr lang="en-US" dirty="0" smtClean="0"/>
              <a:t>introduce:</a:t>
            </a:r>
          </a:p>
          <a:p>
            <a:pPr>
              <a:buNone/>
            </a:pPr>
            <a:r>
              <a:rPr lang="en-US" dirty="0" smtClean="0"/>
              <a:t> 	</a:t>
            </a:r>
            <a:r>
              <a:rPr lang="en-US" dirty="0" smtClean="0">
                <a:solidFill>
                  <a:schemeClr val="accent2"/>
                </a:solidFill>
              </a:rPr>
              <a:t>axiom</a:t>
            </a:r>
            <a:r>
              <a:rPr lang="en-US" dirty="0" smtClean="0"/>
              <a:t> (</a:t>
            </a:r>
            <a:r>
              <a:rPr lang="en-US" dirty="0" smtClean="0">
                <a:sym typeface="Symbol"/>
              </a:rPr>
              <a:t> </a:t>
            </a:r>
            <a:r>
              <a:rPr lang="en-US" dirty="0" smtClean="0"/>
              <a:t>h: </a:t>
            </a:r>
            <a:r>
              <a:rPr lang="en-US" dirty="0" err="1" smtClean="0"/>
              <a:t>HeapType</a:t>
            </a:r>
            <a:r>
              <a:rPr lang="en-US" dirty="0" smtClean="0"/>
              <a:t>, o: Ref, f: Field Ref </a:t>
            </a:r>
            <a:r>
              <a:rPr lang="en-US" dirty="0" smtClean="0">
                <a:sym typeface="Symbol"/>
              </a:rPr>
              <a:t></a:t>
            </a:r>
            <a:br>
              <a:rPr lang="en-US" dirty="0" smtClean="0">
                <a:sym typeface="Symbol"/>
              </a:rPr>
            </a:br>
            <a:r>
              <a:rPr lang="en-US" dirty="0" smtClean="0">
                <a:sym typeface="Symbol"/>
              </a:rPr>
              <a:t>	</a:t>
            </a:r>
            <a:r>
              <a:rPr lang="en-US" dirty="0" err="1" smtClean="0">
                <a:sym typeface="Symbol"/>
              </a:rPr>
              <a:t>IsHeap</a:t>
            </a:r>
            <a:r>
              <a:rPr lang="en-US" dirty="0" smtClean="0">
                <a:sym typeface="Symbol"/>
              </a:rPr>
              <a:t>(h) </a:t>
            </a:r>
            <a:r>
              <a:rPr lang="en-US" dirty="0" smtClean="0"/>
              <a:t> o ≠ null </a:t>
            </a:r>
            <a:r>
              <a:rPr lang="en-US" dirty="0" smtClean="0">
                <a:sym typeface="Symbol"/>
              </a:rPr>
              <a:t> h[o, </a:t>
            </a:r>
            <a:r>
              <a:rPr lang="en-US" dirty="0" err="1" smtClean="0">
                <a:sym typeface="Symbol"/>
              </a:rPr>
              <a:t>alloc</a:t>
            </a:r>
            <a:r>
              <a:rPr lang="en-US" dirty="0" smtClean="0">
                <a:sym typeface="Symbol"/>
              </a:rPr>
              <a:t>]</a:t>
            </a:r>
            <a:br>
              <a:rPr lang="en-US" dirty="0" smtClean="0">
                <a:sym typeface="Symbol"/>
              </a:rPr>
            </a:br>
            <a:r>
              <a:rPr lang="en-US" dirty="0" smtClean="0">
                <a:sym typeface="Symbol"/>
              </a:rPr>
              <a:t>	</a:t>
            </a:r>
            <a:br>
              <a:rPr lang="en-US" dirty="0" smtClean="0">
                <a:sym typeface="Symbol"/>
              </a:rPr>
            </a:br>
            <a:r>
              <a:rPr lang="en-US" dirty="0" smtClean="0">
                <a:sym typeface="Symbol"/>
              </a:rPr>
              <a:t>	h[o, f] = null  h[ h[</a:t>
            </a:r>
            <a:r>
              <a:rPr lang="en-US" dirty="0" err="1" smtClean="0">
                <a:sym typeface="Symbol"/>
              </a:rPr>
              <a:t>o,f</a:t>
            </a:r>
            <a:r>
              <a:rPr lang="en-US" dirty="0" smtClean="0">
                <a:sym typeface="Symbol"/>
              </a:rPr>
              <a:t>], </a:t>
            </a:r>
            <a:r>
              <a:rPr lang="en-US" dirty="0" err="1" smtClean="0">
                <a:sym typeface="Symbol"/>
              </a:rPr>
              <a:t>alloc</a:t>
            </a:r>
            <a:r>
              <a:rPr lang="en-US" dirty="0" smtClean="0">
                <a:sym typeface="Symbol"/>
              </a:rPr>
              <a:t> ] );</a:t>
            </a:r>
          </a:p>
          <a:p>
            <a:r>
              <a:rPr lang="en-US" dirty="0" smtClean="0"/>
              <a:t>introduce:  assume </a:t>
            </a:r>
            <a:r>
              <a:rPr lang="en-US" dirty="0" err="1" smtClean="0"/>
              <a:t>IsHeap</a:t>
            </a:r>
            <a:r>
              <a:rPr lang="en-US" dirty="0" smtClean="0"/>
              <a:t>(Heap)</a:t>
            </a:r>
            <a:br>
              <a:rPr lang="en-US" dirty="0" smtClean="0"/>
            </a:br>
            <a:r>
              <a:rPr lang="en-US" dirty="0" smtClean="0"/>
              <a:t>after each Heap update;</a:t>
            </a:r>
            <a:r>
              <a:rPr lang="en-US" dirty="0" smtClean="0"/>
              <a:t> </a:t>
            </a:r>
            <a:r>
              <a:rPr lang="en-US" dirty="0" smtClean="0"/>
              <a:t> for example:</a:t>
            </a:r>
            <a:br>
              <a:rPr lang="en-US" dirty="0" smtClean="0"/>
            </a:br>
            <a:r>
              <a:rPr lang="en-US" dirty="0" err="1" smtClean="0"/>
              <a:t>Tr</a:t>
            </a:r>
            <a:r>
              <a:rPr lang="en-US" dirty="0" smtClean="0"/>
              <a:t>[[ </a:t>
            </a:r>
            <a:r>
              <a:rPr lang="en-US" dirty="0" err="1" smtClean="0"/>
              <a:t>E.x</a:t>
            </a:r>
            <a:r>
              <a:rPr lang="en-US" dirty="0" smtClean="0"/>
              <a:t> := F ]] =</a:t>
            </a:r>
            <a:br>
              <a:rPr lang="en-US" dirty="0" smtClean="0"/>
            </a:br>
            <a:r>
              <a:rPr lang="en-US" dirty="0" smtClean="0"/>
              <a:t>	</a:t>
            </a:r>
            <a:r>
              <a:rPr lang="en-US" dirty="0" smtClean="0">
                <a:solidFill>
                  <a:schemeClr val="accent2"/>
                </a:solidFill>
              </a:rPr>
              <a:t>assert</a:t>
            </a:r>
            <a:r>
              <a:rPr lang="en-US" dirty="0" smtClean="0"/>
              <a:t> …; Heap[…] := …;</a:t>
            </a:r>
            <a:br>
              <a:rPr lang="en-US" dirty="0" smtClean="0"/>
            </a:br>
            <a:r>
              <a:rPr lang="en-US" dirty="0" smtClean="0"/>
              <a:t>	</a:t>
            </a:r>
            <a:r>
              <a:rPr lang="en-US" dirty="0" smtClean="0">
                <a:solidFill>
                  <a:schemeClr val="accent2"/>
                </a:solidFill>
              </a:rPr>
              <a:t>assume</a:t>
            </a:r>
            <a:r>
              <a:rPr lang="en-US" dirty="0" smtClean="0"/>
              <a:t> </a:t>
            </a:r>
            <a:r>
              <a:rPr lang="en-US" dirty="0" err="1" smtClean="0"/>
              <a:t>IsHeap</a:t>
            </a:r>
            <a:r>
              <a:rPr lang="en-US" dirty="0" smtClean="0"/>
              <a:t>(Heap)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4"/>
                                        </p:tgtEl>
                                        <p:attrNameLst>
                                          <p:attrName>style.visibility</p:attrName>
                                        </p:attrNameLst>
                                      </p:cBhvr>
                                      <p:to>
                                        <p:strVal val="hidden"/>
                                      </p:to>
                                    </p:set>
                                  </p:childTnLst>
                                </p:cTn>
                              </p:par>
                              <p:par>
                                <p:cTn id="12" presetID="10" presetClass="entr" presetSubtype="0" fill="hold" nodeType="with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Methods, basics</a:t>
            </a:r>
            <a:endParaRPr lang="en-US" dirty="0"/>
          </a:p>
        </p:txBody>
      </p:sp>
      <p:sp>
        <p:nvSpPr>
          <p:cNvPr id="3" name="Content Placeholder 2"/>
          <p:cNvSpPr>
            <a:spLocks noGrp="1"/>
          </p:cNvSpPr>
          <p:nvPr>
            <p:ph idx="1"/>
          </p:nvPr>
        </p:nvSpPr>
        <p:spPr>
          <a:xfrm>
            <a:off x="204716" y="1411552"/>
            <a:ext cx="8939284" cy="3961084"/>
          </a:xfrm>
        </p:spPr>
        <p:txBody>
          <a:bodyPr/>
          <a:lstStyle/>
          <a:p>
            <a:r>
              <a:rPr lang="en-US" dirty="0" smtClean="0">
                <a:solidFill>
                  <a:schemeClr val="accent6"/>
                </a:solidFill>
              </a:rPr>
              <a:t>method</a:t>
            </a:r>
            <a:r>
              <a:rPr lang="en-US" dirty="0" smtClean="0"/>
              <a:t> M(x: X) </a:t>
            </a:r>
            <a:r>
              <a:rPr lang="en-US" dirty="0" smtClean="0">
                <a:solidFill>
                  <a:schemeClr val="accent6"/>
                </a:solidFill>
              </a:rPr>
              <a:t>returns</a:t>
            </a:r>
            <a:r>
              <a:rPr lang="en-US" dirty="0" smtClean="0"/>
              <a:t> (y: Y)</a:t>
            </a:r>
            <a:br>
              <a:rPr lang="en-US" dirty="0" smtClean="0"/>
            </a:br>
            <a:r>
              <a:rPr lang="en-US" dirty="0" smtClean="0"/>
              <a:t>{ Stmt }</a:t>
            </a:r>
          </a:p>
          <a:p>
            <a:endParaRPr lang="en-US" dirty="0" smtClean="0"/>
          </a:p>
          <a:p>
            <a:r>
              <a:rPr lang="en-US" dirty="0" smtClean="0">
                <a:solidFill>
                  <a:schemeClr val="accent2"/>
                </a:solidFill>
              </a:rPr>
              <a:t>procedure</a:t>
            </a:r>
            <a:r>
              <a:rPr lang="en-US" dirty="0" smtClean="0"/>
              <a:t> M(this: Ref, x: Ref) </a:t>
            </a:r>
            <a:r>
              <a:rPr lang="en-US" dirty="0" smtClean="0">
                <a:solidFill>
                  <a:schemeClr val="accent2"/>
                </a:solidFill>
              </a:rPr>
              <a:t>returns</a:t>
            </a:r>
            <a:r>
              <a:rPr lang="en-US" dirty="0" smtClean="0"/>
              <a:t> (y: Ref);</a:t>
            </a:r>
            <a:br>
              <a:rPr lang="en-US" dirty="0" smtClean="0"/>
            </a:br>
            <a:r>
              <a:rPr lang="en-US" dirty="0" smtClean="0"/>
              <a:t>	</a:t>
            </a:r>
            <a:r>
              <a:rPr lang="en-US" dirty="0" smtClean="0">
                <a:solidFill>
                  <a:schemeClr val="accent2"/>
                </a:solidFill>
              </a:rPr>
              <a:t>requires</a:t>
            </a:r>
            <a:r>
              <a:rPr lang="en-US" dirty="0" smtClean="0"/>
              <a:t> this ≠ null;</a:t>
            </a:r>
          </a:p>
          <a:p>
            <a:r>
              <a:rPr lang="en-US" dirty="0" smtClean="0">
                <a:solidFill>
                  <a:schemeClr val="accent2"/>
                </a:solidFill>
              </a:rPr>
              <a:t>implementation</a:t>
            </a:r>
            <a:r>
              <a:rPr lang="en-US" dirty="0" smtClean="0"/>
              <a:t> M(this: Ref, x: Ref)</a:t>
            </a:r>
            <a:br>
              <a:rPr lang="en-US" dirty="0" smtClean="0"/>
            </a:br>
            <a:r>
              <a:rPr lang="en-US" dirty="0" smtClean="0"/>
              <a:t>	</a:t>
            </a:r>
            <a:r>
              <a:rPr lang="en-US" dirty="0" smtClean="0">
                <a:solidFill>
                  <a:schemeClr val="accent2"/>
                </a:solidFill>
              </a:rPr>
              <a:t>returns</a:t>
            </a:r>
            <a:r>
              <a:rPr lang="en-US" dirty="0" smtClean="0"/>
              <a:t> (y: Ref)</a:t>
            </a:r>
            <a:br>
              <a:rPr lang="en-US" dirty="0" smtClean="0"/>
            </a:br>
            <a:r>
              <a:rPr lang="en-US" dirty="0" smtClean="0"/>
              <a:t>{  </a:t>
            </a:r>
            <a:r>
              <a:rPr lang="en-US" dirty="0" err="1" smtClean="0"/>
              <a:t>Tr</a:t>
            </a:r>
            <a:r>
              <a:rPr lang="en-US" dirty="0" smtClean="0"/>
              <a:t>[[ Stmt ]]  }</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Text Box 7"/>
          <p:cNvSpPr txBox="1">
            <a:spLocks noChangeArrowheads="1"/>
          </p:cNvSpPr>
          <p:nvPr/>
        </p:nvSpPr>
        <p:spPr bwMode="auto">
          <a:xfrm>
            <a:off x="4135280" y="5238387"/>
            <a:ext cx="4415069" cy="1077212"/>
          </a:xfrm>
          <a:prstGeom prst="rect">
            <a:avLst/>
          </a:prstGeom>
          <a:noFill/>
          <a:ln w="9525">
            <a:noFill/>
            <a:miter lim="800000"/>
            <a:headEnd/>
            <a:tailEnd/>
          </a:ln>
          <a:effectLst/>
        </p:spPr>
        <p:txBody>
          <a:bodyPr wrap="square" lIns="91432" tIns="45717" rIns="91432" bIns="45717">
            <a:spAutoFit/>
          </a:bodyPr>
          <a:lstStyle/>
          <a:p>
            <a:pPr algn="ctr">
              <a:spcBef>
                <a:spcPct val="50000"/>
              </a:spcBef>
            </a:pPr>
            <a:r>
              <a:rPr lang="en-US" sz="3200" dirty="0" smtClean="0">
                <a:solidFill>
                  <a:schemeClr val="tx1"/>
                </a:solidFill>
                <a:latin typeface="+mn-lt"/>
              </a:rPr>
              <a:t>Verification condition (logical formula)</a:t>
            </a:r>
          </a:p>
        </p:txBody>
      </p:sp>
      <p:sp>
        <p:nvSpPr>
          <p:cNvPr id="43014" name="Text Box 6"/>
          <p:cNvSpPr txBox="1">
            <a:spLocks noChangeArrowheads="1"/>
          </p:cNvSpPr>
          <p:nvPr/>
        </p:nvSpPr>
        <p:spPr bwMode="auto">
          <a:xfrm>
            <a:off x="616772" y="893910"/>
            <a:ext cx="3573087" cy="584769"/>
          </a:xfrm>
          <a:prstGeom prst="rect">
            <a:avLst/>
          </a:prstGeom>
          <a:noFill/>
          <a:ln w="9525">
            <a:noFill/>
            <a:miter lim="800000"/>
            <a:headEnd/>
            <a:tailEnd/>
          </a:ln>
          <a:effectLst/>
        </p:spPr>
        <p:txBody>
          <a:bodyPr wrap="square" lIns="91432" tIns="45717" rIns="91432" bIns="45717">
            <a:spAutoFit/>
          </a:bodyPr>
          <a:lstStyle/>
          <a:p>
            <a:pPr>
              <a:spcBef>
                <a:spcPct val="50000"/>
              </a:spcBef>
            </a:pPr>
            <a:r>
              <a:rPr lang="en-US" sz="3200" dirty="0" smtClean="0">
                <a:solidFill>
                  <a:schemeClr val="tx1"/>
                </a:solidFill>
                <a:latin typeface="+mn-lt"/>
              </a:rPr>
              <a:t>Source language</a:t>
            </a:r>
            <a:endParaRPr lang="en-US" sz="3200" dirty="0">
              <a:solidFill>
                <a:schemeClr val="tx1"/>
              </a:solidFill>
              <a:latin typeface="+mn-lt"/>
            </a:endParaRPr>
          </a:p>
        </p:txBody>
      </p:sp>
      <p:sp>
        <p:nvSpPr>
          <p:cNvPr id="30" name="AutoShape 8"/>
          <p:cNvSpPr>
            <a:spLocks noChangeArrowheads="1"/>
          </p:cNvSpPr>
          <p:nvPr/>
        </p:nvSpPr>
        <p:spPr bwMode="auto">
          <a:xfrm rot="2700000">
            <a:off x="1333467" y="1860793"/>
            <a:ext cx="2036238"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a:p>
        </p:txBody>
      </p:sp>
      <p:sp>
        <p:nvSpPr>
          <p:cNvPr id="13" name="Text Box 6"/>
          <p:cNvSpPr txBox="1">
            <a:spLocks noChangeArrowheads="1"/>
          </p:cNvSpPr>
          <p:nvPr/>
        </p:nvSpPr>
        <p:spPr bwMode="auto">
          <a:xfrm>
            <a:off x="1667643" y="2982012"/>
            <a:ext cx="6439118" cy="584769"/>
          </a:xfrm>
          <a:prstGeom prst="rect">
            <a:avLst/>
          </a:prstGeom>
          <a:noFill/>
          <a:ln w="9525">
            <a:noFill/>
            <a:miter lim="800000"/>
            <a:headEnd/>
            <a:tailEnd/>
          </a:ln>
          <a:effectLst/>
        </p:spPr>
        <p:txBody>
          <a:bodyPr wrap="square" lIns="91432" tIns="45717" rIns="91432" bIns="45717">
            <a:spAutoFit/>
          </a:bodyPr>
          <a:lstStyle/>
          <a:p>
            <a:pPr>
              <a:spcBef>
                <a:spcPct val="50000"/>
              </a:spcBef>
            </a:pPr>
            <a:r>
              <a:rPr lang="en-US" sz="3200" dirty="0" smtClean="0">
                <a:solidFill>
                  <a:schemeClr val="tx1"/>
                </a:solidFill>
                <a:latin typeface="+mn-lt"/>
              </a:rPr>
              <a:t>Intermediate verification language</a:t>
            </a:r>
            <a:endParaRPr lang="en-US" sz="3200" dirty="0">
              <a:solidFill>
                <a:schemeClr val="tx1"/>
              </a:solidFill>
              <a:latin typeface="+mn-lt"/>
            </a:endParaRPr>
          </a:p>
        </p:txBody>
      </p:sp>
      <p:sp>
        <p:nvSpPr>
          <p:cNvPr id="14" name="AutoShape 8"/>
          <p:cNvSpPr>
            <a:spLocks noChangeArrowheads="1"/>
          </p:cNvSpPr>
          <p:nvPr/>
        </p:nvSpPr>
        <p:spPr bwMode="auto">
          <a:xfrm rot="2700000">
            <a:off x="3335444" y="3959137"/>
            <a:ext cx="2065189"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a:p>
        </p:txBody>
      </p:sp>
      <p:sp>
        <p:nvSpPr>
          <p:cNvPr id="15" name="Title 14"/>
          <p:cNvSpPr>
            <a:spLocks noGrp="1"/>
          </p:cNvSpPr>
          <p:nvPr>
            <p:ph type="title"/>
          </p:nvPr>
        </p:nvSpPr>
        <p:spPr/>
        <p:txBody>
          <a:bodyPr/>
          <a:lstStyle/>
          <a:p>
            <a:r>
              <a:rPr smtClean="0"/>
              <a:t>Basic verifier architecture</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 pre/post specifications</a:t>
            </a:r>
            <a:endParaRPr lang="en-US" dirty="0"/>
          </a:p>
        </p:txBody>
      </p:sp>
      <p:sp>
        <p:nvSpPr>
          <p:cNvPr id="3" name="Content Placeholder 2"/>
          <p:cNvSpPr>
            <a:spLocks noGrp="1"/>
          </p:cNvSpPr>
          <p:nvPr>
            <p:ph idx="1"/>
          </p:nvPr>
        </p:nvSpPr>
        <p:spPr>
          <a:xfrm>
            <a:off x="122828" y="1411552"/>
            <a:ext cx="8939284" cy="3504036"/>
          </a:xfrm>
        </p:spPr>
        <p:txBody>
          <a:bodyPr/>
          <a:lstStyle/>
          <a:p>
            <a:r>
              <a:rPr lang="en-US" dirty="0" smtClean="0">
                <a:solidFill>
                  <a:schemeClr val="accent6"/>
                </a:solidFill>
              </a:rPr>
              <a:t>method</a:t>
            </a:r>
            <a:r>
              <a:rPr lang="en-US" dirty="0" smtClean="0"/>
              <a:t> M(x: X) </a:t>
            </a:r>
            <a:r>
              <a:rPr lang="en-US" dirty="0" smtClean="0">
                <a:solidFill>
                  <a:schemeClr val="accent6"/>
                </a:solidFill>
              </a:rPr>
              <a:t>returns</a:t>
            </a:r>
            <a:r>
              <a:rPr lang="en-US" dirty="0" smtClean="0"/>
              <a:t> (y: Y)</a:t>
            </a:r>
            <a:br>
              <a:rPr lang="en-US" dirty="0" smtClean="0"/>
            </a:br>
            <a:r>
              <a:rPr lang="en-US" dirty="0" smtClean="0"/>
              <a:t>	</a:t>
            </a:r>
            <a:r>
              <a:rPr lang="en-US" dirty="0" smtClean="0">
                <a:solidFill>
                  <a:schemeClr val="accent6"/>
                </a:solidFill>
              </a:rPr>
              <a:t>requires</a:t>
            </a:r>
            <a:r>
              <a:rPr lang="en-US" dirty="0" smtClean="0"/>
              <a:t> P;  </a:t>
            </a:r>
            <a:r>
              <a:rPr lang="en-US" dirty="0" smtClean="0">
                <a:solidFill>
                  <a:schemeClr val="accent6"/>
                </a:solidFill>
              </a:rPr>
              <a:t>ensures</a:t>
            </a:r>
            <a:r>
              <a:rPr lang="en-US" dirty="0" smtClean="0"/>
              <a:t> Q;</a:t>
            </a:r>
            <a:br>
              <a:rPr lang="en-US" dirty="0" smtClean="0"/>
            </a:br>
            <a:r>
              <a:rPr lang="en-US" dirty="0" smtClean="0"/>
              <a:t>{ Stmt }</a:t>
            </a:r>
          </a:p>
          <a:p>
            <a:endParaRPr lang="en-US" dirty="0" smtClean="0"/>
          </a:p>
          <a:p>
            <a:pPr>
              <a:tabLst>
                <a:tab pos="682625" algn="l"/>
              </a:tabLst>
            </a:pPr>
            <a:r>
              <a:rPr lang="en-US" dirty="0" smtClean="0">
                <a:solidFill>
                  <a:schemeClr val="accent2"/>
                </a:solidFill>
              </a:rPr>
              <a:t>procedure</a:t>
            </a:r>
            <a:r>
              <a:rPr lang="en-US" dirty="0" smtClean="0"/>
              <a:t> M(this: Ref, x: Ref) </a:t>
            </a:r>
            <a:r>
              <a:rPr lang="en-US" dirty="0" smtClean="0">
                <a:solidFill>
                  <a:schemeClr val="accent2"/>
                </a:solidFill>
              </a:rPr>
              <a:t>returns</a:t>
            </a:r>
            <a:r>
              <a:rPr lang="en-US" dirty="0" smtClean="0"/>
              <a:t> (y: Ref);</a:t>
            </a:r>
          </a:p>
          <a:p>
            <a:pPr>
              <a:buNone/>
              <a:tabLst>
                <a:tab pos="682625" algn="l"/>
              </a:tabLst>
            </a:pPr>
            <a:r>
              <a:rPr lang="en-US" dirty="0" smtClean="0"/>
              <a:t>		</a:t>
            </a:r>
            <a:r>
              <a:rPr lang="en-US" dirty="0" smtClean="0">
                <a:solidFill>
                  <a:schemeClr val="accent2"/>
                </a:solidFill>
              </a:rPr>
              <a:t>requires</a:t>
            </a:r>
            <a:r>
              <a:rPr lang="en-US" dirty="0" smtClean="0"/>
              <a:t> </a:t>
            </a:r>
            <a:r>
              <a:rPr lang="en-US" dirty="0" err="1" smtClean="0"/>
              <a:t>Df</a:t>
            </a:r>
            <a:r>
              <a:rPr lang="en-US" dirty="0" smtClean="0"/>
              <a:t>[[ </a:t>
            </a:r>
            <a:r>
              <a:rPr lang="en-US" dirty="0" smtClean="0">
                <a:sym typeface="Symbol"/>
              </a:rPr>
              <a:t>P ]]  </a:t>
            </a:r>
            <a:r>
              <a:rPr lang="en-US" dirty="0" err="1" smtClean="0">
                <a:sym typeface="Symbol"/>
              </a:rPr>
              <a:t>Tr</a:t>
            </a:r>
            <a:r>
              <a:rPr lang="en-US" dirty="0" smtClean="0">
                <a:sym typeface="Symbol"/>
              </a:rPr>
              <a:t>[[ P ]]</a:t>
            </a:r>
            <a:r>
              <a:rPr lang="en-US" dirty="0" smtClean="0"/>
              <a:t>;</a:t>
            </a:r>
            <a:br>
              <a:rPr lang="en-US" dirty="0" smtClean="0"/>
            </a:br>
            <a:r>
              <a:rPr lang="en-US" dirty="0" smtClean="0"/>
              <a:t>	</a:t>
            </a:r>
            <a:r>
              <a:rPr lang="en-US" dirty="0" smtClean="0">
                <a:solidFill>
                  <a:schemeClr val="accent2"/>
                </a:solidFill>
              </a:rPr>
              <a:t>ensures</a:t>
            </a:r>
            <a:r>
              <a:rPr lang="en-US" dirty="0" smtClean="0"/>
              <a:t> </a:t>
            </a:r>
            <a:r>
              <a:rPr lang="en-US" dirty="0" err="1" smtClean="0"/>
              <a:t>Df</a:t>
            </a:r>
            <a:r>
              <a:rPr lang="en-US" dirty="0" smtClean="0"/>
              <a:t>[[ Q ]] </a:t>
            </a:r>
            <a:r>
              <a:rPr lang="en-US" dirty="0" smtClean="0">
                <a:sym typeface="Symbol"/>
              </a:rPr>
              <a:t> </a:t>
            </a:r>
            <a:r>
              <a:rPr lang="en-US" dirty="0" err="1" smtClean="0">
                <a:sym typeface="Symbol"/>
              </a:rPr>
              <a:t>Tr</a:t>
            </a:r>
            <a:r>
              <a:rPr lang="en-US" dirty="0" smtClean="0">
                <a:sym typeface="Symbol"/>
              </a:rPr>
              <a:t>[[ Q ]]</a:t>
            </a:r>
            <a:r>
              <a:rPr lang="en-US" dirty="0" smtClean="0"/>
              <a:t>;</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 modifies clauses</a:t>
            </a:r>
            <a:endParaRPr lang="en-US" dirty="0"/>
          </a:p>
        </p:txBody>
      </p:sp>
      <p:sp>
        <p:nvSpPr>
          <p:cNvPr id="3" name="Content Placeholder 2"/>
          <p:cNvSpPr>
            <a:spLocks noGrp="1"/>
          </p:cNvSpPr>
          <p:nvPr>
            <p:ph idx="1"/>
          </p:nvPr>
        </p:nvSpPr>
        <p:spPr>
          <a:xfrm>
            <a:off x="122828" y="1411552"/>
            <a:ext cx="8939284" cy="5230663"/>
          </a:xfrm>
        </p:spPr>
        <p:txBody>
          <a:bodyPr/>
          <a:lstStyle/>
          <a:p>
            <a:r>
              <a:rPr lang="en-US" dirty="0" smtClean="0">
                <a:solidFill>
                  <a:schemeClr val="accent6"/>
                </a:solidFill>
              </a:rPr>
              <a:t>method</a:t>
            </a:r>
            <a:r>
              <a:rPr lang="en-US" dirty="0" smtClean="0"/>
              <a:t> M(x: X) </a:t>
            </a:r>
            <a:r>
              <a:rPr lang="en-US" dirty="0" smtClean="0">
                <a:solidFill>
                  <a:schemeClr val="accent6"/>
                </a:solidFill>
              </a:rPr>
              <a:t>returns</a:t>
            </a:r>
            <a:r>
              <a:rPr lang="en-US" dirty="0" smtClean="0"/>
              <a:t> (y: Y)</a:t>
            </a:r>
            <a:br>
              <a:rPr lang="en-US" dirty="0" smtClean="0"/>
            </a:br>
            <a:r>
              <a:rPr lang="en-US" dirty="0" smtClean="0"/>
              <a:t>	</a:t>
            </a:r>
            <a:r>
              <a:rPr lang="en-US" dirty="0" smtClean="0">
                <a:solidFill>
                  <a:schemeClr val="accent6"/>
                </a:solidFill>
              </a:rPr>
              <a:t>modifies </a:t>
            </a:r>
            <a:r>
              <a:rPr lang="en-US" dirty="0" smtClean="0"/>
              <a:t>S; </a:t>
            </a:r>
            <a:br>
              <a:rPr lang="en-US" dirty="0" smtClean="0"/>
            </a:br>
            <a:r>
              <a:rPr lang="en-US" dirty="0" smtClean="0"/>
              <a:t>{ Stmt }</a:t>
            </a:r>
            <a:endParaRPr lang="en-US" dirty="0" smtClean="0"/>
          </a:p>
          <a:p>
            <a:pPr>
              <a:tabLst>
                <a:tab pos="682625" algn="l"/>
              </a:tabLst>
            </a:pPr>
            <a:r>
              <a:rPr lang="en-US" dirty="0" smtClean="0">
                <a:solidFill>
                  <a:schemeClr val="accent2"/>
                </a:solidFill>
              </a:rPr>
              <a:t>procedure</a:t>
            </a:r>
            <a:r>
              <a:rPr lang="en-US" dirty="0" smtClean="0"/>
              <a:t> M(this: Ref, x: Ref) </a:t>
            </a:r>
            <a:r>
              <a:rPr lang="en-US" dirty="0" smtClean="0">
                <a:solidFill>
                  <a:schemeClr val="accent2"/>
                </a:solidFill>
              </a:rPr>
              <a:t>returns</a:t>
            </a:r>
            <a:r>
              <a:rPr lang="en-US" dirty="0" smtClean="0"/>
              <a:t> (y: Ref);</a:t>
            </a:r>
          </a:p>
          <a:p>
            <a:pPr>
              <a:buNone/>
              <a:tabLst>
                <a:tab pos="682625" algn="l"/>
              </a:tabLst>
            </a:pPr>
            <a:r>
              <a:rPr lang="en-US" dirty="0" smtClean="0"/>
              <a:t> 		</a:t>
            </a:r>
            <a:r>
              <a:rPr lang="en-US" dirty="0" smtClean="0">
                <a:solidFill>
                  <a:schemeClr val="accent2"/>
                </a:solidFill>
              </a:rPr>
              <a:t>requires</a:t>
            </a:r>
            <a:r>
              <a:rPr lang="en-US" dirty="0" smtClean="0"/>
              <a:t> </a:t>
            </a:r>
            <a:r>
              <a:rPr lang="en-US" dirty="0" err="1" smtClean="0"/>
              <a:t>Df</a:t>
            </a:r>
            <a:r>
              <a:rPr lang="en-US" dirty="0" smtClean="0"/>
              <a:t>[[ S ]];</a:t>
            </a:r>
            <a:br>
              <a:rPr lang="en-US" dirty="0" smtClean="0"/>
            </a:br>
            <a:r>
              <a:rPr lang="en-US" dirty="0" smtClean="0"/>
              <a:t>	</a:t>
            </a:r>
            <a:r>
              <a:rPr lang="en-US" dirty="0" smtClean="0">
                <a:solidFill>
                  <a:schemeClr val="accent2"/>
                </a:solidFill>
              </a:rPr>
              <a:t>modifies </a:t>
            </a:r>
            <a:r>
              <a:rPr lang="en-US" dirty="0" smtClean="0"/>
              <a:t>Heap;</a:t>
            </a:r>
            <a:br>
              <a:rPr lang="en-US" dirty="0" smtClean="0"/>
            </a:br>
            <a:r>
              <a:rPr lang="en-US" dirty="0" smtClean="0"/>
              <a:t>	</a:t>
            </a:r>
            <a:r>
              <a:rPr lang="en-US" dirty="0" smtClean="0">
                <a:solidFill>
                  <a:schemeClr val="accent2"/>
                </a:solidFill>
              </a:rPr>
              <a:t>ensures</a:t>
            </a:r>
            <a:r>
              <a:rPr lang="en-US" dirty="0" smtClean="0"/>
              <a:t> (</a:t>
            </a:r>
            <a:r>
              <a:rPr lang="en-US" dirty="0" smtClean="0">
                <a:sym typeface="Symbol"/>
              </a:rPr>
              <a:t> o: Ref, f: Field  </a:t>
            </a:r>
            <a:br>
              <a:rPr lang="en-US" dirty="0" smtClean="0">
                <a:sym typeface="Symbol"/>
              </a:rPr>
            </a:br>
            <a:r>
              <a:rPr lang="en-US" dirty="0" smtClean="0">
                <a:sym typeface="Symbol"/>
              </a:rPr>
              <a:t>		    o ≠ null  </a:t>
            </a:r>
            <a:r>
              <a:rPr lang="en-US" dirty="0" smtClean="0">
                <a:solidFill>
                  <a:schemeClr val="accent2"/>
                </a:solidFill>
                <a:sym typeface="Symbol"/>
              </a:rPr>
              <a:t>old</a:t>
            </a:r>
            <a:r>
              <a:rPr lang="en-US" dirty="0" smtClean="0">
                <a:sym typeface="Symbol"/>
              </a:rPr>
              <a:t>(Heap)[</a:t>
            </a:r>
            <a:r>
              <a:rPr lang="en-US" dirty="0" err="1" smtClean="0">
                <a:sym typeface="Symbol"/>
              </a:rPr>
              <a:t>o,alloc</a:t>
            </a:r>
            <a:r>
              <a:rPr lang="en-US" dirty="0" smtClean="0">
                <a:sym typeface="Symbol"/>
              </a:rPr>
              <a:t>] </a:t>
            </a:r>
            <a:br>
              <a:rPr lang="en-US" dirty="0" smtClean="0">
                <a:sym typeface="Symbol"/>
              </a:rPr>
            </a:br>
            <a:r>
              <a:rPr lang="en-US" dirty="0" smtClean="0">
                <a:sym typeface="Symbol"/>
              </a:rPr>
              <a:t>			Heap[</a:t>
            </a:r>
            <a:r>
              <a:rPr lang="en-US" dirty="0" err="1" smtClean="0">
                <a:sym typeface="Symbol"/>
              </a:rPr>
              <a:t>o,f</a:t>
            </a:r>
            <a:r>
              <a:rPr lang="en-US" dirty="0" smtClean="0">
                <a:sym typeface="Symbol"/>
              </a:rPr>
              <a:t>] = </a:t>
            </a:r>
            <a:r>
              <a:rPr lang="en-US" dirty="0" smtClean="0">
                <a:solidFill>
                  <a:schemeClr val="accent2"/>
                </a:solidFill>
                <a:sym typeface="Symbol"/>
              </a:rPr>
              <a:t>old</a:t>
            </a:r>
            <a:r>
              <a:rPr lang="en-US" dirty="0" smtClean="0">
                <a:sym typeface="Symbol"/>
              </a:rPr>
              <a:t>(Heap)[</a:t>
            </a:r>
            <a:r>
              <a:rPr lang="en-US" dirty="0" err="1" smtClean="0">
                <a:sym typeface="Symbol"/>
              </a:rPr>
              <a:t>o,f</a:t>
            </a:r>
            <a:r>
              <a:rPr lang="en-US" dirty="0" smtClean="0">
                <a:sym typeface="Symbol"/>
              </a:rPr>
              <a:t>]  </a:t>
            </a:r>
            <a:br>
              <a:rPr lang="en-US" dirty="0" smtClean="0">
                <a:sym typeface="Symbol"/>
              </a:rPr>
            </a:br>
            <a:r>
              <a:rPr lang="en-US" dirty="0" smtClean="0">
                <a:sym typeface="Symbol"/>
              </a:rPr>
              <a:t>			(</a:t>
            </a:r>
            <a:r>
              <a:rPr lang="en-US" dirty="0" err="1" smtClean="0">
                <a:sym typeface="Symbol"/>
              </a:rPr>
              <a:t>o,f</a:t>
            </a:r>
            <a:r>
              <a:rPr lang="en-US" dirty="0" smtClean="0">
                <a:sym typeface="Symbol"/>
              </a:rPr>
              <a:t>)  </a:t>
            </a:r>
            <a:r>
              <a:rPr lang="en-US" dirty="0" smtClean="0">
                <a:solidFill>
                  <a:schemeClr val="accent2"/>
                </a:solidFill>
                <a:sym typeface="Symbol"/>
              </a:rPr>
              <a:t>old</a:t>
            </a:r>
            <a:r>
              <a:rPr lang="en-US" dirty="0" smtClean="0">
                <a:sym typeface="Symbol"/>
              </a:rPr>
              <a:t>( </a:t>
            </a:r>
            <a:r>
              <a:rPr lang="en-US" dirty="0" err="1" smtClean="0">
                <a:sym typeface="Symbol"/>
              </a:rPr>
              <a:t>Tr</a:t>
            </a:r>
            <a:r>
              <a:rPr lang="en-US" dirty="0" smtClean="0">
                <a:sym typeface="Symbol"/>
              </a:rPr>
              <a:t>[[ S ]] )</a:t>
            </a:r>
            <a:br>
              <a:rPr lang="en-US" dirty="0" smtClean="0">
                <a:sym typeface="Symbol"/>
              </a:rPr>
            </a:br>
            <a:r>
              <a:rPr lang="en-US" dirty="0" smtClean="0">
                <a:sym typeface="Symbol"/>
              </a:rPr>
              <a:t>		</a:t>
            </a:r>
            <a:r>
              <a:rPr lang="en-US" dirty="0" smtClean="0"/>
              <a:t>); </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4800" smtClean="0"/>
              <a:t>Method modifies clauses: example</a:t>
            </a:r>
            <a:endParaRPr lang="en-US" sz="4800" dirty="0"/>
          </a:p>
        </p:txBody>
      </p:sp>
      <p:sp>
        <p:nvSpPr>
          <p:cNvPr id="3" name="Content Placeholder 2"/>
          <p:cNvSpPr>
            <a:spLocks noGrp="1"/>
          </p:cNvSpPr>
          <p:nvPr>
            <p:ph idx="1"/>
          </p:nvPr>
        </p:nvSpPr>
        <p:spPr>
          <a:xfrm>
            <a:off x="244520" y="1056704"/>
            <a:ext cx="8899480" cy="5515356"/>
          </a:xfrm>
        </p:spPr>
        <p:txBody>
          <a:bodyPr/>
          <a:lstStyle/>
          <a:p>
            <a:r>
              <a:rPr lang="en-US" sz="3200" dirty="0" smtClean="0">
                <a:solidFill>
                  <a:schemeClr val="accent6"/>
                </a:solidFill>
              </a:rPr>
              <a:t>method</a:t>
            </a:r>
            <a:r>
              <a:rPr lang="en-US" sz="3200" dirty="0" smtClean="0"/>
              <a:t> M(x: X) </a:t>
            </a:r>
            <a:r>
              <a:rPr lang="en-US" sz="3200" dirty="0" smtClean="0">
                <a:solidFill>
                  <a:schemeClr val="accent6"/>
                </a:solidFill>
              </a:rPr>
              <a:t>returns</a:t>
            </a:r>
            <a:r>
              <a:rPr lang="en-US" sz="3200" dirty="0" smtClean="0"/>
              <a:t> (y: Y)</a:t>
            </a:r>
            <a:br>
              <a:rPr lang="en-US" sz="3200" dirty="0" smtClean="0"/>
            </a:br>
            <a:r>
              <a:rPr lang="en-US" sz="3200" dirty="0" smtClean="0"/>
              <a:t>	</a:t>
            </a:r>
            <a:r>
              <a:rPr lang="en-US" sz="3200" dirty="0" smtClean="0">
                <a:solidFill>
                  <a:schemeClr val="accent6"/>
                </a:solidFill>
              </a:rPr>
              <a:t>modifies </a:t>
            </a:r>
            <a:r>
              <a:rPr lang="en-US" sz="3200" dirty="0" smtClean="0"/>
              <a:t>this.*, </a:t>
            </a:r>
            <a:r>
              <a:rPr lang="en-US" sz="3200" dirty="0" err="1" smtClean="0"/>
              <a:t>x.s</a:t>
            </a:r>
            <a:r>
              <a:rPr lang="en-US" sz="3200" dirty="0" smtClean="0"/>
              <a:t>, </a:t>
            </a:r>
            <a:r>
              <a:rPr lang="en-US" sz="3200" dirty="0" err="1" smtClean="0"/>
              <a:t>this.p.t</a:t>
            </a:r>
            <a:r>
              <a:rPr lang="en-US" sz="3200" dirty="0" smtClean="0"/>
              <a:t>; </a:t>
            </a:r>
            <a:br>
              <a:rPr lang="en-US" sz="3200" dirty="0" smtClean="0"/>
            </a:br>
            <a:r>
              <a:rPr lang="en-US" sz="3200" dirty="0" smtClean="0"/>
              <a:t>{ Stmt }</a:t>
            </a:r>
            <a:endParaRPr lang="en-US" sz="3200" dirty="0" smtClean="0"/>
          </a:p>
          <a:p>
            <a:pPr>
              <a:tabLst>
                <a:tab pos="682625" algn="l"/>
              </a:tabLst>
            </a:pPr>
            <a:r>
              <a:rPr lang="en-US" sz="3200" dirty="0" smtClean="0">
                <a:solidFill>
                  <a:schemeClr val="accent2"/>
                </a:solidFill>
              </a:rPr>
              <a:t>procedure</a:t>
            </a:r>
            <a:r>
              <a:rPr lang="en-US" sz="3200" dirty="0" smtClean="0"/>
              <a:t> M(this: Ref, x: Ref) </a:t>
            </a:r>
            <a:r>
              <a:rPr lang="en-US" sz="3200" dirty="0" smtClean="0">
                <a:solidFill>
                  <a:schemeClr val="accent2"/>
                </a:solidFill>
              </a:rPr>
              <a:t>returns</a:t>
            </a:r>
            <a:r>
              <a:rPr lang="en-US" sz="3200" dirty="0" smtClean="0"/>
              <a:t> (y: Ref);</a:t>
            </a:r>
          </a:p>
          <a:p>
            <a:pPr>
              <a:buNone/>
              <a:tabLst>
                <a:tab pos="682625" algn="l"/>
              </a:tabLst>
            </a:pPr>
            <a:r>
              <a:rPr lang="en-US" sz="3200" dirty="0" smtClean="0"/>
              <a:t> 		</a:t>
            </a:r>
            <a:r>
              <a:rPr lang="en-US" sz="3200" dirty="0" smtClean="0">
                <a:solidFill>
                  <a:schemeClr val="accent2"/>
                </a:solidFill>
              </a:rPr>
              <a:t>requires</a:t>
            </a:r>
            <a:r>
              <a:rPr lang="en-US" sz="3200" dirty="0" smtClean="0"/>
              <a:t> </a:t>
            </a:r>
            <a:r>
              <a:rPr lang="en-US" sz="3200" dirty="0" err="1" smtClean="0"/>
              <a:t>Df</a:t>
            </a:r>
            <a:r>
              <a:rPr lang="en-US" sz="3200" dirty="0" smtClean="0"/>
              <a:t>[[ S ]];</a:t>
            </a:r>
            <a:br>
              <a:rPr lang="en-US" sz="3200" dirty="0" smtClean="0"/>
            </a:br>
            <a:r>
              <a:rPr lang="en-US" sz="3200" dirty="0" smtClean="0"/>
              <a:t>	</a:t>
            </a:r>
            <a:r>
              <a:rPr lang="en-US" sz="3200" dirty="0" smtClean="0">
                <a:solidFill>
                  <a:schemeClr val="accent2"/>
                </a:solidFill>
              </a:rPr>
              <a:t>modifies </a:t>
            </a:r>
            <a:r>
              <a:rPr lang="en-US" sz="3200" dirty="0" smtClean="0"/>
              <a:t>Heap;</a:t>
            </a:r>
            <a:br>
              <a:rPr lang="en-US" sz="3200" dirty="0" smtClean="0"/>
            </a:br>
            <a:r>
              <a:rPr lang="en-US" sz="3200" dirty="0" smtClean="0"/>
              <a:t>	</a:t>
            </a:r>
            <a:r>
              <a:rPr lang="en-US" sz="3200" dirty="0" smtClean="0">
                <a:solidFill>
                  <a:schemeClr val="accent2"/>
                </a:solidFill>
              </a:rPr>
              <a:t>ensures</a:t>
            </a:r>
            <a:r>
              <a:rPr lang="en-US" sz="3200" dirty="0" smtClean="0"/>
              <a:t> (</a:t>
            </a:r>
            <a:r>
              <a:rPr lang="en-US" sz="3200" dirty="0" smtClean="0">
                <a:sym typeface="Symbol"/>
              </a:rPr>
              <a:t> o: Ref, f: Field  </a:t>
            </a:r>
            <a:br>
              <a:rPr lang="en-US" sz="3200" dirty="0" smtClean="0">
                <a:sym typeface="Symbol"/>
              </a:rPr>
            </a:br>
            <a:r>
              <a:rPr lang="en-US" sz="3200" dirty="0" smtClean="0">
                <a:sym typeface="Symbol"/>
              </a:rPr>
              <a:t>		    o ≠ null  </a:t>
            </a:r>
            <a:r>
              <a:rPr lang="en-US" sz="3200" dirty="0" smtClean="0">
                <a:solidFill>
                  <a:schemeClr val="accent2"/>
                </a:solidFill>
                <a:sym typeface="Symbol"/>
              </a:rPr>
              <a:t>old</a:t>
            </a:r>
            <a:r>
              <a:rPr lang="en-US" sz="3200" dirty="0" smtClean="0">
                <a:sym typeface="Symbol"/>
              </a:rPr>
              <a:t>(Heap)[</a:t>
            </a:r>
            <a:r>
              <a:rPr lang="en-US" sz="3200" dirty="0" err="1" smtClean="0">
                <a:sym typeface="Symbol"/>
              </a:rPr>
              <a:t>o,alloc</a:t>
            </a:r>
            <a:r>
              <a:rPr lang="en-US" sz="3200" dirty="0" smtClean="0">
                <a:sym typeface="Symbol"/>
              </a:rPr>
              <a:t>] </a:t>
            </a:r>
            <a:br>
              <a:rPr lang="en-US" sz="3200" dirty="0" smtClean="0">
                <a:sym typeface="Symbol"/>
              </a:rPr>
            </a:br>
            <a:r>
              <a:rPr lang="en-US" sz="3200" dirty="0" smtClean="0">
                <a:sym typeface="Symbol"/>
              </a:rPr>
              <a:t>			Heap[</a:t>
            </a:r>
            <a:r>
              <a:rPr lang="en-US" sz="3200" dirty="0" err="1" smtClean="0">
                <a:sym typeface="Symbol"/>
              </a:rPr>
              <a:t>o,f</a:t>
            </a:r>
            <a:r>
              <a:rPr lang="en-US" sz="3200" dirty="0" smtClean="0">
                <a:sym typeface="Symbol"/>
              </a:rPr>
              <a:t>] = </a:t>
            </a:r>
            <a:r>
              <a:rPr lang="en-US" sz="3200" dirty="0" smtClean="0">
                <a:solidFill>
                  <a:schemeClr val="accent2"/>
                </a:solidFill>
                <a:sym typeface="Symbol"/>
              </a:rPr>
              <a:t>old</a:t>
            </a:r>
            <a:r>
              <a:rPr lang="en-US" sz="3200" dirty="0" smtClean="0">
                <a:sym typeface="Symbol"/>
              </a:rPr>
              <a:t>(Heap)[</a:t>
            </a:r>
            <a:r>
              <a:rPr lang="en-US" sz="3200" dirty="0" err="1" smtClean="0">
                <a:sym typeface="Symbol"/>
              </a:rPr>
              <a:t>o,f</a:t>
            </a:r>
            <a:r>
              <a:rPr lang="en-US" sz="3200" dirty="0" smtClean="0">
                <a:sym typeface="Symbol"/>
              </a:rPr>
              <a:t>]  </a:t>
            </a:r>
            <a:br>
              <a:rPr lang="en-US" sz="3200" dirty="0" smtClean="0">
                <a:sym typeface="Symbol"/>
              </a:rPr>
            </a:br>
            <a:r>
              <a:rPr lang="en-US" sz="3200" dirty="0" smtClean="0">
                <a:sym typeface="Symbol"/>
              </a:rPr>
              <a:t>			o = this </a:t>
            </a:r>
            <a:br>
              <a:rPr lang="en-US" sz="3200" dirty="0" smtClean="0">
                <a:sym typeface="Symbol"/>
              </a:rPr>
            </a:br>
            <a:r>
              <a:rPr lang="en-US" sz="3200" dirty="0" smtClean="0">
                <a:sym typeface="Symbol"/>
              </a:rPr>
              <a:t>			(o = x  f = s) </a:t>
            </a:r>
            <a:br>
              <a:rPr lang="en-US" sz="3200" dirty="0" smtClean="0">
                <a:sym typeface="Symbol"/>
              </a:rPr>
            </a:br>
            <a:r>
              <a:rPr lang="en-US" sz="3200" dirty="0" smtClean="0">
                <a:sym typeface="Symbol"/>
              </a:rPr>
              <a:t>			(o = </a:t>
            </a:r>
            <a:r>
              <a:rPr lang="en-US" sz="3200" dirty="0" smtClean="0">
                <a:solidFill>
                  <a:schemeClr val="accent2"/>
                </a:solidFill>
                <a:sym typeface="Symbol"/>
              </a:rPr>
              <a:t>old</a:t>
            </a:r>
            <a:r>
              <a:rPr lang="en-US" sz="3200" dirty="0" smtClean="0">
                <a:sym typeface="Symbol"/>
              </a:rPr>
              <a:t>(Heap)[</a:t>
            </a:r>
            <a:r>
              <a:rPr lang="en-US" sz="3200" dirty="0" err="1" smtClean="0">
                <a:sym typeface="Symbol"/>
              </a:rPr>
              <a:t>this,p</a:t>
            </a:r>
            <a:r>
              <a:rPr lang="en-US" sz="3200" dirty="0" smtClean="0">
                <a:sym typeface="Symbol"/>
              </a:rPr>
              <a:t>]  f = t)); </a:t>
            </a:r>
            <a:endParaRPr lang="en-US" sz="3200" dirty="0" smtClean="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Methods, boilerplate</a:t>
            </a:r>
            <a:endParaRPr lang="en-US" dirty="0"/>
          </a:p>
        </p:txBody>
      </p:sp>
      <p:sp>
        <p:nvSpPr>
          <p:cNvPr id="3" name="Content Placeholder 2"/>
          <p:cNvSpPr>
            <a:spLocks noGrp="1"/>
          </p:cNvSpPr>
          <p:nvPr>
            <p:ph idx="1"/>
          </p:nvPr>
        </p:nvSpPr>
        <p:spPr>
          <a:xfrm>
            <a:off x="381000" y="1193184"/>
            <a:ext cx="8763000" cy="5372240"/>
          </a:xfrm>
        </p:spPr>
        <p:txBody>
          <a:bodyPr/>
          <a:lstStyle/>
          <a:p>
            <a:r>
              <a:rPr lang="en-US" sz="3200" dirty="0" smtClean="0">
                <a:solidFill>
                  <a:schemeClr val="accent6"/>
                </a:solidFill>
              </a:rPr>
              <a:t>method</a:t>
            </a:r>
            <a:r>
              <a:rPr lang="en-US" sz="3200" dirty="0" smtClean="0"/>
              <a:t> M(x: X) </a:t>
            </a:r>
            <a:r>
              <a:rPr lang="en-US" sz="3200" dirty="0" smtClean="0">
                <a:solidFill>
                  <a:schemeClr val="accent6"/>
                </a:solidFill>
              </a:rPr>
              <a:t>returns</a:t>
            </a:r>
            <a:r>
              <a:rPr lang="en-US" sz="3200" dirty="0" smtClean="0"/>
              <a:t> (y: Y)</a:t>
            </a:r>
            <a:br>
              <a:rPr lang="en-US" sz="3200" dirty="0" smtClean="0"/>
            </a:br>
            <a:r>
              <a:rPr lang="en-US" sz="3200" dirty="0" smtClean="0"/>
              <a:t>{ Stmt }</a:t>
            </a:r>
          </a:p>
          <a:p>
            <a:endParaRPr lang="en-US" sz="3200" dirty="0" smtClean="0"/>
          </a:p>
          <a:p>
            <a:pPr>
              <a:tabLst>
                <a:tab pos="682625" algn="l"/>
              </a:tabLst>
            </a:pPr>
            <a:r>
              <a:rPr lang="en-US" sz="3200" dirty="0" smtClean="0">
                <a:solidFill>
                  <a:schemeClr val="accent2"/>
                </a:solidFill>
              </a:rPr>
              <a:t>procedure</a:t>
            </a:r>
            <a:r>
              <a:rPr lang="en-US" sz="3200" dirty="0" smtClean="0"/>
              <a:t> M(this: Ref, x: Ref) </a:t>
            </a:r>
            <a:r>
              <a:rPr lang="en-US" sz="3200" dirty="0" smtClean="0">
                <a:solidFill>
                  <a:schemeClr val="accent2"/>
                </a:solidFill>
              </a:rPr>
              <a:t>returns</a:t>
            </a:r>
            <a:r>
              <a:rPr lang="en-US" sz="3200" dirty="0" smtClean="0"/>
              <a:t> (y: Ref);</a:t>
            </a:r>
          </a:p>
          <a:p>
            <a:pPr>
              <a:buNone/>
              <a:tabLst>
                <a:tab pos="682625" algn="l"/>
              </a:tabLst>
            </a:pPr>
            <a:r>
              <a:rPr lang="en-US" sz="3200" dirty="0" smtClean="0"/>
              <a:t>		</a:t>
            </a:r>
            <a:r>
              <a:rPr lang="en-US" sz="3200" dirty="0" smtClean="0">
                <a:solidFill>
                  <a:schemeClr val="accent2"/>
                </a:solidFill>
              </a:rPr>
              <a:t>requires</a:t>
            </a:r>
            <a:r>
              <a:rPr lang="en-US" sz="3200" dirty="0" smtClean="0"/>
              <a:t> </a:t>
            </a:r>
            <a:r>
              <a:rPr lang="en-US" sz="3200" dirty="0" err="1" smtClean="0">
                <a:sym typeface="Symbol"/>
              </a:rPr>
              <a:t>IsHeap</a:t>
            </a:r>
            <a:r>
              <a:rPr lang="en-US" sz="3200" dirty="0" smtClean="0">
                <a:sym typeface="Symbol"/>
              </a:rPr>
              <a:t>(Heap)</a:t>
            </a:r>
            <a:r>
              <a:rPr lang="en-US" sz="3200" dirty="0" smtClean="0"/>
              <a:t>;</a:t>
            </a:r>
            <a:br>
              <a:rPr lang="en-US" sz="3200" dirty="0" smtClean="0"/>
            </a:br>
            <a:r>
              <a:rPr lang="en-US" sz="3200" dirty="0" smtClean="0">
                <a:sym typeface="Symbol"/>
              </a:rPr>
              <a:t>	</a:t>
            </a:r>
            <a:r>
              <a:rPr lang="en-US" sz="3200" dirty="0" smtClean="0">
                <a:solidFill>
                  <a:schemeClr val="accent2"/>
                </a:solidFill>
                <a:sym typeface="Symbol"/>
              </a:rPr>
              <a:t>requires</a:t>
            </a:r>
            <a:r>
              <a:rPr lang="en-US" sz="3200" dirty="0" smtClean="0">
                <a:sym typeface="Symbol"/>
              </a:rPr>
              <a:t> </a:t>
            </a:r>
            <a:r>
              <a:rPr lang="en-US" sz="3200" dirty="0" smtClean="0"/>
              <a:t>this ≠ null </a:t>
            </a:r>
            <a:r>
              <a:rPr lang="en-US" sz="3200" dirty="0" smtClean="0">
                <a:sym typeface="Symbol"/>
              </a:rPr>
              <a:t> </a:t>
            </a:r>
            <a:r>
              <a:rPr lang="en-US" sz="3200" dirty="0" smtClean="0">
                <a:sym typeface="Symbol"/>
              </a:rPr>
              <a:t>Heap[this, </a:t>
            </a:r>
            <a:r>
              <a:rPr lang="en-US" sz="3200" dirty="0" err="1" smtClean="0">
                <a:sym typeface="Symbol"/>
              </a:rPr>
              <a:t>alloc</a:t>
            </a:r>
            <a:r>
              <a:rPr lang="en-US" sz="3200" dirty="0" smtClean="0">
                <a:sym typeface="Symbol"/>
              </a:rPr>
              <a:t>];</a:t>
            </a:r>
            <a:br>
              <a:rPr lang="en-US" sz="3200" dirty="0" smtClean="0">
                <a:sym typeface="Symbol"/>
              </a:rPr>
            </a:br>
            <a:r>
              <a:rPr lang="en-US" sz="3200" dirty="0" smtClean="0">
                <a:sym typeface="Symbol"/>
              </a:rPr>
              <a:t>	</a:t>
            </a:r>
            <a:r>
              <a:rPr lang="en-US" sz="3200" dirty="0" smtClean="0">
                <a:solidFill>
                  <a:schemeClr val="accent2"/>
                </a:solidFill>
                <a:sym typeface="Symbol"/>
              </a:rPr>
              <a:t>requires</a:t>
            </a:r>
            <a:r>
              <a:rPr lang="en-US" sz="3200" dirty="0" smtClean="0">
                <a:sym typeface="Symbol"/>
              </a:rPr>
              <a:t> x = null </a:t>
            </a:r>
            <a:r>
              <a:rPr lang="en-US" sz="3200" dirty="0" smtClean="0">
                <a:sym typeface="Symbol"/>
              </a:rPr>
              <a:t> </a:t>
            </a:r>
            <a:r>
              <a:rPr lang="en-US" sz="3200" dirty="0" smtClean="0">
                <a:sym typeface="Symbol"/>
              </a:rPr>
              <a:t>Heap[x, </a:t>
            </a:r>
            <a:r>
              <a:rPr lang="en-US" sz="3200" dirty="0" err="1" smtClean="0">
                <a:sym typeface="Symbol"/>
              </a:rPr>
              <a:t>alloc</a:t>
            </a:r>
            <a:r>
              <a:rPr lang="en-US" sz="3200" dirty="0" smtClean="0">
                <a:sym typeface="Symbol"/>
              </a:rPr>
              <a:t>];</a:t>
            </a:r>
          </a:p>
          <a:p>
            <a:pPr>
              <a:buNone/>
              <a:tabLst>
                <a:tab pos="682625" algn="l"/>
              </a:tabLst>
            </a:pPr>
            <a:r>
              <a:rPr lang="en-US" sz="3200" dirty="0" smtClean="0"/>
              <a:t>		</a:t>
            </a:r>
            <a:r>
              <a:rPr lang="en-US" sz="3200" dirty="0" smtClean="0">
                <a:solidFill>
                  <a:schemeClr val="accent2"/>
                </a:solidFill>
              </a:rPr>
              <a:t>ensures</a:t>
            </a:r>
            <a:r>
              <a:rPr lang="en-US" sz="3200" dirty="0" smtClean="0"/>
              <a:t> </a:t>
            </a:r>
            <a:r>
              <a:rPr lang="en-US" sz="3200" dirty="0" err="1" smtClean="0"/>
              <a:t>IsHeap</a:t>
            </a:r>
            <a:r>
              <a:rPr lang="en-US" sz="3200" dirty="0" smtClean="0"/>
              <a:t>(Heap);</a:t>
            </a:r>
            <a:br>
              <a:rPr lang="en-US" sz="3200" dirty="0" smtClean="0"/>
            </a:br>
            <a:r>
              <a:rPr lang="en-US" sz="3200" dirty="0" smtClean="0"/>
              <a:t>	</a:t>
            </a:r>
            <a:r>
              <a:rPr lang="en-US" sz="3200" dirty="0" smtClean="0">
                <a:solidFill>
                  <a:schemeClr val="accent2"/>
                </a:solidFill>
              </a:rPr>
              <a:t>ensures</a:t>
            </a:r>
            <a:r>
              <a:rPr lang="en-US" sz="3200" dirty="0" smtClean="0"/>
              <a:t> y = null </a:t>
            </a:r>
            <a:r>
              <a:rPr lang="en-US" sz="3200" dirty="0" smtClean="0">
                <a:sym typeface="Symbol"/>
              </a:rPr>
              <a:t> Heap[y, </a:t>
            </a:r>
            <a:r>
              <a:rPr lang="en-US" sz="3200" dirty="0" err="1" smtClean="0">
                <a:sym typeface="Symbol"/>
              </a:rPr>
              <a:t>alloc</a:t>
            </a:r>
            <a:r>
              <a:rPr lang="en-US" sz="3200" dirty="0" smtClean="0">
                <a:sym typeface="Symbol"/>
              </a:rPr>
              <a:t>];</a:t>
            </a:r>
            <a:r>
              <a:rPr lang="en-US" sz="3200" dirty="0" smtClean="0">
                <a:sym typeface="Symbol"/>
              </a:rPr>
              <a:t/>
            </a:r>
            <a:br>
              <a:rPr lang="en-US" sz="3200" dirty="0" smtClean="0">
                <a:sym typeface="Symbol"/>
              </a:rPr>
            </a:br>
            <a:r>
              <a:rPr lang="en-US" sz="3200" dirty="0" smtClean="0">
                <a:sym typeface="Symbol"/>
              </a:rPr>
              <a:t>	</a:t>
            </a:r>
            <a:r>
              <a:rPr lang="en-US" sz="3200" dirty="0" smtClean="0">
                <a:solidFill>
                  <a:schemeClr val="accent2"/>
                </a:solidFill>
                <a:sym typeface="Symbol"/>
              </a:rPr>
              <a:t>ensures</a:t>
            </a:r>
            <a:r>
              <a:rPr lang="en-US" sz="3200" dirty="0" smtClean="0">
                <a:sym typeface="Symbol"/>
              </a:rPr>
              <a:t> (o: Ref </a:t>
            </a:r>
            <a:br>
              <a:rPr lang="en-US" sz="3200" dirty="0" smtClean="0">
                <a:sym typeface="Symbol"/>
              </a:rPr>
            </a:br>
            <a:r>
              <a:rPr lang="en-US" sz="3200" dirty="0" smtClean="0">
                <a:sym typeface="Symbol"/>
              </a:rPr>
              <a:t>		</a:t>
            </a:r>
            <a:r>
              <a:rPr lang="en-US" sz="3200" dirty="0" smtClean="0">
                <a:solidFill>
                  <a:schemeClr val="accent2"/>
                </a:solidFill>
                <a:sym typeface="Symbol"/>
              </a:rPr>
              <a:t>old</a:t>
            </a:r>
            <a:r>
              <a:rPr lang="en-US" sz="3200" dirty="0" smtClean="0">
                <a:sym typeface="Symbol"/>
              </a:rPr>
              <a:t>(Heap)[</a:t>
            </a:r>
            <a:r>
              <a:rPr lang="en-US" sz="3200" dirty="0" err="1" smtClean="0">
                <a:sym typeface="Symbol"/>
              </a:rPr>
              <a:t>o,alloc</a:t>
            </a:r>
            <a:r>
              <a:rPr lang="en-US" sz="3200" dirty="0" smtClean="0">
                <a:sym typeface="Symbol"/>
              </a:rPr>
              <a:t>]  Heap[</a:t>
            </a:r>
            <a:r>
              <a:rPr lang="en-US" sz="3200" dirty="0" err="1" smtClean="0">
                <a:sym typeface="Symbol"/>
              </a:rPr>
              <a:t>o,alloc</a:t>
            </a:r>
            <a:r>
              <a:rPr lang="en-US" sz="3200" dirty="0" smtClean="0">
                <a:sym typeface="Symbol"/>
              </a:rPr>
              <a:t>]);</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"Free-conditions"</a:t>
            </a:r>
            <a:endParaRPr lang="en-US" dirty="0"/>
          </a:p>
        </p:txBody>
      </p:sp>
      <p:sp>
        <p:nvSpPr>
          <p:cNvPr id="3" name="Content Placeholder 2"/>
          <p:cNvSpPr>
            <a:spLocks noGrp="1"/>
          </p:cNvSpPr>
          <p:nvPr>
            <p:ph idx="1"/>
          </p:nvPr>
        </p:nvSpPr>
        <p:spPr>
          <a:xfrm>
            <a:off x="381000" y="1193184"/>
            <a:ext cx="8763000" cy="5269135"/>
          </a:xfrm>
        </p:spPr>
        <p:txBody>
          <a:bodyPr/>
          <a:lstStyle/>
          <a:p>
            <a:r>
              <a:rPr lang="en-US" sz="3200" dirty="0" smtClean="0"/>
              <a:t>The source language offers no way to violate these conditions</a:t>
            </a:r>
          </a:p>
          <a:p>
            <a:endParaRPr lang="en-US" sz="3200" dirty="0" smtClean="0"/>
          </a:p>
          <a:p>
            <a:pPr>
              <a:tabLst>
                <a:tab pos="682625" algn="l"/>
              </a:tabLst>
            </a:pPr>
            <a:r>
              <a:rPr lang="en-US" sz="3200" dirty="0" smtClean="0">
                <a:solidFill>
                  <a:schemeClr val="accent2"/>
                </a:solidFill>
              </a:rPr>
              <a:t>procedure</a:t>
            </a:r>
            <a:r>
              <a:rPr lang="en-US" sz="3200" dirty="0" smtClean="0"/>
              <a:t> M(this: Ref, x: Ref) </a:t>
            </a:r>
            <a:r>
              <a:rPr lang="en-US" sz="3200" dirty="0" smtClean="0">
                <a:solidFill>
                  <a:schemeClr val="accent2"/>
                </a:solidFill>
              </a:rPr>
              <a:t>returns</a:t>
            </a:r>
            <a:r>
              <a:rPr lang="en-US" sz="3200" dirty="0" smtClean="0"/>
              <a:t> (y: Ref);</a:t>
            </a:r>
          </a:p>
          <a:p>
            <a:pPr>
              <a:buNone/>
              <a:tabLst>
                <a:tab pos="682625" algn="l"/>
              </a:tabLst>
            </a:pPr>
            <a:r>
              <a:rPr lang="en-US" sz="3200" dirty="0" smtClean="0"/>
              <a:t>		</a:t>
            </a:r>
            <a:r>
              <a:rPr lang="en-US" sz="3200" dirty="0" smtClean="0">
                <a:solidFill>
                  <a:schemeClr val="accent2"/>
                </a:solidFill>
              </a:rPr>
              <a:t>free</a:t>
            </a:r>
            <a:r>
              <a:rPr lang="en-US" sz="3200" dirty="0" smtClean="0"/>
              <a:t> </a:t>
            </a:r>
            <a:r>
              <a:rPr lang="en-US" sz="3200" dirty="0" smtClean="0">
                <a:solidFill>
                  <a:schemeClr val="accent2"/>
                </a:solidFill>
              </a:rPr>
              <a:t>requires</a:t>
            </a:r>
            <a:r>
              <a:rPr lang="en-US" sz="3200" dirty="0" smtClean="0"/>
              <a:t> </a:t>
            </a:r>
            <a:r>
              <a:rPr lang="en-US" sz="3200" dirty="0" err="1" smtClean="0">
                <a:sym typeface="Symbol"/>
              </a:rPr>
              <a:t>IsHeap</a:t>
            </a:r>
            <a:r>
              <a:rPr lang="en-US" sz="3200" dirty="0" smtClean="0">
                <a:sym typeface="Symbol"/>
              </a:rPr>
              <a:t>(Heap)</a:t>
            </a:r>
            <a:r>
              <a:rPr lang="en-US" sz="3200" dirty="0" smtClean="0"/>
              <a:t>;</a:t>
            </a:r>
            <a:br>
              <a:rPr lang="en-US" sz="3200" dirty="0" smtClean="0"/>
            </a:br>
            <a:r>
              <a:rPr lang="en-US" sz="3200" dirty="0" smtClean="0">
                <a:sym typeface="Symbol"/>
              </a:rPr>
              <a:t>	</a:t>
            </a:r>
            <a:r>
              <a:rPr lang="en-US" sz="3200" dirty="0" smtClean="0">
                <a:solidFill>
                  <a:schemeClr val="accent2"/>
                </a:solidFill>
              </a:rPr>
              <a:t>free</a:t>
            </a:r>
            <a:r>
              <a:rPr lang="en-US" sz="3200" dirty="0" smtClean="0"/>
              <a:t> </a:t>
            </a:r>
            <a:r>
              <a:rPr lang="en-US" sz="3200" dirty="0" smtClean="0">
                <a:solidFill>
                  <a:schemeClr val="accent2"/>
                </a:solidFill>
                <a:sym typeface="Symbol"/>
              </a:rPr>
              <a:t>requires</a:t>
            </a:r>
            <a:r>
              <a:rPr lang="en-US" sz="3200" dirty="0" smtClean="0">
                <a:sym typeface="Symbol"/>
              </a:rPr>
              <a:t> </a:t>
            </a:r>
            <a:r>
              <a:rPr lang="en-US" sz="3200" dirty="0" smtClean="0"/>
              <a:t>this ≠ null </a:t>
            </a:r>
            <a:r>
              <a:rPr lang="en-US" sz="3200" dirty="0" smtClean="0">
                <a:sym typeface="Symbol"/>
              </a:rPr>
              <a:t> </a:t>
            </a:r>
            <a:r>
              <a:rPr lang="en-US" sz="3200" dirty="0" smtClean="0">
                <a:sym typeface="Symbol"/>
              </a:rPr>
              <a:t>Heap[this, </a:t>
            </a:r>
            <a:r>
              <a:rPr lang="en-US" sz="3200" dirty="0" err="1" smtClean="0">
                <a:sym typeface="Symbol"/>
              </a:rPr>
              <a:t>alloc</a:t>
            </a:r>
            <a:r>
              <a:rPr lang="en-US" sz="3200" dirty="0" smtClean="0">
                <a:sym typeface="Symbol"/>
              </a:rPr>
              <a:t>];</a:t>
            </a:r>
            <a:br>
              <a:rPr lang="en-US" sz="3200" dirty="0" smtClean="0">
                <a:sym typeface="Symbol"/>
              </a:rPr>
            </a:br>
            <a:r>
              <a:rPr lang="en-US" sz="3200" dirty="0" smtClean="0">
                <a:sym typeface="Symbol"/>
              </a:rPr>
              <a:t>	</a:t>
            </a:r>
            <a:r>
              <a:rPr lang="en-US" sz="3200" dirty="0" smtClean="0">
                <a:solidFill>
                  <a:schemeClr val="accent2"/>
                </a:solidFill>
              </a:rPr>
              <a:t>free</a:t>
            </a:r>
            <a:r>
              <a:rPr lang="en-US" sz="3200" dirty="0" smtClean="0"/>
              <a:t> </a:t>
            </a:r>
            <a:r>
              <a:rPr lang="en-US" sz="3200" dirty="0" smtClean="0">
                <a:solidFill>
                  <a:schemeClr val="accent2"/>
                </a:solidFill>
                <a:sym typeface="Symbol"/>
              </a:rPr>
              <a:t>requires</a:t>
            </a:r>
            <a:r>
              <a:rPr lang="en-US" sz="3200" dirty="0" smtClean="0">
                <a:sym typeface="Symbol"/>
              </a:rPr>
              <a:t> x = null </a:t>
            </a:r>
            <a:r>
              <a:rPr lang="en-US" sz="3200" dirty="0" smtClean="0">
                <a:sym typeface="Symbol"/>
              </a:rPr>
              <a:t> </a:t>
            </a:r>
            <a:r>
              <a:rPr lang="en-US" sz="3200" dirty="0" smtClean="0">
                <a:sym typeface="Symbol"/>
              </a:rPr>
              <a:t>Heap[x, </a:t>
            </a:r>
            <a:r>
              <a:rPr lang="en-US" sz="3200" dirty="0" err="1" smtClean="0">
                <a:sym typeface="Symbol"/>
              </a:rPr>
              <a:t>alloc</a:t>
            </a:r>
            <a:r>
              <a:rPr lang="en-US" sz="3200" dirty="0" smtClean="0">
                <a:sym typeface="Symbol"/>
              </a:rPr>
              <a:t>];</a:t>
            </a:r>
          </a:p>
          <a:p>
            <a:pPr>
              <a:buNone/>
              <a:tabLst>
                <a:tab pos="682625" algn="l"/>
              </a:tabLst>
            </a:pPr>
            <a:r>
              <a:rPr lang="en-US" sz="3200" dirty="0" smtClean="0"/>
              <a:t>		</a:t>
            </a:r>
            <a:r>
              <a:rPr lang="en-US" sz="3200" dirty="0" smtClean="0">
                <a:solidFill>
                  <a:schemeClr val="accent2"/>
                </a:solidFill>
              </a:rPr>
              <a:t>free</a:t>
            </a:r>
            <a:r>
              <a:rPr lang="en-US" sz="3200" dirty="0" smtClean="0"/>
              <a:t> </a:t>
            </a:r>
            <a:r>
              <a:rPr lang="en-US" sz="3200" dirty="0" smtClean="0">
                <a:solidFill>
                  <a:schemeClr val="accent2"/>
                </a:solidFill>
              </a:rPr>
              <a:t>ensures</a:t>
            </a:r>
            <a:r>
              <a:rPr lang="en-US" sz="3200" dirty="0" smtClean="0"/>
              <a:t> </a:t>
            </a:r>
            <a:r>
              <a:rPr lang="en-US" sz="3200" dirty="0" err="1" smtClean="0"/>
              <a:t>IsHeap</a:t>
            </a:r>
            <a:r>
              <a:rPr lang="en-US" sz="3200" dirty="0" smtClean="0"/>
              <a:t>(Heap);</a:t>
            </a:r>
            <a:br>
              <a:rPr lang="en-US" sz="3200" dirty="0" smtClean="0"/>
            </a:br>
            <a:r>
              <a:rPr lang="en-US" sz="3200" dirty="0" smtClean="0"/>
              <a:t>	</a:t>
            </a:r>
            <a:r>
              <a:rPr lang="en-US" sz="3200" dirty="0" smtClean="0">
                <a:solidFill>
                  <a:schemeClr val="accent2"/>
                </a:solidFill>
              </a:rPr>
              <a:t>free</a:t>
            </a:r>
            <a:r>
              <a:rPr lang="en-US" sz="3200" dirty="0" smtClean="0"/>
              <a:t> </a:t>
            </a:r>
            <a:r>
              <a:rPr lang="en-US" sz="3200" dirty="0" smtClean="0">
                <a:solidFill>
                  <a:schemeClr val="accent2"/>
                </a:solidFill>
              </a:rPr>
              <a:t>ensures</a:t>
            </a:r>
            <a:r>
              <a:rPr lang="en-US" sz="3200" dirty="0" smtClean="0"/>
              <a:t> y = null </a:t>
            </a:r>
            <a:r>
              <a:rPr lang="en-US" sz="3200" dirty="0" smtClean="0">
                <a:sym typeface="Symbol"/>
              </a:rPr>
              <a:t> Heap[y, </a:t>
            </a:r>
            <a:r>
              <a:rPr lang="en-US" sz="3200" dirty="0" err="1" smtClean="0">
                <a:sym typeface="Symbol"/>
              </a:rPr>
              <a:t>alloc</a:t>
            </a:r>
            <a:r>
              <a:rPr lang="en-US" sz="3200" dirty="0" smtClean="0">
                <a:sym typeface="Symbol"/>
              </a:rPr>
              <a:t>];</a:t>
            </a:r>
            <a:r>
              <a:rPr lang="en-US" sz="3200" dirty="0" smtClean="0">
                <a:sym typeface="Symbol"/>
              </a:rPr>
              <a:t/>
            </a:r>
            <a:br>
              <a:rPr lang="en-US" sz="3200" dirty="0" smtClean="0">
                <a:sym typeface="Symbol"/>
              </a:rPr>
            </a:br>
            <a:r>
              <a:rPr lang="en-US" sz="3200" dirty="0" smtClean="0">
                <a:sym typeface="Symbol"/>
              </a:rPr>
              <a:t>	</a:t>
            </a:r>
            <a:r>
              <a:rPr lang="en-US" sz="3200" dirty="0" smtClean="0">
                <a:solidFill>
                  <a:schemeClr val="accent2"/>
                </a:solidFill>
              </a:rPr>
              <a:t>free</a:t>
            </a:r>
            <a:r>
              <a:rPr lang="en-US" sz="3200" dirty="0" smtClean="0"/>
              <a:t> </a:t>
            </a:r>
            <a:r>
              <a:rPr lang="en-US" sz="3200" dirty="0" smtClean="0">
                <a:solidFill>
                  <a:schemeClr val="accent2"/>
                </a:solidFill>
                <a:sym typeface="Symbol"/>
              </a:rPr>
              <a:t>ensures</a:t>
            </a:r>
            <a:r>
              <a:rPr lang="en-US" sz="3200" dirty="0" smtClean="0">
                <a:sym typeface="Symbol"/>
              </a:rPr>
              <a:t> (o: Ref </a:t>
            </a:r>
            <a:br>
              <a:rPr lang="en-US" sz="3200" dirty="0" smtClean="0">
                <a:sym typeface="Symbol"/>
              </a:rPr>
            </a:br>
            <a:r>
              <a:rPr lang="en-US" sz="3200" dirty="0" smtClean="0">
                <a:sym typeface="Symbol"/>
              </a:rPr>
              <a:t>		</a:t>
            </a:r>
            <a:r>
              <a:rPr lang="en-US" sz="3200" dirty="0" smtClean="0">
                <a:solidFill>
                  <a:schemeClr val="accent2"/>
                </a:solidFill>
                <a:sym typeface="Symbol"/>
              </a:rPr>
              <a:t>old</a:t>
            </a:r>
            <a:r>
              <a:rPr lang="en-US" sz="3200" dirty="0" smtClean="0">
                <a:sym typeface="Symbol"/>
              </a:rPr>
              <a:t>(Heap)[</a:t>
            </a:r>
            <a:r>
              <a:rPr lang="en-US" sz="3200" dirty="0" err="1" smtClean="0">
                <a:sym typeface="Symbol"/>
              </a:rPr>
              <a:t>o,alloc</a:t>
            </a:r>
            <a:r>
              <a:rPr lang="en-US" sz="3200" dirty="0" smtClean="0">
                <a:sym typeface="Symbol"/>
              </a:rPr>
              <a:t>]  Heap[</a:t>
            </a:r>
            <a:r>
              <a:rPr lang="en-US" sz="3200" dirty="0" err="1" smtClean="0">
                <a:sym typeface="Symbol"/>
              </a:rPr>
              <a:t>o,alloc</a:t>
            </a:r>
            <a:r>
              <a:rPr lang="en-US" sz="3200" dirty="0" smtClean="0">
                <a:sym typeface="Symbol"/>
              </a:rPr>
              <a:t>]);</a:t>
            </a:r>
          </a:p>
        </p:txBody>
      </p:sp>
      <p:cxnSp>
        <p:nvCxnSpPr>
          <p:cNvPr id="4" name="Straight Connector 3"/>
          <p:cNvCxnSpPr/>
          <p:nvPr/>
        </p:nvCxnSpPr>
        <p:spPr>
          <a:xfrm>
            <a:off x="1023582" y="3630304"/>
            <a:ext cx="791570" cy="431"/>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Methods, putting it all together</a:t>
            </a:r>
            <a:endParaRPr lang="en-US" dirty="0"/>
          </a:p>
        </p:txBody>
      </p:sp>
      <p:sp>
        <p:nvSpPr>
          <p:cNvPr id="3" name="Content Placeholder 2"/>
          <p:cNvSpPr>
            <a:spLocks noGrp="1"/>
          </p:cNvSpPr>
          <p:nvPr>
            <p:ph idx="1"/>
          </p:nvPr>
        </p:nvSpPr>
        <p:spPr>
          <a:xfrm>
            <a:off x="381000" y="1193184"/>
            <a:ext cx="8189794" cy="5478423"/>
          </a:xfrm>
        </p:spPr>
        <p:txBody>
          <a:bodyPr/>
          <a:lstStyle/>
          <a:p>
            <a:r>
              <a:rPr lang="en-US" sz="2000" dirty="0" smtClean="0">
                <a:solidFill>
                  <a:schemeClr val="accent6"/>
                </a:solidFill>
              </a:rPr>
              <a:t>method</a:t>
            </a:r>
            <a:r>
              <a:rPr lang="en-US" sz="2000" dirty="0" smtClean="0"/>
              <a:t> M(x: X) </a:t>
            </a:r>
            <a:r>
              <a:rPr lang="en-US" sz="2000" dirty="0" smtClean="0">
                <a:solidFill>
                  <a:schemeClr val="accent6"/>
                </a:solidFill>
              </a:rPr>
              <a:t>returns</a:t>
            </a:r>
            <a:r>
              <a:rPr lang="en-US" sz="2000" dirty="0" smtClean="0"/>
              <a:t> (y: Y)</a:t>
            </a:r>
            <a:br>
              <a:rPr lang="en-US" sz="2000" dirty="0" smtClean="0"/>
            </a:br>
            <a:r>
              <a:rPr lang="en-US" sz="2000" dirty="0" smtClean="0"/>
              <a:t>	</a:t>
            </a:r>
            <a:r>
              <a:rPr lang="en-US" sz="2000" dirty="0" smtClean="0">
                <a:solidFill>
                  <a:schemeClr val="accent6"/>
                </a:solidFill>
              </a:rPr>
              <a:t>requires</a:t>
            </a:r>
            <a:r>
              <a:rPr lang="en-US" sz="2000" dirty="0" smtClean="0"/>
              <a:t> P;  </a:t>
            </a:r>
            <a:r>
              <a:rPr lang="en-US" sz="2000" dirty="0" smtClean="0">
                <a:solidFill>
                  <a:schemeClr val="accent6"/>
                </a:solidFill>
              </a:rPr>
              <a:t>modifies</a:t>
            </a:r>
            <a:r>
              <a:rPr lang="en-US" sz="2000" dirty="0" smtClean="0"/>
              <a:t> S;  </a:t>
            </a:r>
            <a:r>
              <a:rPr lang="en-US" sz="2000" dirty="0" smtClean="0">
                <a:solidFill>
                  <a:schemeClr val="accent6"/>
                </a:solidFill>
              </a:rPr>
              <a:t>ensures</a:t>
            </a:r>
            <a:r>
              <a:rPr lang="en-US" sz="2000" dirty="0" smtClean="0"/>
              <a:t> Q;</a:t>
            </a:r>
            <a:br>
              <a:rPr lang="en-US" sz="2000" dirty="0" smtClean="0"/>
            </a:br>
            <a:r>
              <a:rPr lang="en-US" sz="2000" dirty="0" smtClean="0"/>
              <a:t>{ Stmt }</a:t>
            </a:r>
            <a:endParaRPr lang="en-US" sz="2000" dirty="0" smtClean="0"/>
          </a:p>
          <a:p>
            <a:pPr>
              <a:tabLst>
                <a:tab pos="682625" algn="l"/>
              </a:tabLst>
            </a:pPr>
            <a:r>
              <a:rPr lang="en-US" sz="2000" dirty="0" smtClean="0">
                <a:solidFill>
                  <a:schemeClr val="accent2"/>
                </a:solidFill>
              </a:rPr>
              <a:t>procedure</a:t>
            </a:r>
            <a:r>
              <a:rPr lang="en-US" sz="2000" dirty="0" smtClean="0"/>
              <a:t> M(this: Ref, x: Ref) </a:t>
            </a:r>
            <a:r>
              <a:rPr lang="en-US" sz="2000" dirty="0" smtClean="0">
                <a:solidFill>
                  <a:schemeClr val="accent2"/>
                </a:solidFill>
              </a:rPr>
              <a:t>returns</a:t>
            </a:r>
            <a:r>
              <a:rPr lang="en-US" sz="2000" dirty="0" smtClean="0"/>
              <a:t> (y: Ref);</a:t>
            </a:r>
          </a:p>
          <a:p>
            <a:pPr>
              <a:buNone/>
              <a:tabLst>
                <a:tab pos="682625" algn="l"/>
              </a:tabLst>
            </a:pPr>
            <a:r>
              <a:rPr lang="en-US" sz="2000" dirty="0" smtClean="0"/>
              <a:t>		</a:t>
            </a:r>
            <a:r>
              <a:rPr lang="en-US" sz="2000" dirty="0" smtClean="0">
                <a:solidFill>
                  <a:schemeClr val="accent2"/>
                </a:solidFill>
              </a:rPr>
              <a:t>free requires</a:t>
            </a:r>
            <a:r>
              <a:rPr lang="en-US" sz="2000" dirty="0" smtClean="0"/>
              <a:t> </a:t>
            </a:r>
            <a:r>
              <a:rPr lang="en-US" sz="2000" dirty="0" err="1" smtClean="0">
                <a:sym typeface="Symbol"/>
              </a:rPr>
              <a:t>IsHeap</a:t>
            </a:r>
            <a:r>
              <a:rPr lang="en-US" sz="2000" dirty="0" smtClean="0">
                <a:sym typeface="Symbol"/>
              </a:rPr>
              <a:t>(Heap)</a:t>
            </a:r>
            <a:r>
              <a:rPr lang="en-US" sz="2000" dirty="0" smtClean="0"/>
              <a:t>;</a:t>
            </a:r>
            <a:br>
              <a:rPr lang="en-US" sz="2000" dirty="0" smtClean="0"/>
            </a:br>
            <a:r>
              <a:rPr lang="en-US" sz="2000" dirty="0" smtClean="0">
                <a:sym typeface="Symbol"/>
              </a:rPr>
              <a:t>	</a:t>
            </a:r>
            <a:r>
              <a:rPr lang="en-US" sz="2000" dirty="0" smtClean="0">
                <a:solidFill>
                  <a:schemeClr val="accent2"/>
                </a:solidFill>
                <a:sym typeface="Symbol"/>
              </a:rPr>
              <a:t>free requires</a:t>
            </a:r>
            <a:r>
              <a:rPr lang="en-US" sz="2000" dirty="0" smtClean="0">
                <a:sym typeface="Symbol"/>
              </a:rPr>
              <a:t> </a:t>
            </a:r>
            <a:r>
              <a:rPr lang="en-US" sz="2000" dirty="0" smtClean="0"/>
              <a:t>this ≠ null </a:t>
            </a:r>
            <a:r>
              <a:rPr lang="en-US" sz="2000" dirty="0" smtClean="0">
                <a:sym typeface="Symbol"/>
              </a:rPr>
              <a:t> </a:t>
            </a:r>
            <a:r>
              <a:rPr lang="en-US" sz="2000" dirty="0" smtClean="0">
                <a:sym typeface="Symbol"/>
              </a:rPr>
              <a:t>Heap[this, </a:t>
            </a:r>
            <a:r>
              <a:rPr lang="en-US" sz="2000" dirty="0" err="1" smtClean="0">
                <a:sym typeface="Symbol"/>
              </a:rPr>
              <a:t>alloc</a:t>
            </a:r>
            <a:r>
              <a:rPr lang="en-US" sz="2000" dirty="0" smtClean="0">
                <a:sym typeface="Symbol"/>
              </a:rPr>
              <a:t>];</a:t>
            </a:r>
            <a:br>
              <a:rPr lang="en-US" sz="2000" dirty="0" smtClean="0">
                <a:sym typeface="Symbol"/>
              </a:rPr>
            </a:br>
            <a:r>
              <a:rPr lang="en-US" sz="2000" dirty="0" smtClean="0">
                <a:sym typeface="Symbol"/>
              </a:rPr>
              <a:t>	</a:t>
            </a:r>
            <a:r>
              <a:rPr lang="en-US" sz="2000" dirty="0" smtClean="0">
                <a:solidFill>
                  <a:schemeClr val="accent2"/>
                </a:solidFill>
                <a:sym typeface="Symbol"/>
              </a:rPr>
              <a:t>free requires</a:t>
            </a:r>
            <a:r>
              <a:rPr lang="en-US" sz="2000" dirty="0" smtClean="0">
                <a:sym typeface="Symbol"/>
              </a:rPr>
              <a:t> x = null </a:t>
            </a:r>
            <a:r>
              <a:rPr lang="en-US" sz="2000" dirty="0" smtClean="0">
                <a:sym typeface="Symbol"/>
              </a:rPr>
              <a:t> </a:t>
            </a:r>
            <a:r>
              <a:rPr lang="en-US" sz="2000" dirty="0" smtClean="0">
                <a:sym typeface="Symbol"/>
              </a:rPr>
              <a:t>Heap[x, </a:t>
            </a:r>
            <a:r>
              <a:rPr lang="en-US" sz="2000" dirty="0" err="1" smtClean="0">
                <a:sym typeface="Symbol"/>
              </a:rPr>
              <a:t>alloc</a:t>
            </a:r>
            <a:r>
              <a:rPr lang="en-US" sz="2000" dirty="0" smtClean="0">
                <a:sym typeface="Symbol"/>
              </a:rPr>
              <a:t>];</a:t>
            </a:r>
          </a:p>
          <a:p>
            <a:pPr>
              <a:buNone/>
              <a:tabLst>
                <a:tab pos="682625" algn="l"/>
              </a:tabLst>
            </a:pPr>
            <a:r>
              <a:rPr lang="en-US" sz="2000" dirty="0" smtClean="0"/>
              <a:t>		</a:t>
            </a:r>
            <a:r>
              <a:rPr lang="en-US" sz="2000" dirty="0" smtClean="0">
                <a:solidFill>
                  <a:schemeClr val="accent2"/>
                </a:solidFill>
              </a:rPr>
              <a:t>requires</a:t>
            </a:r>
            <a:r>
              <a:rPr lang="en-US" sz="2000" dirty="0" smtClean="0"/>
              <a:t> </a:t>
            </a:r>
            <a:r>
              <a:rPr lang="en-US" sz="2000" dirty="0" err="1" smtClean="0"/>
              <a:t>Df</a:t>
            </a:r>
            <a:r>
              <a:rPr lang="en-US" sz="2000" dirty="0" smtClean="0"/>
              <a:t>[[ </a:t>
            </a:r>
            <a:r>
              <a:rPr lang="en-US" sz="2000" dirty="0" smtClean="0">
                <a:sym typeface="Symbol"/>
              </a:rPr>
              <a:t>P ]]  </a:t>
            </a:r>
            <a:r>
              <a:rPr lang="en-US" sz="2000" dirty="0" err="1" smtClean="0">
                <a:sym typeface="Symbol"/>
              </a:rPr>
              <a:t>Tr</a:t>
            </a:r>
            <a:r>
              <a:rPr lang="en-US" sz="2000" dirty="0" smtClean="0">
                <a:sym typeface="Symbol"/>
              </a:rPr>
              <a:t>[[ P </a:t>
            </a:r>
            <a:r>
              <a:rPr lang="en-US" sz="2000" dirty="0" smtClean="0">
                <a:sym typeface="Symbol"/>
              </a:rPr>
              <a:t>]]</a:t>
            </a:r>
            <a:r>
              <a:rPr lang="en-US" sz="2000" dirty="0" smtClean="0"/>
              <a:t>;</a:t>
            </a:r>
          </a:p>
          <a:p>
            <a:pPr>
              <a:buNone/>
              <a:tabLst>
                <a:tab pos="682625" algn="l"/>
              </a:tabLst>
            </a:pPr>
            <a:r>
              <a:rPr lang="en-US" sz="2000" dirty="0" smtClean="0"/>
              <a:t>		</a:t>
            </a:r>
            <a:r>
              <a:rPr lang="en-US" sz="2000" dirty="0" smtClean="0">
                <a:solidFill>
                  <a:schemeClr val="accent2"/>
                </a:solidFill>
              </a:rPr>
              <a:t>requires</a:t>
            </a:r>
            <a:r>
              <a:rPr lang="en-US" sz="2000" dirty="0" smtClean="0"/>
              <a:t> </a:t>
            </a:r>
            <a:r>
              <a:rPr lang="en-US" sz="2000" dirty="0" err="1" smtClean="0"/>
              <a:t>Df</a:t>
            </a:r>
            <a:r>
              <a:rPr lang="en-US" sz="2000" dirty="0" smtClean="0"/>
              <a:t>[[ S </a:t>
            </a:r>
            <a:r>
              <a:rPr lang="en-US" sz="2000" dirty="0" smtClean="0"/>
              <a:t>]];</a:t>
            </a:r>
          </a:p>
          <a:p>
            <a:pPr>
              <a:buNone/>
              <a:tabLst>
                <a:tab pos="682625" algn="l"/>
              </a:tabLst>
            </a:pPr>
            <a:r>
              <a:rPr lang="en-US" sz="2000" dirty="0" smtClean="0"/>
              <a:t>	</a:t>
            </a:r>
            <a:r>
              <a:rPr lang="en-US" sz="2000" dirty="0" smtClean="0"/>
              <a:t>	</a:t>
            </a:r>
            <a:r>
              <a:rPr lang="en-US" sz="2000" dirty="0" smtClean="0">
                <a:solidFill>
                  <a:schemeClr val="accent2"/>
                </a:solidFill>
              </a:rPr>
              <a:t>modifies </a:t>
            </a:r>
            <a:r>
              <a:rPr lang="en-US" sz="2000" dirty="0" smtClean="0"/>
              <a:t>Heap</a:t>
            </a:r>
            <a:r>
              <a:rPr lang="en-US" sz="2000" dirty="0" smtClean="0"/>
              <a:t>;</a:t>
            </a:r>
          </a:p>
          <a:p>
            <a:pPr>
              <a:buNone/>
              <a:tabLst>
                <a:tab pos="682625" algn="l"/>
              </a:tabLst>
            </a:pPr>
            <a:r>
              <a:rPr lang="en-US" sz="2000" dirty="0" smtClean="0"/>
              <a:t>	</a:t>
            </a:r>
            <a:r>
              <a:rPr lang="en-US" sz="2000" dirty="0" smtClean="0"/>
              <a:t>	</a:t>
            </a:r>
            <a:r>
              <a:rPr lang="en-US" sz="2000" dirty="0" smtClean="0">
                <a:solidFill>
                  <a:schemeClr val="accent2"/>
                </a:solidFill>
              </a:rPr>
              <a:t>ensures</a:t>
            </a:r>
            <a:r>
              <a:rPr lang="en-US" sz="2000" dirty="0" smtClean="0"/>
              <a:t> </a:t>
            </a:r>
            <a:r>
              <a:rPr lang="en-US" sz="2000" dirty="0" err="1" smtClean="0"/>
              <a:t>Df</a:t>
            </a:r>
            <a:r>
              <a:rPr lang="en-US" sz="2000" dirty="0" smtClean="0"/>
              <a:t>[[ Q ]] </a:t>
            </a:r>
            <a:r>
              <a:rPr lang="en-US" sz="2000" dirty="0" smtClean="0">
                <a:sym typeface="Symbol"/>
              </a:rPr>
              <a:t> </a:t>
            </a:r>
            <a:r>
              <a:rPr lang="en-US" sz="2000" dirty="0" err="1" smtClean="0">
                <a:sym typeface="Symbol"/>
              </a:rPr>
              <a:t>Tr</a:t>
            </a:r>
            <a:r>
              <a:rPr lang="en-US" sz="2000" dirty="0" smtClean="0">
                <a:sym typeface="Symbol"/>
              </a:rPr>
              <a:t>[[ Q ]]</a:t>
            </a:r>
            <a:r>
              <a:rPr lang="en-US" sz="2000" dirty="0" smtClean="0"/>
              <a:t>; </a:t>
            </a:r>
            <a:endParaRPr lang="en-US" sz="2000" dirty="0" smtClean="0"/>
          </a:p>
          <a:p>
            <a:pPr>
              <a:buNone/>
              <a:tabLst>
                <a:tab pos="682625" algn="l"/>
              </a:tabLst>
            </a:pPr>
            <a:r>
              <a:rPr lang="en-US" sz="2000" dirty="0" smtClean="0"/>
              <a:t>	</a:t>
            </a:r>
            <a:r>
              <a:rPr lang="en-US" sz="2000" dirty="0" smtClean="0"/>
              <a:t>	</a:t>
            </a:r>
            <a:r>
              <a:rPr lang="en-US" sz="2000" dirty="0" smtClean="0">
                <a:solidFill>
                  <a:schemeClr val="accent2"/>
                </a:solidFill>
              </a:rPr>
              <a:t>ensures</a:t>
            </a:r>
            <a:r>
              <a:rPr lang="en-US" sz="2000" dirty="0" smtClean="0"/>
              <a:t> (</a:t>
            </a:r>
            <a:r>
              <a:rPr lang="en-US" sz="2000" dirty="0" smtClean="0">
                <a:sym typeface="Symbol"/>
              </a:rPr>
              <a:t> o: Ref, f: Field  </a:t>
            </a:r>
            <a:br>
              <a:rPr lang="en-US" sz="2000" dirty="0" smtClean="0">
                <a:sym typeface="Symbol"/>
              </a:rPr>
            </a:br>
            <a:r>
              <a:rPr lang="en-US" sz="2000" dirty="0" smtClean="0">
                <a:sym typeface="Symbol"/>
              </a:rPr>
              <a:t>		  	 </a:t>
            </a:r>
            <a:r>
              <a:rPr lang="en-US" sz="2000" dirty="0" smtClean="0">
                <a:sym typeface="Symbol"/>
              </a:rPr>
              <a:t>    o </a:t>
            </a:r>
            <a:r>
              <a:rPr lang="en-US" sz="2000" dirty="0" smtClean="0">
                <a:sym typeface="Symbol"/>
              </a:rPr>
              <a:t>≠ null  </a:t>
            </a:r>
            <a:r>
              <a:rPr lang="en-US" sz="2000" dirty="0" smtClean="0">
                <a:solidFill>
                  <a:schemeClr val="accent2"/>
                </a:solidFill>
                <a:sym typeface="Symbol"/>
              </a:rPr>
              <a:t>old</a:t>
            </a:r>
            <a:r>
              <a:rPr lang="en-US" sz="2000" dirty="0" smtClean="0">
                <a:sym typeface="Symbol"/>
              </a:rPr>
              <a:t>(Heap)[</a:t>
            </a:r>
            <a:r>
              <a:rPr lang="en-US" sz="2000" dirty="0" err="1" smtClean="0">
                <a:sym typeface="Symbol"/>
              </a:rPr>
              <a:t>o,alloc</a:t>
            </a:r>
            <a:r>
              <a:rPr lang="en-US" sz="2000" dirty="0" smtClean="0">
                <a:sym typeface="Symbol"/>
              </a:rPr>
              <a:t>] </a:t>
            </a:r>
            <a:br>
              <a:rPr lang="en-US" sz="2000" dirty="0" smtClean="0">
                <a:sym typeface="Symbol"/>
              </a:rPr>
            </a:br>
            <a:r>
              <a:rPr lang="en-US" sz="2000" dirty="0" smtClean="0">
                <a:sym typeface="Symbol"/>
              </a:rPr>
              <a:t>			</a:t>
            </a:r>
            <a:r>
              <a:rPr lang="en-US" sz="2000" dirty="0" smtClean="0">
                <a:sym typeface="Symbol"/>
              </a:rPr>
              <a:t>	Heap[</a:t>
            </a:r>
            <a:r>
              <a:rPr lang="en-US" sz="2000" dirty="0" err="1" smtClean="0">
                <a:sym typeface="Symbol"/>
              </a:rPr>
              <a:t>o,f</a:t>
            </a:r>
            <a:r>
              <a:rPr lang="en-US" sz="2000" dirty="0" smtClean="0">
                <a:sym typeface="Symbol"/>
              </a:rPr>
              <a:t>] = </a:t>
            </a:r>
            <a:r>
              <a:rPr lang="en-US" sz="2000" dirty="0" smtClean="0">
                <a:solidFill>
                  <a:schemeClr val="accent2"/>
                </a:solidFill>
                <a:sym typeface="Symbol"/>
              </a:rPr>
              <a:t>old</a:t>
            </a:r>
            <a:r>
              <a:rPr lang="en-US" sz="2000" dirty="0" smtClean="0">
                <a:sym typeface="Symbol"/>
              </a:rPr>
              <a:t>(Heap)[</a:t>
            </a:r>
            <a:r>
              <a:rPr lang="en-US" sz="2000" dirty="0" err="1" smtClean="0">
                <a:sym typeface="Symbol"/>
              </a:rPr>
              <a:t>o,f</a:t>
            </a:r>
            <a:r>
              <a:rPr lang="en-US" sz="2000" dirty="0" smtClean="0">
                <a:sym typeface="Symbol"/>
              </a:rPr>
              <a:t>]  </a:t>
            </a:r>
            <a:br>
              <a:rPr lang="en-US" sz="2000" dirty="0" smtClean="0">
                <a:sym typeface="Symbol"/>
              </a:rPr>
            </a:br>
            <a:r>
              <a:rPr lang="en-US" sz="2000" dirty="0" smtClean="0">
                <a:sym typeface="Symbol"/>
              </a:rPr>
              <a:t>		</a:t>
            </a:r>
            <a:r>
              <a:rPr lang="en-US" sz="2000" dirty="0" smtClean="0">
                <a:sym typeface="Symbol"/>
              </a:rPr>
              <a:t>	</a:t>
            </a:r>
            <a:r>
              <a:rPr lang="en-US" sz="2000" dirty="0" smtClean="0">
                <a:sym typeface="Symbol"/>
              </a:rPr>
              <a:t>	(</a:t>
            </a:r>
            <a:r>
              <a:rPr lang="en-US" sz="2000" dirty="0" err="1" smtClean="0">
                <a:sym typeface="Symbol"/>
              </a:rPr>
              <a:t>o,f</a:t>
            </a:r>
            <a:r>
              <a:rPr lang="en-US" sz="2000" dirty="0" smtClean="0">
                <a:sym typeface="Symbol"/>
              </a:rPr>
              <a:t>)  </a:t>
            </a:r>
            <a:r>
              <a:rPr lang="en-US" sz="2000" dirty="0" smtClean="0">
                <a:solidFill>
                  <a:schemeClr val="accent2"/>
                </a:solidFill>
                <a:sym typeface="Symbol"/>
              </a:rPr>
              <a:t>old</a:t>
            </a:r>
            <a:r>
              <a:rPr lang="en-US" sz="2000" dirty="0" smtClean="0">
                <a:sym typeface="Symbol"/>
              </a:rPr>
              <a:t>( </a:t>
            </a:r>
            <a:r>
              <a:rPr lang="en-US" sz="2000" dirty="0" err="1" smtClean="0">
                <a:sym typeface="Symbol"/>
              </a:rPr>
              <a:t>Tr</a:t>
            </a:r>
            <a:r>
              <a:rPr lang="en-US" sz="2000" dirty="0" smtClean="0">
                <a:sym typeface="Symbol"/>
              </a:rPr>
              <a:t>[[ S ]] </a:t>
            </a:r>
            <a:r>
              <a:rPr lang="en-US" sz="2000" dirty="0" smtClean="0">
                <a:sym typeface="Symbol"/>
              </a:rPr>
              <a:t>)</a:t>
            </a:r>
            <a:r>
              <a:rPr lang="en-US" sz="2000" dirty="0" smtClean="0"/>
              <a:t>);</a:t>
            </a:r>
          </a:p>
          <a:p>
            <a:pPr>
              <a:buNone/>
              <a:tabLst>
                <a:tab pos="682625" algn="l"/>
              </a:tabLst>
            </a:pPr>
            <a:r>
              <a:rPr lang="en-US" sz="2000" dirty="0" smtClean="0"/>
              <a:t>		</a:t>
            </a:r>
            <a:r>
              <a:rPr lang="en-US" sz="2000" dirty="0" smtClean="0">
                <a:solidFill>
                  <a:schemeClr val="accent2"/>
                </a:solidFill>
              </a:rPr>
              <a:t>free ensures</a:t>
            </a:r>
            <a:r>
              <a:rPr lang="en-US" sz="2000" dirty="0" smtClean="0"/>
              <a:t> </a:t>
            </a:r>
            <a:r>
              <a:rPr lang="en-US" sz="2000" dirty="0" err="1" smtClean="0"/>
              <a:t>IsHeap</a:t>
            </a:r>
            <a:r>
              <a:rPr lang="en-US" sz="2000" dirty="0" smtClean="0"/>
              <a:t>(Heap);</a:t>
            </a:r>
            <a:br>
              <a:rPr lang="en-US" sz="2000" dirty="0" smtClean="0"/>
            </a:br>
            <a:r>
              <a:rPr lang="en-US" sz="2000" dirty="0" smtClean="0"/>
              <a:t>	</a:t>
            </a:r>
            <a:r>
              <a:rPr lang="en-US" sz="2000" dirty="0" smtClean="0">
                <a:solidFill>
                  <a:schemeClr val="accent2"/>
                </a:solidFill>
              </a:rPr>
              <a:t>free ensures</a:t>
            </a:r>
            <a:r>
              <a:rPr lang="en-US" sz="2000" dirty="0" smtClean="0"/>
              <a:t> y = null </a:t>
            </a:r>
            <a:r>
              <a:rPr lang="en-US" sz="2000" dirty="0" smtClean="0">
                <a:sym typeface="Symbol"/>
              </a:rPr>
              <a:t> Heap[y, </a:t>
            </a:r>
            <a:r>
              <a:rPr lang="en-US" sz="2000" dirty="0" err="1" smtClean="0">
                <a:sym typeface="Symbol"/>
              </a:rPr>
              <a:t>alloc</a:t>
            </a:r>
            <a:r>
              <a:rPr lang="en-US" sz="2000" dirty="0" smtClean="0">
                <a:sym typeface="Symbol"/>
              </a:rPr>
              <a:t>];</a:t>
            </a:r>
            <a:r>
              <a:rPr lang="en-US" sz="2000" dirty="0" smtClean="0">
                <a:sym typeface="Symbol"/>
              </a:rPr>
              <a:t/>
            </a:r>
            <a:br>
              <a:rPr lang="en-US" sz="2000" dirty="0" smtClean="0">
                <a:sym typeface="Symbol"/>
              </a:rPr>
            </a:br>
            <a:r>
              <a:rPr lang="en-US" sz="2000" dirty="0" smtClean="0">
                <a:sym typeface="Symbol"/>
              </a:rPr>
              <a:t>	</a:t>
            </a:r>
            <a:r>
              <a:rPr lang="en-US" sz="2000" dirty="0" smtClean="0">
                <a:solidFill>
                  <a:schemeClr val="accent2"/>
                </a:solidFill>
                <a:sym typeface="Symbol"/>
              </a:rPr>
              <a:t>free ensures</a:t>
            </a:r>
            <a:r>
              <a:rPr lang="en-US" sz="2000" dirty="0" smtClean="0">
                <a:sym typeface="Symbol"/>
              </a:rPr>
              <a:t> (o: Ref   </a:t>
            </a:r>
            <a:r>
              <a:rPr lang="en-US" sz="2000" dirty="0" smtClean="0">
                <a:solidFill>
                  <a:schemeClr val="accent2"/>
                </a:solidFill>
                <a:sym typeface="Symbol"/>
              </a:rPr>
              <a:t>old</a:t>
            </a:r>
            <a:r>
              <a:rPr lang="en-US" sz="2000" dirty="0" smtClean="0">
                <a:sym typeface="Symbol"/>
              </a:rPr>
              <a:t>(Heap)[</a:t>
            </a:r>
            <a:r>
              <a:rPr lang="en-US" sz="2000" dirty="0" err="1" smtClean="0">
                <a:sym typeface="Symbol"/>
              </a:rPr>
              <a:t>o,alloc</a:t>
            </a:r>
            <a:r>
              <a:rPr lang="en-US" sz="2000" dirty="0" smtClean="0">
                <a:sym typeface="Symbol"/>
              </a:rPr>
              <a:t>]  Heap[</a:t>
            </a:r>
            <a:r>
              <a:rPr lang="en-US" sz="2000" dirty="0" err="1" smtClean="0">
                <a:sym typeface="Symbol"/>
              </a:rPr>
              <a:t>o,alloc</a:t>
            </a:r>
            <a:r>
              <a:rPr lang="en-US" sz="2000" dirty="0" smtClean="0">
                <a:sym typeface="Symbol"/>
              </a:rPr>
              <a:t>]);</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09398"/>
          </a:xfrm>
        </p:spPr>
        <p:txBody>
          <a:bodyPr/>
          <a:lstStyle/>
          <a:p>
            <a:r>
              <a:rPr sz="4400" smtClean="0"/>
              <a:t>Spec# Chunker.NextChunk </a:t>
            </a:r>
            <a:r>
              <a:rPr sz="4400" smtClean="0"/>
              <a:t>translation</a:t>
            </a:r>
            <a:endParaRPr lang="en-US" sz="4400" dirty="0"/>
          </a:p>
        </p:txBody>
      </p:sp>
      <p:sp>
        <p:nvSpPr>
          <p:cNvPr id="3" name="Text Placeholder 2"/>
          <p:cNvSpPr>
            <a:spLocks noGrp="1"/>
          </p:cNvSpPr>
          <p:nvPr>
            <p:ph idx="1"/>
          </p:nvPr>
        </p:nvSpPr>
        <p:spPr>
          <a:xfrm>
            <a:off x="381000" y="1337480"/>
            <a:ext cx="8382000" cy="5060051"/>
          </a:xfrm>
        </p:spPr>
        <p:txBody>
          <a:bodyPr/>
          <a:lstStyle/>
          <a:p>
            <a:pPr marL="197107" indent="-197107">
              <a:spcBef>
                <a:spcPts val="0"/>
              </a:spcBef>
              <a:buNone/>
            </a:pPr>
            <a:r>
              <a:rPr lang="en-US" sz="1000" dirty="0" smtClean="0">
                <a:solidFill>
                  <a:schemeClr val="accent6"/>
                </a:solidFill>
                <a:latin typeface="Arial" pitchFamily="34" charset="0"/>
                <a:cs typeface="Arial" pitchFamily="34" charset="0"/>
              </a:rPr>
              <a:t>procedure</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Chunker.NextChunk</a:t>
            </a:r>
            <a:r>
              <a:rPr lang="en-US" sz="1000" dirty="0" smtClean="0">
                <a:latin typeface="Arial" pitchFamily="34" charset="0"/>
                <a:cs typeface="Arial" pitchFamily="34" charset="0"/>
              </a:rPr>
              <a:t>(this: ref </a:t>
            </a:r>
            <a:r>
              <a:rPr lang="en-US" sz="1000" dirty="0" smtClean="0">
                <a:solidFill>
                  <a:schemeClr val="accent6"/>
                </a:solidFill>
                <a:latin typeface="Arial" pitchFamily="34" charset="0"/>
                <a:cs typeface="Arial" pitchFamily="34" charset="0"/>
              </a:rPr>
              <a:t>where</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IsNotNull</a:t>
            </a:r>
            <a:r>
              <a:rPr lang="en-US" sz="1000" dirty="0" smtClean="0">
                <a:latin typeface="Arial" pitchFamily="34" charset="0"/>
                <a:cs typeface="Arial" pitchFamily="34" charset="0"/>
              </a:rPr>
              <a:t>(this, </a:t>
            </a:r>
            <a:r>
              <a:rPr lang="en-US" sz="1000" dirty="0" err="1" smtClean="0">
                <a:latin typeface="Arial" pitchFamily="34" charset="0"/>
                <a:cs typeface="Arial" pitchFamily="34" charset="0"/>
              </a:rPr>
              <a:t>Chunker</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returns</a:t>
            </a:r>
            <a:r>
              <a:rPr lang="en-US" sz="1000" dirty="0" smtClean="0">
                <a:latin typeface="Arial" pitchFamily="34" charset="0"/>
                <a:cs typeface="Arial" pitchFamily="34" charset="0"/>
              </a:rPr>
              <a:t> ($result: ref </a:t>
            </a:r>
            <a:r>
              <a:rPr lang="en-US" sz="1000" dirty="0" smtClean="0">
                <a:solidFill>
                  <a:schemeClr val="accent6"/>
                </a:solidFill>
                <a:latin typeface="Arial" pitchFamily="34" charset="0"/>
                <a:cs typeface="Arial" pitchFamily="34" charset="0"/>
              </a:rPr>
              <a:t>where</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IsNotNull</a:t>
            </a:r>
            <a:r>
              <a:rPr lang="en-US" sz="1000" dirty="0" smtClean="0">
                <a:latin typeface="Arial" pitchFamily="34" charset="0"/>
                <a:cs typeface="Arial" pitchFamily="34" charset="0"/>
              </a:rPr>
              <a:t>($result, </a:t>
            </a:r>
            <a:r>
              <a:rPr lang="en-US" sz="1000" dirty="0" err="1" smtClean="0">
                <a:latin typeface="Arial" pitchFamily="34" charset="0"/>
                <a:cs typeface="Arial" pitchFamily="34" charset="0"/>
              </a:rPr>
              <a:t>System.String</a:t>
            </a:r>
            <a:r>
              <a:rPr lang="en-US" sz="1000" dirty="0" smtClean="0">
                <a:latin typeface="Arial" pitchFamily="34" charset="0"/>
                <a:cs typeface="Arial" pitchFamily="34" charset="0"/>
              </a:rPr>
              <a:t>));</a:t>
            </a:r>
          </a:p>
          <a:p>
            <a:pPr marL="197107" indent="-197107">
              <a:spcBef>
                <a:spcPts val="0"/>
              </a:spcBef>
              <a:buNone/>
            </a:pPr>
            <a:r>
              <a:rPr lang="en-US" sz="1000" dirty="0" smtClean="0">
                <a:solidFill>
                  <a:schemeClr val="accent5"/>
                </a:solidFill>
                <a:latin typeface="Arial" pitchFamily="34" charset="0"/>
                <a:cs typeface="Arial" pitchFamily="34" charset="0"/>
              </a:rPr>
              <a:t>  // in-parameter:  target object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requires</a:t>
            </a:r>
            <a:r>
              <a:rPr lang="en-US" sz="1000" dirty="0" smtClean="0">
                <a:latin typeface="Arial" pitchFamily="34" charset="0"/>
                <a:cs typeface="Arial" pitchFamily="34" charset="0"/>
              </a:rPr>
              <a:t> $Heap[this, $allocated];</a:t>
            </a:r>
          </a:p>
          <a:p>
            <a:pPr marL="197107" indent="-197107">
              <a:spcBef>
                <a:spcPts val="0"/>
              </a:spcBef>
              <a:buNone/>
            </a:pPr>
            <a:r>
              <a:rPr lang="en-US" sz="1000" dirty="0" smtClean="0">
                <a:solidFill>
                  <a:schemeClr val="accent6"/>
                </a:solidFill>
                <a:latin typeface="Arial" pitchFamily="34" charset="0"/>
                <a:cs typeface="Arial" pitchFamily="34" charset="0"/>
              </a:rPr>
              <a:t>  requires</a:t>
            </a:r>
            <a:r>
              <a:rPr lang="en-US" sz="1000" dirty="0" smtClean="0">
                <a:latin typeface="Arial" pitchFamily="34" charset="0"/>
                <a:cs typeface="Arial" pitchFamily="34" charset="0"/>
              </a:rPr>
              <a:t> ($Heap[this,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 !($Heap[$Heap[this,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$inv] &lt;: $Heap[this,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$Heap[$Heap[this,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BaseClass</a:t>
            </a:r>
            <a:r>
              <a:rPr lang="en-US" sz="1000" dirty="0" smtClean="0">
                <a:latin typeface="Arial" pitchFamily="34" charset="0"/>
                <a:cs typeface="Arial" pitchFamily="34" charset="0"/>
              </a:rPr>
              <a:t>($Heap[this,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$pc: ref :: $pc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$Heap[$pc, $allocated] &amp;&amp; $Heap[$pc,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$Heap[this,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&amp;&amp; $Heap[$pc,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==&gt; $Heap[$pc, $inv]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 &amp;&amp; $Heap[$pc,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a:t>
            </a:r>
          </a:p>
          <a:p>
            <a:pPr marL="197107" indent="-197107">
              <a:spcBef>
                <a:spcPts val="0"/>
              </a:spcBef>
              <a:buNone/>
            </a:pPr>
            <a:r>
              <a:rPr lang="en-US" sz="1000" dirty="0" smtClean="0">
                <a:solidFill>
                  <a:schemeClr val="accent5"/>
                </a:solidFill>
                <a:latin typeface="Arial" pitchFamily="34" charset="0"/>
                <a:cs typeface="Arial" pitchFamily="34" charset="0"/>
              </a:rPr>
              <a:t>  // out-parameter:  return value</a:t>
            </a:r>
          </a:p>
          <a:p>
            <a:pPr marL="197107" indent="-197107">
              <a:spcBef>
                <a:spcPts val="0"/>
              </a:spcBef>
              <a:buNone/>
            </a:pPr>
            <a:r>
              <a:rPr lang="en-US" sz="1000" dirty="0" smtClean="0">
                <a:solidFill>
                  <a:schemeClr val="accent6"/>
                </a:solidFill>
                <a:latin typeface="Arial" pitchFamily="34" charset="0"/>
                <a:cs typeface="Arial" pitchFamily="34" charset="0"/>
              </a:rPr>
              <a:t>  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$Heap[$result, $allocated];</a:t>
            </a:r>
          </a:p>
          <a:p>
            <a:pPr marL="197107" indent="-197107">
              <a:spcBef>
                <a:spcPts val="0"/>
              </a:spcBef>
              <a:buNone/>
            </a:pPr>
            <a:r>
              <a:rPr lang="en-US" sz="1000" dirty="0" smtClean="0">
                <a:solidFill>
                  <a:schemeClr val="accent6"/>
                </a:solidFill>
                <a:latin typeface="Arial" pitchFamily="34" charset="0"/>
                <a:cs typeface="Arial" pitchFamily="34" charset="0"/>
              </a:rPr>
              <a:t>  ensures</a:t>
            </a:r>
            <a:r>
              <a:rPr lang="en-US" sz="1000" dirty="0" smtClean="0">
                <a:latin typeface="Arial" pitchFamily="34" charset="0"/>
                <a:cs typeface="Arial" pitchFamily="34" charset="0"/>
              </a:rPr>
              <a:t> ($Heap[$result,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 !($Heap[$Heap[$result,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$inv] &lt;: $Heap[$result,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$Heap[$Heap[$result,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BaseClass</a:t>
            </a:r>
            <a:r>
              <a:rPr lang="en-US" sz="1000" dirty="0" smtClean="0">
                <a:latin typeface="Arial" pitchFamily="34" charset="0"/>
                <a:cs typeface="Arial" pitchFamily="34" charset="0"/>
              </a:rPr>
              <a:t>($Heap[$result,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$pc: ref :: $pc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$Heap[$pc, $allocated] &amp;&amp; $Heap[$pc,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$Heap[$result,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&amp;&amp; $Heap[$pc,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==&gt; $Heap[$pc, $inv]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 &amp;&amp; $Heap[$pc,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a:t>
            </a:r>
          </a:p>
          <a:p>
            <a:pPr marL="197107" indent="-197107">
              <a:spcBef>
                <a:spcPts val="0"/>
              </a:spcBef>
              <a:buNone/>
            </a:pPr>
            <a:r>
              <a:rPr lang="en-US" sz="1000" dirty="0" smtClean="0">
                <a:solidFill>
                  <a:schemeClr val="accent5"/>
                </a:solidFill>
                <a:latin typeface="Arial" pitchFamily="34" charset="0"/>
                <a:cs typeface="Arial" pitchFamily="34" charset="0"/>
              </a:rPr>
              <a:t>  // user-declared postconditions</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StringLength</a:t>
            </a:r>
            <a:r>
              <a:rPr lang="en-US" sz="1000" dirty="0" smtClean="0">
                <a:latin typeface="Arial" pitchFamily="34" charset="0"/>
                <a:cs typeface="Arial" pitchFamily="34" charset="0"/>
              </a:rPr>
              <a:t>($result) &lt;= $Heap[this, </a:t>
            </a:r>
            <a:r>
              <a:rPr lang="en-US" sz="1000" dirty="0" err="1" smtClean="0">
                <a:latin typeface="Arial" pitchFamily="34" charset="0"/>
                <a:cs typeface="Arial" pitchFamily="34" charset="0"/>
              </a:rPr>
              <a:t>Chunker.ChunkSize</a:t>
            </a:r>
            <a:r>
              <a:rPr lang="en-US" sz="1000" dirty="0" smtClean="0">
                <a:latin typeface="Arial" pitchFamily="34" charset="0"/>
                <a:cs typeface="Arial" pitchFamily="34" charset="0"/>
              </a:rPr>
              <a:t>];</a:t>
            </a:r>
          </a:p>
          <a:p>
            <a:pPr marL="197107" indent="-197107">
              <a:spcBef>
                <a:spcPts val="0"/>
              </a:spcBef>
              <a:buNone/>
            </a:pPr>
            <a:r>
              <a:rPr lang="en-US" sz="1000" dirty="0" smtClean="0">
                <a:solidFill>
                  <a:schemeClr val="accent5"/>
                </a:solidFill>
                <a:latin typeface="Arial" pitchFamily="34" charset="0"/>
                <a:cs typeface="Arial" pitchFamily="34" charset="0"/>
              </a:rPr>
              <a:t>  // frame condition</a:t>
            </a:r>
          </a:p>
          <a:p>
            <a:pPr marL="197107" indent="-197107">
              <a:spcBef>
                <a:spcPts val="0"/>
              </a:spcBef>
              <a:buNone/>
            </a:pPr>
            <a:r>
              <a:rPr lang="en-US" sz="1000" dirty="0" smtClean="0">
                <a:solidFill>
                  <a:schemeClr val="accent6"/>
                </a:solidFill>
                <a:latin typeface="Arial" pitchFamily="34" charset="0"/>
                <a:cs typeface="Arial" pitchFamily="34" charset="0"/>
              </a:rPr>
              <a:t>  modifies</a:t>
            </a:r>
            <a:r>
              <a:rPr lang="en-US" sz="1000" dirty="0" smtClean="0">
                <a:latin typeface="Arial" pitchFamily="34" charset="0"/>
                <a:cs typeface="Arial" pitchFamily="34" charset="0"/>
              </a:rPr>
              <a:t> $Heap;</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$f: name :: { $Heap[$o, $f] } $f != $inv &amp;&amp; $f !=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&amp;&amp; $f !=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&amp;&amp; (!</a:t>
            </a:r>
            <a:r>
              <a:rPr lang="en-US" sz="1000" dirty="0" err="1" smtClean="0">
                <a:latin typeface="Arial" pitchFamily="34" charset="0"/>
                <a:cs typeface="Arial" pitchFamily="34" charset="0"/>
              </a:rPr>
              <a:t>IsStaticField</a:t>
            </a:r>
            <a:r>
              <a:rPr lang="en-US" sz="1000" dirty="0" smtClean="0">
                <a:latin typeface="Arial" pitchFamily="34" charset="0"/>
                <a:cs typeface="Arial" pitchFamily="34" charset="0"/>
              </a:rPr>
              <a:t>($f) || !</a:t>
            </a:r>
            <a:r>
              <a:rPr lang="en-US" sz="1000" dirty="0" err="1" smtClean="0">
                <a:latin typeface="Arial" pitchFamily="34" charset="0"/>
                <a:cs typeface="Arial" pitchFamily="34" charset="0"/>
              </a:rPr>
              <a:t>IsDirectlyModifiableField</a:t>
            </a:r>
            <a:r>
              <a:rPr lang="en-US" sz="1000" dirty="0" smtClean="0">
                <a:latin typeface="Arial" pitchFamily="34" charset="0"/>
                <a:cs typeface="Arial" pitchFamily="34" charset="0"/>
              </a:rPr>
              <a:t>($f)) &amp;&amp; $o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$inv] &lt;: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BaseClass</a:t>
            </a:r>
            <a:r>
              <a:rPr lang="en-US" sz="1000" dirty="0" smtClean="0">
                <a:latin typeface="Arial" pitchFamily="34" charset="0"/>
                <a:cs typeface="Arial" pitchFamily="34" charset="0"/>
              </a:rPr>
              <a:t>(</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($o != this || !(</a:t>
            </a:r>
            <a:r>
              <a:rPr lang="en-US" sz="1000" dirty="0" err="1" smtClean="0">
                <a:latin typeface="Arial" pitchFamily="34" charset="0"/>
                <a:cs typeface="Arial" pitchFamily="34" charset="0"/>
              </a:rPr>
              <a:t>Chunker</a:t>
            </a:r>
            <a:r>
              <a:rPr lang="en-US" sz="1000" dirty="0" smtClean="0">
                <a:latin typeface="Arial" pitchFamily="34" charset="0"/>
                <a:cs typeface="Arial" pitchFamily="34" charset="0"/>
              </a:rPr>
              <a:t> &lt;: </a:t>
            </a:r>
            <a:r>
              <a:rPr lang="en-US" sz="1000" dirty="0" err="1" smtClean="0">
                <a:latin typeface="Arial" pitchFamily="34" charset="0"/>
                <a:cs typeface="Arial" pitchFamily="34" charset="0"/>
              </a:rPr>
              <a:t>DeclType</a:t>
            </a:r>
            <a:r>
              <a:rPr lang="en-US" sz="1000" dirty="0" smtClean="0">
                <a:latin typeface="Arial" pitchFamily="34" charset="0"/>
                <a:cs typeface="Arial" pitchFamily="34" charset="0"/>
              </a:rPr>
              <a:t>($f)) || !$</a:t>
            </a:r>
            <a:r>
              <a:rPr lang="en-US" sz="1000" dirty="0" err="1" smtClean="0">
                <a:latin typeface="Arial" pitchFamily="34" charset="0"/>
                <a:cs typeface="Arial" pitchFamily="34" charset="0"/>
              </a:rPr>
              <a:t>IncludedInModifiesStar</a:t>
            </a:r>
            <a:r>
              <a:rPr lang="en-US" sz="1000" dirty="0" smtClean="0">
                <a:latin typeface="Arial" pitchFamily="34" charset="0"/>
                <a:cs typeface="Arial" pitchFamily="34" charset="0"/>
              </a:rPr>
              <a:t>($f))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($o != this || $f != $</a:t>
            </a:r>
            <a:r>
              <a:rPr lang="en-US" sz="1000" dirty="0" err="1" smtClean="0">
                <a:latin typeface="Arial" pitchFamily="34" charset="0"/>
                <a:cs typeface="Arial" pitchFamily="34" charset="0"/>
              </a:rPr>
              <a:t>exposeVersion</a:t>
            </a:r>
            <a:r>
              <a:rPr lang="en-US" sz="1000" dirty="0" smtClean="0">
                <a:latin typeface="Arial" pitchFamily="34" charset="0"/>
                <a:cs typeface="Arial" pitchFamily="34" charset="0"/>
              </a:rPr>
              <a:t>)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$f] == $Heap[$o, $f]);</a:t>
            </a:r>
          </a:p>
          <a:p>
            <a:pPr marL="197107" indent="-197107">
              <a:spcBef>
                <a:spcPts val="0"/>
              </a:spcBef>
              <a:buNone/>
            </a:pPr>
            <a:r>
              <a:rPr lang="en-US" sz="1000" dirty="0" smtClean="0">
                <a:solidFill>
                  <a:schemeClr val="accent5"/>
                </a:solidFill>
                <a:latin typeface="Arial" pitchFamily="34" charset="0"/>
                <a:cs typeface="Arial" pitchFamily="34" charset="0"/>
              </a:rPr>
              <a:t>  // boilerplate</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requires</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BeingConstructed</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 $Heap[$o, $inv] } $o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&amp;&amp; $Heap[$o, $allocated] ==&gt; $Heap[$o, $inv]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($o) &amp;&amp;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($o)); </a:t>
            </a:r>
          </a:p>
          <a:p>
            <a:pPr marL="197107" indent="-197107">
              <a:spcBef>
                <a:spcPts val="0"/>
              </a:spcBef>
              <a:buNone/>
            </a:pPr>
            <a:r>
              <a:rPr lang="en-US" sz="1000" dirty="0" smtClean="0">
                <a:solidFill>
                  <a:schemeClr val="accent6"/>
                </a:solidFill>
                <a:latin typeface="Arial" pitchFamily="34" charset="0"/>
                <a:cs typeface="Arial" pitchFamily="34" charset="0"/>
              </a:rPr>
              <a:t>  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exposeVersion</a:t>
            </a:r>
            <a:r>
              <a:rPr lang="en-US" sz="1000" dirty="0" smtClean="0">
                <a:latin typeface="Arial" pitchFamily="34" charset="0"/>
                <a:cs typeface="Arial" pitchFamily="34" charset="0"/>
              </a:rPr>
              <a:t>] == $Heap[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exposeVersion</a:t>
            </a:r>
            <a:r>
              <a:rPr lang="en-US" sz="1000" dirty="0" smtClean="0">
                <a:latin typeface="Arial" pitchFamily="34" charset="0"/>
                <a:cs typeface="Arial" pitchFamily="34" charset="0"/>
              </a:rPr>
              <a:t>]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 $Heap[$o,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 $Heap[$o, $inv]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$inv] == $Heap[$o, $inv]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$allocated]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==&gt; $Heap[$o, $allocated]) &amp;&amp;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ref ::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$allocated]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BeingConstructed</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NonNullFieldsAreInitialized</a:t>
            </a:r>
            <a:r>
              <a:rPr lang="en-US" sz="1000" dirty="0" smtClean="0">
                <a:latin typeface="Arial" pitchFamily="34" charset="0"/>
                <a:cs typeface="Arial" pitchFamily="34" charset="0"/>
              </a:rPr>
              <a:t>] == $Heap[$</a:t>
            </a:r>
            <a:r>
              <a:rPr lang="en-US" sz="1000" dirty="0" err="1" smtClean="0">
                <a:latin typeface="Arial" pitchFamily="34" charset="0"/>
                <a:cs typeface="Arial" pitchFamily="34" charset="0"/>
              </a:rPr>
              <a:t>BeingConstructed</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NonNullFieldsAreInitialized</a:t>
            </a:r>
            <a:r>
              <a:rPr lang="en-US" sz="1000" dirty="0" smtClean="0">
                <a:latin typeface="Arial" pitchFamily="34" charset="0"/>
                <a:cs typeface="Arial" pitchFamily="34" charset="0"/>
              </a:rPr>
              <a:t>];</a:t>
            </a:r>
          </a:p>
          <a:p>
            <a:pPr marL="197107" indent="-197107">
              <a:spcBef>
                <a:spcPts val="0"/>
              </a:spcBef>
              <a:buNone/>
            </a:pPr>
            <a:endParaRPr lang="en-US" sz="10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Boogie demo</a:t>
            </a:r>
            <a:endParaRPr lang="en-US" dirty="0"/>
          </a:p>
        </p:txBody>
      </p:sp>
      <p:sp>
        <p:nvSpPr>
          <p:cNvPr id="3" name="Content Placeholder 2"/>
          <p:cNvSpPr>
            <a:spLocks noGrp="1"/>
          </p:cNvSpPr>
          <p:nvPr>
            <p:ph idx="1"/>
          </p:nvPr>
        </p:nvSpPr>
        <p:spPr>
          <a:xfrm>
            <a:off x="381000" y="1411552"/>
            <a:ext cx="8382000" cy="1015663"/>
          </a:xfrm>
        </p:spPr>
        <p:txBody>
          <a:bodyPr/>
          <a:lstStyle/>
          <a:p>
            <a:r>
              <a:rPr lang="en-US" dirty="0" err="1" smtClean="0"/>
              <a:t>Chunker</a:t>
            </a:r>
            <a:r>
              <a:rPr lang="en-US" dirty="0" smtClean="0"/>
              <a:t>.{</a:t>
            </a:r>
            <a:r>
              <a:rPr lang="en-US" dirty="0" err="1" smtClean="0"/>
              <a:t>ssc,dll,bpl</a:t>
            </a:r>
            <a:r>
              <a:rPr lang="en-US" dirty="0" smtClean="0"/>
              <a:t>}</a:t>
            </a:r>
          </a:p>
          <a:p>
            <a:r>
              <a:rPr lang="en-US" dirty="0" smtClean="0"/>
              <a:t>F.bpl</a:t>
            </a:r>
            <a:endParaRPr lang="en-US"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sz="4800" smtClean="0"/>
              <a:t>Dafny:  an object-based language</a:t>
            </a:r>
            <a:endParaRPr lang="en-US" sz="4800" dirty="0"/>
          </a:p>
        </p:txBody>
      </p:sp>
      <p:sp>
        <p:nvSpPr>
          <p:cNvPr id="3" name="Content Placeholder 2"/>
          <p:cNvSpPr>
            <a:spLocks noGrp="1"/>
          </p:cNvSpPr>
          <p:nvPr>
            <p:ph idx="1"/>
          </p:nvPr>
        </p:nvSpPr>
        <p:spPr>
          <a:xfrm>
            <a:off x="312760" y="906576"/>
            <a:ext cx="8831240" cy="6144759"/>
          </a:xfrm>
        </p:spPr>
        <p:txBody>
          <a:bodyPr/>
          <a:lstStyle/>
          <a:p>
            <a:r>
              <a:rPr lang="en-US" dirty="0" smtClean="0"/>
              <a:t>Program ::= Class*</a:t>
            </a:r>
          </a:p>
          <a:p>
            <a:r>
              <a:rPr lang="en-US" dirty="0" smtClean="0"/>
              <a:t>Class ::= </a:t>
            </a:r>
            <a:r>
              <a:rPr lang="en-US" dirty="0" smtClean="0">
                <a:solidFill>
                  <a:schemeClr val="accent6"/>
                </a:solidFill>
              </a:rPr>
              <a:t>class</a:t>
            </a:r>
            <a:r>
              <a:rPr lang="en-US" dirty="0" smtClean="0"/>
              <a:t> C { Field* Method* Function* }</a:t>
            </a:r>
          </a:p>
          <a:p>
            <a:r>
              <a:rPr lang="en-US" dirty="0" smtClean="0"/>
              <a:t>S, T ::=</a:t>
            </a:r>
          </a:p>
          <a:p>
            <a:pPr lvl="1">
              <a:spcBef>
                <a:spcPts val="600"/>
              </a:spcBef>
            </a:pPr>
            <a:r>
              <a:rPr smtClean="0">
                <a:solidFill>
                  <a:schemeClr val="accent6"/>
                </a:solidFill>
              </a:rPr>
              <a:t>var</a:t>
            </a:r>
            <a:r>
              <a:rPr smtClean="0"/>
              <a:t> x;</a:t>
            </a:r>
          </a:p>
          <a:p>
            <a:pPr lvl="1">
              <a:spcBef>
                <a:spcPts val="600"/>
              </a:spcBef>
            </a:pPr>
            <a:r>
              <a:rPr smtClean="0"/>
              <a:t>x := E;</a:t>
            </a:r>
          </a:p>
          <a:p>
            <a:pPr lvl="1">
              <a:spcBef>
                <a:spcPts val="600"/>
              </a:spcBef>
            </a:pPr>
            <a:r>
              <a:rPr smtClean="0"/>
              <a:t>x := </a:t>
            </a:r>
            <a:r>
              <a:rPr smtClean="0">
                <a:solidFill>
                  <a:schemeClr val="accent6"/>
                </a:solidFill>
              </a:rPr>
              <a:t>new</a:t>
            </a:r>
            <a:r>
              <a:rPr smtClean="0"/>
              <a:t> C;</a:t>
            </a:r>
          </a:p>
          <a:p>
            <a:pPr lvl="1">
              <a:spcBef>
                <a:spcPts val="600"/>
              </a:spcBef>
            </a:pPr>
            <a:r>
              <a:rPr smtClean="0"/>
              <a:t>E.f := F;</a:t>
            </a:r>
          </a:p>
          <a:p>
            <a:pPr lvl="1">
              <a:spcBef>
                <a:spcPts val="600"/>
              </a:spcBef>
            </a:pPr>
            <a:r>
              <a:rPr smtClean="0">
                <a:solidFill>
                  <a:schemeClr val="accent6"/>
                </a:solidFill>
              </a:rPr>
              <a:t>assert</a:t>
            </a:r>
            <a:r>
              <a:rPr smtClean="0"/>
              <a:t> E;</a:t>
            </a:r>
          </a:p>
          <a:p>
            <a:pPr lvl="1">
              <a:spcBef>
                <a:spcPts val="600"/>
              </a:spcBef>
            </a:pPr>
            <a:r>
              <a:rPr smtClean="0"/>
              <a:t>S T</a:t>
            </a:r>
          </a:p>
          <a:p>
            <a:pPr lvl="1">
              <a:spcBef>
                <a:spcPts val="600"/>
              </a:spcBef>
            </a:pPr>
            <a:r>
              <a:rPr smtClean="0">
                <a:solidFill>
                  <a:schemeClr val="accent6"/>
                </a:solidFill>
              </a:rPr>
              <a:t>if</a:t>
            </a:r>
            <a:r>
              <a:rPr smtClean="0"/>
              <a:t> (E) { S } </a:t>
            </a:r>
            <a:r>
              <a:rPr smtClean="0">
                <a:solidFill>
                  <a:schemeClr val="accent6"/>
                </a:solidFill>
              </a:rPr>
              <a:t>else</a:t>
            </a:r>
            <a:r>
              <a:rPr smtClean="0"/>
              <a:t> { T }</a:t>
            </a:r>
          </a:p>
          <a:p>
            <a:pPr lvl="1">
              <a:spcBef>
                <a:spcPts val="600"/>
              </a:spcBef>
            </a:pPr>
            <a:r>
              <a:rPr smtClean="0">
                <a:solidFill>
                  <a:schemeClr val="accent6"/>
                </a:solidFill>
              </a:rPr>
              <a:t>while</a:t>
            </a:r>
            <a:r>
              <a:rPr smtClean="0"/>
              <a:t> (E) </a:t>
            </a:r>
            <a:r>
              <a:rPr smtClean="0">
                <a:solidFill>
                  <a:schemeClr val="accent6"/>
                </a:solidFill>
              </a:rPr>
              <a:t>invariant</a:t>
            </a:r>
            <a:r>
              <a:rPr smtClean="0"/>
              <a:t> J; { S }</a:t>
            </a:r>
          </a:p>
          <a:p>
            <a:pPr lvl="1">
              <a:spcBef>
                <a:spcPts val="600"/>
              </a:spcBef>
            </a:pPr>
            <a:r>
              <a:rPr smtClean="0">
                <a:solidFill>
                  <a:schemeClr val="accent6"/>
                </a:solidFill>
              </a:rPr>
              <a:t>call</a:t>
            </a:r>
            <a:r>
              <a:rPr smtClean="0"/>
              <a:t> a,b,c := E.M(F, G);</a:t>
            </a:r>
            <a:endParaRPr lang="en-US"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1495794"/>
          </a:xfrm>
        </p:spPr>
        <p:txBody>
          <a:bodyPr/>
          <a:lstStyle/>
          <a:p>
            <a:r>
              <a:rPr smtClean="0"/>
              <a:t>Specifying programs using </a:t>
            </a:r>
            <a:r>
              <a:rPr i="1" smtClean="0"/>
              <a:t>dynamic frames </a:t>
            </a:r>
            <a:r>
              <a:rPr smtClean="0"/>
              <a:t>in Dafny</a:t>
            </a:r>
            <a:endParaRPr lang="en-US" dirty="0"/>
          </a:p>
        </p:txBody>
      </p:sp>
      <p:sp>
        <p:nvSpPr>
          <p:cNvPr id="3" name="Content Placeholder 2"/>
          <p:cNvSpPr>
            <a:spLocks noGrp="1"/>
          </p:cNvSpPr>
          <p:nvPr>
            <p:ph idx="1"/>
          </p:nvPr>
        </p:nvSpPr>
        <p:spPr>
          <a:xfrm>
            <a:off x="381000" y="1739104"/>
            <a:ext cx="8382000" cy="4473532"/>
          </a:xfrm>
        </p:spPr>
        <p:txBody>
          <a:bodyPr/>
          <a:lstStyle/>
          <a:p>
            <a:pPr>
              <a:buNone/>
            </a:pPr>
            <a:r>
              <a:rPr lang="en-US" dirty="0" smtClean="0">
                <a:solidFill>
                  <a:schemeClr val="accent6"/>
                </a:solidFill>
              </a:rPr>
              <a:t>class</a:t>
            </a:r>
            <a:r>
              <a:rPr lang="en-US" dirty="0" smtClean="0"/>
              <a:t> </a:t>
            </a:r>
            <a:r>
              <a:rPr lang="en-US" dirty="0" err="1" smtClean="0"/>
              <a:t>Chunker</a:t>
            </a:r>
            <a:r>
              <a:rPr lang="en-US" dirty="0" smtClean="0"/>
              <a:t> {</a:t>
            </a:r>
          </a:p>
          <a:p>
            <a:pPr lvl="1">
              <a:buNone/>
            </a:pPr>
            <a:r>
              <a:rPr smtClean="0">
                <a:solidFill>
                  <a:schemeClr val="accent6"/>
                </a:solidFill>
              </a:rPr>
              <a:t>var</a:t>
            </a:r>
            <a:r>
              <a:rPr smtClean="0"/>
              <a:t> src: String;</a:t>
            </a:r>
          </a:p>
          <a:p>
            <a:pPr lvl="1">
              <a:buNone/>
            </a:pPr>
            <a:r>
              <a:rPr smtClean="0">
                <a:solidFill>
                  <a:schemeClr val="accent6"/>
                </a:solidFill>
              </a:rPr>
              <a:t>var</a:t>
            </a:r>
            <a:r>
              <a:rPr smtClean="0"/>
              <a:t> n: </a:t>
            </a:r>
            <a:r>
              <a:rPr smtClean="0">
                <a:solidFill>
                  <a:schemeClr val="accent6"/>
                </a:solidFill>
              </a:rPr>
              <a:t>int</a:t>
            </a:r>
            <a:r>
              <a:rPr smtClean="0"/>
              <a:t>;</a:t>
            </a:r>
          </a:p>
          <a:p>
            <a:pPr marL="519113" lvl="1" indent="-142875">
              <a:buNone/>
            </a:pPr>
            <a:r>
              <a:rPr smtClean="0">
                <a:solidFill>
                  <a:schemeClr val="accent6"/>
                </a:solidFill>
              </a:rPr>
              <a:t>method</a:t>
            </a:r>
            <a:r>
              <a:rPr smtClean="0"/>
              <a:t> Init(source: String)</a:t>
            </a:r>
            <a:br>
              <a:rPr smtClean="0"/>
            </a:br>
            <a:r>
              <a:rPr smtClean="0"/>
              <a:t>	</a:t>
            </a:r>
            <a:r>
              <a:rPr smtClean="0">
                <a:solidFill>
                  <a:schemeClr val="accent6"/>
                </a:solidFill>
              </a:rPr>
              <a:t>requires</a:t>
            </a:r>
            <a:r>
              <a:rPr smtClean="0"/>
              <a:t> source </a:t>
            </a:r>
            <a:r>
              <a:rPr lang="en-US" dirty="0" smtClean="0"/>
              <a:t>≠ </a:t>
            </a:r>
            <a:r>
              <a:rPr lang="en-US" dirty="0" smtClean="0">
                <a:solidFill>
                  <a:schemeClr val="accent6"/>
                </a:solidFill>
              </a:rPr>
              <a:t>null</a:t>
            </a:r>
            <a:r>
              <a:rPr lang="en-US" dirty="0" smtClean="0"/>
              <a:t>;</a:t>
            </a:r>
            <a:br>
              <a:rPr lang="en-US" dirty="0" smtClean="0"/>
            </a:br>
            <a:r>
              <a:rPr lang="en-US" dirty="0" smtClean="0"/>
              <a:t>	</a:t>
            </a:r>
            <a:r>
              <a:rPr lang="en-US" dirty="0" smtClean="0">
                <a:solidFill>
                  <a:schemeClr val="accent6"/>
                </a:solidFill>
              </a:rPr>
              <a:t>modifies</a:t>
            </a:r>
            <a:r>
              <a:rPr lang="en-US" dirty="0" smtClean="0"/>
              <a:t> {</a:t>
            </a:r>
            <a:r>
              <a:rPr lang="en-US" dirty="0" smtClean="0">
                <a:solidFill>
                  <a:schemeClr val="accent6"/>
                </a:solidFill>
              </a:rPr>
              <a:t>this</a:t>
            </a:r>
            <a:r>
              <a:rPr lang="en-US" dirty="0" smtClean="0"/>
              <a:t>};</a:t>
            </a:r>
            <a:br>
              <a:rPr lang="en-US" dirty="0" smtClean="0"/>
            </a:br>
            <a:r>
              <a:rPr lang="en-US" dirty="0" smtClean="0"/>
              <a:t>{</a:t>
            </a:r>
            <a:br>
              <a:rPr lang="en-US" dirty="0" smtClean="0"/>
            </a:br>
            <a:r>
              <a:rPr lang="en-US" dirty="0" smtClean="0"/>
              <a:t>	</a:t>
            </a:r>
            <a:r>
              <a:rPr lang="en-US" dirty="0" smtClean="0">
                <a:solidFill>
                  <a:schemeClr val="accent6"/>
                </a:solidFill>
              </a:rPr>
              <a:t>this</a:t>
            </a:r>
            <a:r>
              <a:rPr lang="en-US" dirty="0" smtClean="0"/>
              <a:t>.src := source;</a:t>
            </a:r>
            <a:br>
              <a:rPr lang="en-US" dirty="0" smtClean="0"/>
            </a:br>
            <a:r>
              <a:rPr lang="en-US" dirty="0" smtClean="0"/>
              <a:t>	</a:t>
            </a:r>
            <a:r>
              <a:rPr lang="en-US" dirty="0" err="1" smtClean="0">
                <a:solidFill>
                  <a:schemeClr val="accent6"/>
                </a:solidFill>
              </a:rPr>
              <a:t>this</a:t>
            </a:r>
            <a:r>
              <a:rPr lang="en-US" dirty="0" err="1" smtClean="0"/>
              <a:t>.n</a:t>
            </a:r>
            <a:r>
              <a:rPr lang="en-US" dirty="0" smtClean="0"/>
              <a:t> := 0;</a:t>
            </a:r>
            <a:br>
              <a:rPr lang="en-US" dirty="0" smtClean="0"/>
            </a:br>
            <a:r>
              <a:rPr lang="en-US" dirty="0" smtClean="0"/>
              <a:t>}</a:t>
            </a:r>
            <a:endParaRPr lang="en-US" dirty="0"/>
          </a:p>
        </p:txBody>
      </p:sp>
      <p:sp>
        <p:nvSpPr>
          <p:cNvPr id="5" name="Rounded Rectangle 4"/>
          <p:cNvSpPr/>
          <p:nvPr/>
        </p:nvSpPr>
        <p:spPr bwMode="auto">
          <a:xfrm>
            <a:off x="3507474" y="5486400"/>
            <a:ext cx="4490114" cy="1037230"/>
          </a:xfrm>
          <a:prstGeom prst="roundRect">
            <a:avLst/>
          </a:prstGeom>
          <a:solidFill>
            <a:schemeClr val="bg1"/>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tabLst>
                <a:tab pos="1255713" algn="l"/>
              </a:tabLst>
            </a:pPr>
            <a:r>
              <a:rPr lang="en-US" dirty="0" smtClean="0"/>
              <a:t>In Spec#:	c =  </a:t>
            </a:r>
            <a:r>
              <a:rPr lang="en-US" dirty="0" smtClean="0">
                <a:solidFill>
                  <a:schemeClr val="accent6"/>
                </a:solidFill>
              </a:rPr>
              <a:t>new</a:t>
            </a:r>
            <a:r>
              <a:rPr lang="en-US" dirty="0" smtClean="0"/>
              <a:t> </a:t>
            </a:r>
            <a:r>
              <a:rPr lang="en-US" dirty="0" err="1" smtClean="0"/>
              <a:t>Chunker</a:t>
            </a:r>
            <a:r>
              <a:rPr lang="en-US" dirty="0" smtClean="0"/>
              <a:t>(source);</a:t>
            </a:r>
          </a:p>
          <a:p>
            <a:pPr>
              <a:tabLst>
                <a:tab pos="1255713" algn="l"/>
              </a:tabLst>
            </a:pPr>
            <a:r>
              <a:rPr lang="en-US" dirty="0" smtClean="0"/>
              <a:t>In </a:t>
            </a:r>
            <a:r>
              <a:rPr lang="en-US" dirty="0" err="1" smtClean="0"/>
              <a:t>Dafny</a:t>
            </a:r>
            <a:r>
              <a:rPr lang="en-US" dirty="0" smtClean="0"/>
              <a:t>:	c := </a:t>
            </a:r>
            <a:r>
              <a:rPr lang="en-US" dirty="0" smtClean="0">
                <a:solidFill>
                  <a:schemeClr val="accent6"/>
                </a:solidFill>
              </a:rPr>
              <a:t>new</a:t>
            </a:r>
            <a:r>
              <a:rPr lang="en-US" dirty="0" smtClean="0"/>
              <a:t> </a:t>
            </a:r>
            <a:r>
              <a:rPr lang="en-US" dirty="0" err="1" smtClean="0"/>
              <a:t>Chunker</a:t>
            </a:r>
            <a:r>
              <a:rPr lang="en-US" dirty="0" smtClean="0"/>
              <a:t>;</a:t>
            </a:r>
            <a:br>
              <a:rPr lang="en-US" dirty="0" smtClean="0"/>
            </a:br>
            <a:r>
              <a:rPr lang="en-US" dirty="0" smtClean="0"/>
              <a:t>	</a:t>
            </a:r>
            <a:r>
              <a:rPr lang="en-US" dirty="0" smtClean="0">
                <a:solidFill>
                  <a:schemeClr val="accent6"/>
                </a:solidFill>
              </a:rPr>
              <a:t>call</a:t>
            </a:r>
            <a:r>
              <a:rPr lang="en-US" dirty="0" smtClean="0"/>
              <a:t> </a:t>
            </a:r>
            <a:r>
              <a:rPr lang="en-US" dirty="0" err="1" smtClean="0"/>
              <a:t>c.Init</a:t>
            </a:r>
            <a:r>
              <a:rPr lang="en-US" dirty="0" smtClean="0"/>
              <a:t>(source);</a:t>
            </a:r>
            <a:endParaRPr lang="en-US" dirty="0"/>
          </a:p>
        </p:txBody>
      </p:sp>
      <p:sp>
        <p:nvSpPr>
          <p:cNvPr id="6" name="Rounded Rectangle 5"/>
          <p:cNvSpPr/>
          <p:nvPr/>
        </p:nvSpPr>
        <p:spPr bwMode="auto">
          <a:xfrm>
            <a:off x="5363573" y="3261816"/>
            <a:ext cx="3548418" cy="1897038"/>
          </a:xfrm>
          <a:prstGeom prst="roundRect">
            <a:avLst/>
          </a:prstGeom>
          <a:solidFill>
            <a:schemeClr val="bg1"/>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For </a:t>
            </a:r>
            <a:r>
              <a:rPr lang="en-US" dirty="0" smtClean="0">
                <a:solidFill>
                  <a:schemeClr val="tx1"/>
                </a:solidFill>
                <a:effectLst>
                  <a:outerShdw blurRad="38100" dist="38100" dir="2700000" algn="tl">
                    <a:srgbClr val="000000">
                      <a:alpha val="43137"/>
                    </a:srgbClr>
                  </a:outerShdw>
                </a:effectLst>
                <a:latin typeface="Segoe" pitchFamily="34" charset="0"/>
              </a:rPr>
              <a:t>simplicity, </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 </a:t>
            </a:r>
            <a:r>
              <a:rPr kumimoji="0" lang="en-US"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Dafny</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modifies clauses are done at the</a:t>
            </a:r>
            <a:r>
              <a:rPr kumimoji="0" lang="en-US"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object granularity, not the (</a:t>
            </a:r>
            <a:r>
              <a:rPr kumimoji="0" lang="en-US" b="0" i="0" u="none" strike="noStrike" cap="none" normalizeH="0" dirty="0" err="1" smtClean="0">
                <a:solidFill>
                  <a:schemeClr val="tx1"/>
                </a:solidFill>
                <a:effectLst>
                  <a:outerShdw blurRad="38100" dist="38100" dir="2700000" algn="tl">
                    <a:srgbClr val="000000">
                      <a:alpha val="43137"/>
                    </a:srgbClr>
                  </a:outerShdw>
                </a:effectLst>
                <a:latin typeface="Segoe" pitchFamily="34" charset="0"/>
              </a:rPr>
              <a:t>object,field</a:t>
            </a:r>
            <a:r>
              <a:rPr lang="en-US" dirty="0" smtClean="0">
                <a:solidFill>
                  <a:schemeClr val="tx1"/>
                </a:solidFill>
                <a:effectLst>
                  <a:outerShdw blurRad="38100" dist="38100" dir="2700000" algn="tl">
                    <a:srgbClr val="000000">
                      <a:alpha val="43137"/>
                    </a:srgbClr>
                  </a:outerShdw>
                </a:effectLst>
                <a:latin typeface="Segoe" pitchFamily="34" charset="0"/>
              </a:rPr>
              <a:t>) granularity.</a:t>
            </a:r>
          </a:p>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 Spec#:  </a:t>
            </a:r>
            <a:r>
              <a:rPr kumimoji="0" lang="en-US" b="0" i="0" u="none" strike="noStrike" cap="none" normalizeH="0" baseline="0" dirty="0" smtClean="0">
                <a:solidFill>
                  <a:schemeClr val="accent6"/>
                </a:solidFill>
                <a:effectLst>
                  <a:outerShdw blurRad="38100" dist="38100" dir="2700000" algn="tl">
                    <a:srgbClr val="000000">
                      <a:alpha val="43137"/>
                    </a:srgbClr>
                  </a:outerShdw>
                </a:effectLst>
                <a:latin typeface="Segoe" pitchFamily="34" charset="0"/>
              </a:rPr>
              <a:t>this</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b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 </a:t>
            </a:r>
            <a:r>
              <a:rPr kumimoji="0" lang="en-US"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Dafny</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r>
              <a:rPr kumimoji="0" lang="en-US" b="0" i="0" u="none" strike="noStrike" cap="none" normalizeH="0" baseline="0" dirty="0" smtClean="0">
                <a:solidFill>
                  <a:schemeClr val="accent6"/>
                </a:solidFill>
                <a:effectLst>
                  <a:outerShdw blurRad="38100" dist="38100" dir="2700000" algn="tl">
                    <a:srgbClr val="000000">
                      <a:alpha val="43137"/>
                    </a:srgbClr>
                  </a:outerShdw>
                </a:effectLst>
                <a:latin typeface="Segoe" pitchFamily="34" charset="0"/>
              </a:rPr>
              <a:t>this</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endPar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8" name="Straight Arrow Connector 7"/>
          <p:cNvCxnSpPr>
            <a:stCxn id="6" idx="1"/>
          </p:cNvCxnSpPr>
          <p:nvPr/>
        </p:nvCxnSpPr>
        <p:spPr>
          <a:xfrm rot="10800000" flipV="1">
            <a:off x="3780435" y="4210335"/>
            <a:ext cx="1583139" cy="10236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While loop with loop invariant</a:t>
            </a:r>
            <a:endParaRPr lang="en-US" dirty="0"/>
          </a:p>
        </p:txBody>
      </p:sp>
      <p:sp>
        <p:nvSpPr>
          <p:cNvPr id="3" name="Content Placeholder 2"/>
          <p:cNvSpPr>
            <a:spLocks noGrp="1"/>
          </p:cNvSpPr>
          <p:nvPr>
            <p:ph idx="1"/>
          </p:nvPr>
        </p:nvSpPr>
        <p:spPr>
          <a:xfrm>
            <a:off x="381000" y="1275072"/>
            <a:ext cx="8763000" cy="5055230"/>
          </a:xfrm>
        </p:spPr>
        <p:txBody>
          <a:bodyPr/>
          <a:lstStyle/>
          <a:p>
            <a:pPr>
              <a:buNone/>
              <a:tabLst>
                <a:tab pos="914400" algn="l"/>
              </a:tabLst>
            </a:pPr>
            <a:r>
              <a:rPr lang="en-US" dirty="0" smtClean="0"/>
              <a:t>	</a:t>
            </a:r>
            <a:r>
              <a:rPr lang="en-US" dirty="0" smtClean="0">
                <a:solidFill>
                  <a:schemeClr val="accent6"/>
                </a:solidFill>
              </a:rPr>
              <a:t>while</a:t>
            </a:r>
            <a:r>
              <a:rPr lang="en-US" dirty="0" smtClean="0"/>
              <a:t> E</a:t>
            </a:r>
            <a:br>
              <a:rPr lang="en-US" dirty="0" smtClean="0"/>
            </a:br>
            <a:r>
              <a:rPr lang="en-US" dirty="0" smtClean="0"/>
              <a:t>	</a:t>
            </a:r>
            <a:r>
              <a:rPr lang="en-US" dirty="0" smtClean="0">
                <a:solidFill>
                  <a:schemeClr val="accent6"/>
                </a:solidFill>
              </a:rPr>
              <a:t>invariant</a:t>
            </a:r>
            <a:r>
              <a:rPr lang="en-US" dirty="0" smtClean="0"/>
              <a:t> J</a:t>
            </a:r>
            <a:br>
              <a:rPr lang="en-US" dirty="0" smtClean="0"/>
            </a:br>
            <a:r>
              <a:rPr lang="en-US" dirty="0" smtClean="0">
                <a:solidFill>
                  <a:schemeClr val="accent6"/>
                </a:solidFill>
              </a:rPr>
              <a:t>do</a:t>
            </a:r>
            <a:r>
              <a:rPr lang="en-US" dirty="0" smtClean="0"/>
              <a:t/>
            </a:r>
            <a:br>
              <a:rPr lang="en-US" dirty="0" smtClean="0"/>
            </a:br>
            <a:r>
              <a:rPr lang="en-US" dirty="0" smtClean="0"/>
              <a:t>	S</a:t>
            </a:r>
            <a:br>
              <a:rPr lang="en-US" dirty="0" smtClean="0"/>
            </a:br>
            <a:r>
              <a:rPr lang="en-US" dirty="0" smtClean="0">
                <a:solidFill>
                  <a:schemeClr val="accent6"/>
                </a:solidFill>
              </a:rPr>
              <a:t>end</a:t>
            </a:r>
          </a:p>
          <a:p>
            <a:pPr>
              <a:lnSpc>
                <a:spcPct val="100000"/>
              </a:lnSpc>
              <a:spcBef>
                <a:spcPts val="1800"/>
              </a:spcBef>
              <a:buNone/>
              <a:tabLst>
                <a:tab pos="914400" algn="l"/>
                <a:tab pos="1377950" algn="l"/>
              </a:tabLst>
            </a:pPr>
            <a:r>
              <a:rPr lang="en-US" dirty="0" smtClean="0"/>
              <a:t>	</a:t>
            </a:r>
            <a:r>
              <a:rPr lang="en-US" dirty="0" smtClean="0"/>
              <a:t>=	</a:t>
            </a:r>
            <a:r>
              <a:rPr lang="en-US" dirty="0" smtClean="0">
                <a:solidFill>
                  <a:schemeClr val="accent2"/>
                </a:solidFill>
              </a:rPr>
              <a:t>assert</a:t>
            </a:r>
            <a:r>
              <a:rPr lang="en-US" dirty="0" smtClean="0"/>
              <a:t> J;</a:t>
            </a:r>
            <a:br>
              <a:rPr lang="en-US" dirty="0" smtClean="0"/>
            </a:br>
            <a:r>
              <a:rPr lang="en-US" dirty="0" smtClean="0"/>
              <a:t>	</a:t>
            </a:r>
            <a:r>
              <a:rPr lang="en-US" dirty="0" smtClean="0">
                <a:solidFill>
                  <a:schemeClr val="accent2"/>
                </a:solidFill>
              </a:rPr>
              <a:t>havoc</a:t>
            </a:r>
            <a:r>
              <a:rPr lang="en-US" dirty="0" smtClean="0"/>
              <a:t> x;  </a:t>
            </a:r>
            <a:r>
              <a:rPr lang="en-US" dirty="0" smtClean="0">
                <a:solidFill>
                  <a:schemeClr val="accent2"/>
                </a:solidFill>
              </a:rPr>
              <a:t>assume</a:t>
            </a:r>
            <a:r>
              <a:rPr lang="en-US" dirty="0" smtClean="0"/>
              <a:t> J;</a:t>
            </a:r>
            <a:br>
              <a:rPr lang="en-US" dirty="0" smtClean="0"/>
            </a:br>
            <a:r>
              <a:rPr lang="en-US" dirty="0" smtClean="0"/>
              <a:t>	(	</a:t>
            </a:r>
            <a:r>
              <a:rPr lang="en-US" dirty="0" smtClean="0">
                <a:solidFill>
                  <a:schemeClr val="accent2"/>
                </a:solidFill>
              </a:rPr>
              <a:t>assume</a:t>
            </a:r>
            <a:r>
              <a:rPr lang="en-US" dirty="0" smtClean="0"/>
              <a:t> E;  S;  </a:t>
            </a:r>
            <a:r>
              <a:rPr lang="en-US" dirty="0" smtClean="0">
                <a:solidFill>
                  <a:schemeClr val="accent2"/>
                </a:solidFill>
              </a:rPr>
              <a:t>assert</a:t>
            </a:r>
            <a:r>
              <a:rPr lang="en-US" dirty="0" smtClean="0"/>
              <a:t> J;  </a:t>
            </a:r>
            <a:r>
              <a:rPr lang="en-US" dirty="0" smtClean="0">
                <a:solidFill>
                  <a:schemeClr val="accent2"/>
                </a:solidFill>
              </a:rPr>
              <a:t>assume</a:t>
            </a:r>
            <a:r>
              <a:rPr lang="en-US" dirty="0" smtClean="0"/>
              <a:t> </a:t>
            </a:r>
            <a:r>
              <a:rPr lang="en-US" dirty="0" smtClean="0">
                <a:solidFill>
                  <a:schemeClr val="accent2"/>
                </a:solidFill>
              </a:rPr>
              <a:t>false</a:t>
            </a:r>
            <a:r>
              <a:rPr lang="en-US" dirty="0" smtClean="0"/>
              <a:t/>
            </a:r>
            <a:br>
              <a:rPr lang="en-US" dirty="0" smtClean="0"/>
            </a:br>
            <a:r>
              <a:rPr lang="en-US" dirty="0" smtClean="0"/>
              <a:t>	</a:t>
            </a:r>
            <a:r>
              <a:rPr lang="en-US" dirty="0" smtClean="0">
                <a:sym typeface="Symbol"/>
              </a:rPr>
              <a:t>	</a:t>
            </a:r>
            <a:r>
              <a:rPr lang="en-US" dirty="0" smtClean="0">
                <a:solidFill>
                  <a:schemeClr val="accent2"/>
                </a:solidFill>
                <a:sym typeface="Symbol"/>
              </a:rPr>
              <a:t>assume</a:t>
            </a:r>
            <a:r>
              <a:rPr lang="en-US" dirty="0" smtClean="0">
                <a:sym typeface="Symbol"/>
              </a:rPr>
              <a:t> </a:t>
            </a:r>
            <a:r>
              <a:rPr lang="en-US" dirty="0" smtClean="0">
                <a:latin typeface="Segoe UI"/>
                <a:cs typeface="Segoe UI"/>
                <a:sym typeface="Symbol"/>
              </a:rPr>
              <a:t>¬</a:t>
            </a:r>
            <a:r>
              <a:rPr lang="en-US" dirty="0" smtClean="0"/>
              <a:t>E</a:t>
            </a:r>
            <a:r>
              <a:rPr lang="en-US" dirty="0" smtClean="0"/>
              <a:t/>
            </a:r>
            <a:br>
              <a:rPr lang="en-US" dirty="0" smtClean="0"/>
            </a:br>
            <a:r>
              <a:rPr lang="en-US" dirty="0" smtClean="0"/>
              <a:t>	)</a:t>
            </a:r>
            <a:endParaRPr lang="en-US" dirty="0"/>
          </a:p>
        </p:txBody>
      </p:sp>
      <p:sp>
        <p:nvSpPr>
          <p:cNvPr id="6" name="Rounded Rectangle 5"/>
          <p:cNvSpPr/>
          <p:nvPr/>
        </p:nvSpPr>
        <p:spPr bwMode="auto">
          <a:xfrm>
            <a:off x="4394578" y="1487620"/>
            <a:ext cx="3725839" cy="1078173"/>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where x denotes the assignment targets</a:t>
            </a:r>
            <a:r>
              <a:rPr kumimoji="0" lang="en-US" sz="24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of S</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ight Brace 6"/>
          <p:cNvSpPr/>
          <p:nvPr/>
        </p:nvSpPr>
        <p:spPr>
          <a:xfrm>
            <a:off x="5227093" y="4271750"/>
            <a:ext cx="368489" cy="47767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5663821" y="4162568"/>
            <a:ext cx="3138985" cy="646331"/>
          </a:xfrm>
          <a:prstGeom prst="rect">
            <a:avLst/>
          </a:prstGeom>
          <a:noFill/>
        </p:spPr>
        <p:txBody>
          <a:bodyPr wrap="square" rtlCol="0">
            <a:spAutoFit/>
          </a:bodyPr>
          <a:lstStyle/>
          <a:p>
            <a:r>
              <a:rPr lang="en-US" dirty="0" smtClean="0"/>
              <a:t>“fast forward” to an arbitrary iteration of the loop</a:t>
            </a:r>
            <a:endParaRPr lang="en-US" dirty="0"/>
          </a:p>
        </p:txBody>
      </p:sp>
      <p:cxnSp>
        <p:nvCxnSpPr>
          <p:cNvPr id="10" name="Straight Arrow Connector 9"/>
          <p:cNvCxnSpPr/>
          <p:nvPr/>
        </p:nvCxnSpPr>
        <p:spPr>
          <a:xfrm rot="10800000" flipV="1">
            <a:off x="2934270" y="3848668"/>
            <a:ext cx="382137" cy="1364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5738884" y="5356746"/>
            <a:ext cx="300250" cy="409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84644" y="3603012"/>
            <a:ext cx="5063320" cy="369332"/>
          </a:xfrm>
          <a:prstGeom prst="rect">
            <a:avLst/>
          </a:prstGeom>
          <a:noFill/>
        </p:spPr>
        <p:txBody>
          <a:bodyPr wrap="square" rtlCol="0">
            <a:spAutoFit/>
          </a:bodyPr>
          <a:lstStyle/>
          <a:p>
            <a:r>
              <a:rPr lang="en-US" dirty="0" smtClean="0"/>
              <a:t>check that the loop invariant holds initially</a:t>
            </a:r>
            <a:endParaRPr lang="en-US" dirty="0"/>
          </a:p>
        </p:txBody>
      </p:sp>
      <p:sp>
        <p:nvSpPr>
          <p:cNvPr id="14" name="TextBox 13"/>
          <p:cNvSpPr txBox="1"/>
          <p:nvPr/>
        </p:nvSpPr>
        <p:spPr>
          <a:xfrm>
            <a:off x="4599304" y="5513698"/>
            <a:ext cx="3575699" cy="646331"/>
          </a:xfrm>
          <a:prstGeom prst="rect">
            <a:avLst/>
          </a:prstGeom>
          <a:noFill/>
        </p:spPr>
        <p:txBody>
          <a:bodyPr wrap="square" rtlCol="0">
            <a:spAutoFit/>
          </a:bodyPr>
          <a:lstStyle/>
          <a:p>
            <a:r>
              <a:rPr lang="en-US" dirty="0" smtClean="0"/>
              <a:t>check that the loop invariant is maintained by the loop body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3"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err="1" smtClean="0"/>
              <a:t>Dafny</a:t>
            </a:r>
            <a:r>
              <a:rPr lang="en-US" dirty="0" smtClean="0"/>
              <a:t> </a:t>
            </a:r>
            <a:r>
              <a:rPr lang="en-US" dirty="0" err="1" smtClean="0"/>
              <a:t>Chunker</a:t>
            </a:r>
            <a:r>
              <a:rPr lang="en-US" dirty="0" smtClean="0"/>
              <a:t> example (cont.)</a:t>
            </a:r>
            <a:endParaRPr lang="en-US" dirty="0"/>
          </a:p>
        </p:txBody>
      </p:sp>
      <p:sp>
        <p:nvSpPr>
          <p:cNvPr id="3" name="Content Placeholder 2"/>
          <p:cNvSpPr>
            <a:spLocks noGrp="1"/>
          </p:cNvSpPr>
          <p:nvPr>
            <p:ph idx="1"/>
          </p:nvPr>
        </p:nvSpPr>
        <p:spPr>
          <a:xfrm>
            <a:off x="381000" y="1097648"/>
            <a:ext cx="8382000" cy="5941627"/>
          </a:xfrm>
        </p:spPr>
        <p:txBody>
          <a:bodyPr/>
          <a:lstStyle/>
          <a:p>
            <a:pPr>
              <a:buNone/>
            </a:pPr>
            <a:r>
              <a:rPr lang="en-US" sz="3200" dirty="0" smtClean="0">
                <a:solidFill>
                  <a:schemeClr val="accent6"/>
                </a:solidFill>
              </a:rPr>
              <a:t>	method</a:t>
            </a:r>
            <a:r>
              <a:rPr lang="en-US" sz="3200" dirty="0" smtClean="0"/>
              <a:t> </a:t>
            </a:r>
            <a:r>
              <a:rPr lang="en-US" sz="3200" dirty="0" err="1" smtClean="0"/>
              <a:t>NextChunk</a:t>
            </a:r>
            <a:r>
              <a:rPr lang="en-US" sz="3200" dirty="0" smtClean="0"/>
              <a:t>() </a:t>
            </a:r>
            <a:r>
              <a:rPr lang="en-US" sz="3200" dirty="0" smtClean="0">
                <a:solidFill>
                  <a:schemeClr val="accent6"/>
                </a:solidFill>
              </a:rPr>
              <a:t>returns</a:t>
            </a:r>
            <a:r>
              <a:rPr lang="en-US" sz="3200" dirty="0" smtClean="0"/>
              <a:t> (s: String)</a:t>
            </a:r>
            <a:br>
              <a:rPr lang="en-US" sz="3200" dirty="0" smtClean="0"/>
            </a:br>
            <a:r>
              <a:rPr lang="en-US" sz="3200" dirty="0" smtClean="0"/>
              <a:t>	</a:t>
            </a:r>
            <a:r>
              <a:rPr lang="en-US" sz="3200" dirty="0" smtClean="0">
                <a:solidFill>
                  <a:schemeClr val="accent6"/>
                </a:solidFill>
              </a:rPr>
              <a:t>modifies</a:t>
            </a:r>
            <a:r>
              <a:rPr lang="en-US" sz="3200" dirty="0" smtClean="0"/>
              <a:t> {</a:t>
            </a:r>
            <a:r>
              <a:rPr lang="en-US" sz="3200" dirty="0" smtClean="0">
                <a:solidFill>
                  <a:schemeClr val="accent6"/>
                </a:solidFill>
              </a:rPr>
              <a:t>this</a:t>
            </a:r>
            <a:r>
              <a:rPr lang="en-US" sz="3200" dirty="0" smtClean="0"/>
              <a:t>};</a:t>
            </a:r>
            <a:br>
              <a:rPr lang="en-US" sz="3200" dirty="0" smtClean="0"/>
            </a:br>
            <a:r>
              <a:rPr lang="en-US" sz="3200" dirty="0" smtClean="0"/>
              <a:t>	</a:t>
            </a:r>
            <a:r>
              <a:rPr sz="3200" smtClean="0">
                <a:solidFill>
                  <a:schemeClr val="accent6"/>
                </a:solidFill>
              </a:rPr>
              <a:t>ensures</a:t>
            </a:r>
            <a:r>
              <a:rPr sz="3200" smtClean="0"/>
              <a:t> s </a:t>
            </a:r>
            <a:r>
              <a:rPr lang="en-US" sz="3200" dirty="0" smtClean="0"/>
              <a:t>≠ </a:t>
            </a:r>
            <a:r>
              <a:rPr lang="en-US" sz="3200" dirty="0" smtClean="0">
                <a:solidFill>
                  <a:schemeClr val="accent6"/>
                </a:solidFill>
              </a:rPr>
              <a:t>null</a:t>
            </a:r>
            <a:r>
              <a:rPr lang="en-US" sz="3200" dirty="0" smtClean="0"/>
              <a:t>;</a:t>
            </a:r>
            <a:br>
              <a:rPr lang="en-US" sz="3200" dirty="0" smtClean="0"/>
            </a:br>
            <a:r>
              <a:rPr lang="en-US" sz="3200" dirty="0" smtClean="0"/>
              <a:t>{</a:t>
            </a:r>
            <a:br>
              <a:rPr lang="en-US" sz="3200" dirty="0" smtClean="0"/>
            </a:br>
            <a:r>
              <a:rPr lang="en-US" sz="3200" dirty="0" smtClean="0"/>
              <a:t>	if (</a:t>
            </a:r>
            <a:r>
              <a:rPr lang="en-US" sz="3200" dirty="0" err="1" smtClean="0">
                <a:solidFill>
                  <a:schemeClr val="accent6"/>
                </a:solidFill>
              </a:rPr>
              <a:t>this</a:t>
            </a:r>
            <a:r>
              <a:rPr lang="en-US" sz="3200" dirty="0" err="1" smtClean="0"/>
              <a:t>.n</a:t>
            </a:r>
            <a:r>
              <a:rPr lang="en-US" sz="3200" dirty="0" smtClean="0"/>
              <a:t> + 5 ≤ </a:t>
            </a:r>
            <a:r>
              <a:rPr lang="en-US" sz="3200" dirty="0" err="1" smtClean="0"/>
              <a:t>s.Length</a:t>
            </a:r>
            <a:r>
              <a:rPr lang="en-US" sz="3200" dirty="0" smtClean="0"/>
              <a:t>) {</a:t>
            </a:r>
            <a:br>
              <a:rPr lang="en-US" sz="3200" dirty="0" smtClean="0"/>
            </a:br>
            <a:r>
              <a:rPr lang="en-US" sz="3200" dirty="0" smtClean="0"/>
              <a:t>		</a:t>
            </a:r>
            <a:r>
              <a:rPr lang="en-US" sz="3200" dirty="0" smtClean="0">
                <a:solidFill>
                  <a:schemeClr val="accent6"/>
                </a:solidFill>
              </a:rPr>
              <a:t>call</a:t>
            </a:r>
            <a:r>
              <a:rPr lang="en-US" sz="3200" dirty="0" smtClean="0"/>
              <a:t> s := </a:t>
            </a:r>
            <a:r>
              <a:rPr lang="en-US" sz="3200" dirty="0" err="1" smtClean="0">
                <a:solidFill>
                  <a:schemeClr val="accent6"/>
                </a:solidFill>
              </a:rPr>
              <a:t>this</a:t>
            </a:r>
            <a:r>
              <a:rPr lang="en-US" sz="3200" dirty="0" err="1" smtClean="0"/>
              <a:t>.src.Substring</a:t>
            </a:r>
            <a:r>
              <a:rPr lang="en-US" sz="3200" dirty="0" smtClean="0"/>
              <a:t>(</a:t>
            </a:r>
            <a:br>
              <a:rPr lang="en-US" sz="3200" dirty="0" smtClean="0"/>
            </a:br>
            <a:r>
              <a:rPr lang="en-US" sz="3200" dirty="0" smtClean="0"/>
              <a:t>				</a:t>
            </a:r>
            <a:r>
              <a:rPr lang="en-US" sz="3200" dirty="0" err="1" smtClean="0">
                <a:solidFill>
                  <a:schemeClr val="accent6"/>
                </a:solidFill>
              </a:rPr>
              <a:t>this</a:t>
            </a:r>
            <a:r>
              <a:rPr lang="en-US" sz="3200" dirty="0" err="1" smtClean="0"/>
              <a:t>.n</a:t>
            </a:r>
            <a:r>
              <a:rPr lang="en-US" sz="3200" dirty="0" smtClean="0"/>
              <a:t>, </a:t>
            </a:r>
            <a:r>
              <a:rPr lang="en-US" sz="3200" dirty="0" err="1" smtClean="0">
                <a:solidFill>
                  <a:schemeClr val="accent6"/>
                </a:solidFill>
              </a:rPr>
              <a:t>this</a:t>
            </a:r>
            <a:r>
              <a:rPr lang="en-US" sz="3200" dirty="0" err="1" smtClean="0"/>
              <a:t>.n</a:t>
            </a:r>
            <a:r>
              <a:rPr lang="en-US" sz="3200" dirty="0" smtClean="0"/>
              <a:t> + 5);</a:t>
            </a:r>
            <a:br>
              <a:rPr lang="en-US" sz="3200" dirty="0" smtClean="0"/>
            </a:br>
            <a:r>
              <a:rPr lang="en-US" sz="3200" dirty="0" smtClean="0"/>
              <a:t>	} </a:t>
            </a:r>
            <a:r>
              <a:rPr lang="en-US" sz="3200" dirty="0" smtClean="0">
                <a:solidFill>
                  <a:schemeClr val="accent6"/>
                </a:solidFill>
              </a:rPr>
              <a:t>else</a:t>
            </a:r>
            <a:r>
              <a:rPr lang="en-US" sz="3200" dirty="0" smtClean="0"/>
              <a:t> {</a:t>
            </a:r>
            <a:br>
              <a:rPr lang="en-US" sz="3200" dirty="0" smtClean="0"/>
            </a:br>
            <a:r>
              <a:rPr lang="en-US" sz="3200" dirty="0" smtClean="0"/>
              <a:t>		</a:t>
            </a:r>
            <a:r>
              <a:rPr lang="en-US" sz="3200" dirty="0" smtClean="0">
                <a:solidFill>
                  <a:schemeClr val="accent6"/>
                </a:solidFill>
              </a:rPr>
              <a:t>call</a:t>
            </a:r>
            <a:r>
              <a:rPr lang="en-US" sz="3200" dirty="0" smtClean="0"/>
              <a:t> s := </a:t>
            </a:r>
            <a:r>
              <a:rPr lang="en-US" sz="3200" dirty="0" err="1" smtClean="0">
                <a:solidFill>
                  <a:schemeClr val="accent6"/>
                </a:solidFill>
              </a:rPr>
              <a:t>this</a:t>
            </a:r>
            <a:r>
              <a:rPr lang="en-US" sz="3200" dirty="0" err="1" smtClean="0"/>
              <a:t>.src.Substring</a:t>
            </a:r>
            <a:r>
              <a:rPr lang="en-US" sz="3200" dirty="0" smtClean="0"/>
              <a:t>(</a:t>
            </a:r>
            <a:br>
              <a:rPr lang="en-US" sz="3200" dirty="0" smtClean="0"/>
            </a:br>
            <a:r>
              <a:rPr lang="en-US" sz="3200" dirty="0" smtClean="0"/>
              <a:t>				</a:t>
            </a:r>
            <a:r>
              <a:rPr lang="en-US" sz="3200" dirty="0" err="1" smtClean="0">
                <a:solidFill>
                  <a:schemeClr val="accent6"/>
                </a:solidFill>
              </a:rPr>
              <a:t>this</a:t>
            </a:r>
            <a:r>
              <a:rPr lang="en-US" sz="3200" dirty="0" err="1" smtClean="0"/>
              <a:t>.n</a:t>
            </a:r>
            <a:r>
              <a:rPr lang="en-US" sz="3200" dirty="0" smtClean="0"/>
              <a:t>, </a:t>
            </a:r>
            <a:r>
              <a:rPr lang="en-US" sz="3200" dirty="0" err="1" smtClean="0"/>
              <a:t>s.Length</a:t>
            </a:r>
            <a:r>
              <a:rPr lang="en-US" sz="3200" dirty="0" smtClean="0"/>
              <a:t>);</a:t>
            </a:r>
            <a:br>
              <a:rPr lang="en-US" sz="3200" dirty="0" smtClean="0"/>
            </a:br>
            <a:r>
              <a:rPr lang="en-US" sz="3200" dirty="0" smtClean="0"/>
              <a:t>	}</a:t>
            </a:r>
            <a:br>
              <a:rPr lang="en-US" sz="3200" dirty="0" smtClean="0"/>
            </a:br>
            <a:r>
              <a:rPr lang="en-US" sz="3200" dirty="0" smtClean="0"/>
              <a:t>	</a:t>
            </a:r>
            <a:r>
              <a:rPr lang="en-US" sz="3200" dirty="0" err="1" smtClean="0">
                <a:solidFill>
                  <a:schemeClr val="accent6"/>
                </a:solidFill>
              </a:rPr>
              <a:t>this</a:t>
            </a:r>
            <a:r>
              <a:rPr lang="en-US" sz="3200" dirty="0" err="1" smtClean="0"/>
              <a:t>.n</a:t>
            </a:r>
            <a:r>
              <a:rPr lang="en-US" sz="3200" dirty="0" smtClean="0"/>
              <a:t> := </a:t>
            </a:r>
            <a:r>
              <a:rPr lang="en-US" sz="3200" dirty="0" err="1" smtClean="0">
                <a:solidFill>
                  <a:schemeClr val="accent6"/>
                </a:solidFill>
              </a:rPr>
              <a:t>this</a:t>
            </a:r>
            <a:r>
              <a:rPr lang="en-US" sz="3200" dirty="0" err="1" smtClean="0"/>
              <a:t>.n</a:t>
            </a:r>
            <a:r>
              <a:rPr lang="en-US" sz="3200" dirty="0" smtClean="0"/>
              <a:t> + </a:t>
            </a:r>
            <a:r>
              <a:rPr lang="en-US" sz="3200" dirty="0" err="1" smtClean="0"/>
              <a:t>s.Length</a:t>
            </a:r>
            <a:r>
              <a:rPr lang="en-US" sz="3200" dirty="0" smtClean="0"/>
              <a:t>;</a:t>
            </a:r>
            <a:br>
              <a:rPr lang="en-US" sz="3200" dirty="0" smtClean="0"/>
            </a:br>
            <a:r>
              <a:rPr lang="en-US" sz="3200" dirty="0" smtClean="0"/>
              <a:t>}</a:t>
            </a:r>
          </a:p>
        </p:txBody>
      </p:sp>
      <p:sp>
        <p:nvSpPr>
          <p:cNvPr id="4" name="Rounded Rectangle 3"/>
          <p:cNvSpPr/>
          <p:nvPr/>
        </p:nvSpPr>
        <p:spPr bwMode="auto">
          <a:xfrm>
            <a:off x="3944203" y="1296539"/>
            <a:ext cx="5036024" cy="2033516"/>
          </a:xfrm>
          <a:prstGeom prst="roundRect">
            <a:avLst/>
          </a:prstGeom>
          <a:solidFill>
            <a:schemeClr val="accent5"/>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tab pos="463550" algn="l"/>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correctness</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relies on:</a:t>
            </a:r>
          </a:p>
          <a:p>
            <a:pPr marL="0" marR="0" indent="0" defTabSz="1096963" rtl="0" eaLnBrk="1" fontAlgn="base" latinLnBrk="0" hangingPunct="1">
              <a:lnSpc>
                <a:spcPct val="100000"/>
              </a:lnSpc>
              <a:spcBef>
                <a:spcPct val="0"/>
              </a:spcBef>
              <a:spcAft>
                <a:spcPct val="0"/>
              </a:spcAft>
              <a:buClrTx/>
              <a:buSzTx/>
              <a:buFontTx/>
              <a:buNone/>
              <a:tabLst>
                <a:tab pos="463550" algn="l"/>
              </a:tabLst>
            </a:pP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a:t>
            </a:r>
            <a:r>
              <a:rPr kumimoji="0" lang="en-US" sz="2800" b="0" i="0" u="none" strike="noStrike" cap="none" normalizeH="0" dirty="0" smtClean="0">
                <a:solidFill>
                  <a:schemeClr val="accent6"/>
                </a:solidFill>
                <a:effectLst>
                  <a:outerShdw blurRad="38100" dist="38100" dir="2700000" algn="tl">
                    <a:srgbClr val="000000">
                      <a:alpha val="43137"/>
                    </a:srgbClr>
                  </a:outerShdw>
                </a:effectLst>
                <a:latin typeface="Segoe" pitchFamily="34" charset="0"/>
              </a:rPr>
              <a:t>this</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.src ≠ </a:t>
            </a:r>
            <a:r>
              <a:rPr kumimoji="0" lang="en-US" sz="2800" b="0" i="0" u="none" strike="noStrike" cap="none" normalizeH="0" dirty="0" smtClean="0">
                <a:solidFill>
                  <a:schemeClr val="accent6"/>
                </a:solidFill>
                <a:effectLst>
                  <a:outerShdw blurRad="38100" dist="38100" dir="2700000" algn="tl">
                    <a:srgbClr val="000000">
                      <a:alpha val="43137"/>
                    </a:srgbClr>
                  </a:outerShdw>
                </a:effectLst>
                <a:latin typeface="Segoe" pitchFamily="34" charset="0"/>
              </a:rPr>
              <a:t>null</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sym typeface="Symbol"/>
              </a:rPr>
              <a:t></a:t>
            </a:r>
          </a:p>
          <a:p>
            <a:pPr defTabSz="1096963" fontAlgn="base">
              <a:spcBef>
                <a:spcPct val="0"/>
              </a:spcBef>
              <a:spcAft>
                <a:spcPct val="0"/>
              </a:spcAft>
              <a:tabLst>
                <a:tab pos="463550" algn="l"/>
              </a:tabLst>
            </a:pP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0 ≤ </a:t>
            </a:r>
            <a:r>
              <a:rPr lang="en-US" sz="2800" dirty="0" err="1" smtClean="0">
                <a:solidFill>
                  <a:schemeClr val="accent6"/>
                </a:solidFill>
                <a:effectLst>
                  <a:outerShdw blurRad="38100" dist="38100" dir="2700000" algn="tl">
                    <a:srgbClr val="000000">
                      <a:alpha val="43137"/>
                    </a:srgbClr>
                  </a:outerShdw>
                </a:effectLst>
                <a:latin typeface="Segoe" pitchFamily="34" charset="0"/>
                <a:sym typeface="Symbol"/>
              </a:rPr>
              <a:t>this</a:t>
            </a:r>
            <a:r>
              <a:rPr lang="en-US" sz="2800" dirty="0" err="1" smtClean="0">
                <a:solidFill>
                  <a:schemeClr val="tx1"/>
                </a:solidFill>
                <a:effectLst>
                  <a:outerShdw blurRad="38100" dist="38100" dir="2700000" algn="tl">
                    <a:srgbClr val="000000">
                      <a:alpha val="43137"/>
                    </a:srgbClr>
                  </a:outerShdw>
                </a:effectLst>
                <a:latin typeface="Segoe" pitchFamily="34" charset="0"/>
                <a:sym typeface="Symbol"/>
              </a:rPr>
              <a:t>.n</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 </a:t>
            </a:r>
            <a:r>
              <a:rPr lang="en-US" sz="2800" dirty="0" err="1" smtClean="0">
                <a:solidFill>
                  <a:schemeClr val="accent6"/>
                </a:solidFill>
                <a:effectLst>
                  <a:outerShdw blurRad="38100" dist="38100" dir="2700000" algn="tl">
                    <a:srgbClr val="000000">
                      <a:alpha val="43137"/>
                    </a:srgbClr>
                  </a:outerShdw>
                </a:effectLst>
                <a:latin typeface="Segoe" pitchFamily="34" charset="0"/>
                <a:sym typeface="Symbol"/>
              </a:rPr>
              <a:t>this</a:t>
            </a:r>
            <a:r>
              <a:rPr lang="en-US" sz="2800" dirty="0" err="1" smtClean="0">
                <a:solidFill>
                  <a:schemeClr val="tx1"/>
                </a:solidFill>
                <a:effectLst>
                  <a:outerShdw blurRad="38100" dist="38100" dir="2700000" algn="tl">
                    <a:srgbClr val="000000">
                      <a:alpha val="43137"/>
                    </a:srgbClr>
                  </a:outerShdw>
                </a:effectLst>
                <a:latin typeface="Segoe" pitchFamily="34" charset="0"/>
                <a:sym typeface="Symbol"/>
              </a:rPr>
              <a:t>.src.Length</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Dafny demo</a:t>
            </a:r>
            <a:endParaRPr lang="en-US" dirty="0"/>
          </a:p>
        </p:txBody>
      </p:sp>
      <p:sp>
        <p:nvSpPr>
          <p:cNvPr id="3" name="Content Placeholder 2"/>
          <p:cNvSpPr>
            <a:spLocks noGrp="1"/>
          </p:cNvSpPr>
          <p:nvPr>
            <p:ph idx="1"/>
          </p:nvPr>
        </p:nvSpPr>
        <p:spPr>
          <a:xfrm>
            <a:off x="381000" y="1411552"/>
            <a:ext cx="8382000" cy="457048"/>
          </a:xfrm>
        </p:spPr>
        <p:txBody>
          <a:bodyPr/>
          <a:lstStyle/>
          <a:p>
            <a:r>
              <a:rPr lang="en-US" dirty="0" smtClean="0"/>
              <a:t>Chunker0.dfy</a:t>
            </a:r>
            <a:endParaRPr lang="en-US" dirty="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Functions</a:t>
            </a:r>
            <a:endParaRPr lang="en-US" dirty="0"/>
          </a:p>
        </p:txBody>
      </p:sp>
      <p:sp>
        <p:nvSpPr>
          <p:cNvPr id="3" name="Content Placeholder 2"/>
          <p:cNvSpPr>
            <a:spLocks noGrp="1"/>
          </p:cNvSpPr>
          <p:nvPr>
            <p:ph idx="1"/>
          </p:nvPr>
        </p:nvSpPr>
        <p:spPr>
          <a:xfrm>
            <a:off x="381000" y="1411552"/>
            <a:ext cx="8382000" cy="4773614"/>
          </a:xfrm>
        </p:spPr>
        <p:txBody>
          <a:bodyPr/>
          <a:lstStyle/>
          <a:p>
            <a:r>
              <a:rPr lang="en-US" dirty="0" smtClean="0">
                <a:solidFill>
                  <a:schemeClr val="accent6"/>
                </a:solidFill>
              </a:rPr>
              <a:t>function</a:t>
            </a:r>
            <a:r>
              <a:rPr lang="en-US" dirty="0" smtClean="0"/>
              <a:t> Valid() </a:t>
            </a:r>
            <a:r>
              <a:rPr lang="en-US" dirty="0" smtClean="0">
                <a:solidFill>
                  <a:schemeClr val="accent6"/>
                </a:solidFill>
              </a:rPr>
              <a:t>returns</a:t>
            </a:r>
            <a:r>
              <a:rPr lang="en-US" dirty="0" smtClean="0"/>
              <a:t> (</a:t>
            </a:r>
            <a:r>
              <a:rPr lang="en-US" dirty="0" err="1" smtClean="0">
                <a:solidFill>
                  <a:schemeClr val="accent6"/>
                </a:solidFill>
              </a:rPr>
              <a:t>bool</a:t>
            </a:r>
            <a:r>
              <a:rPr lang="en-US" dirty="0" smtClean="0"/>
              <a:t>)</a:t>
            </a:r>
            <a:br>
              <a:rPr lang="en-US" dirty="0" smtClean="0"/>
            </a:br>
            <a:r>
              <a:rPr lang="en-US" dirty="0" smtClean="0"/>
              <a:t>{</a:t>
            </a:r>
            <a:br>
              <a:rPr lang="en-US" dirty="0" smtClean="0"/>
            </a:br>
            <a:r>
              <a:rPr lang="en-US" dirty="0" smtClean="0"/>
              <a:t>	</a:t>
            </a:r>
            <a:r>
              <a:rPr lang="en-US" dirty="0" smtClean="0">
                <a:solidFill>
                  <a:schemeClr val="accent6"/>
                </a:solidFill>
              </a:rPr>
              <a:t>this</a:t>
            </a:r>
            <a:r>
              <a:rPr lang="en-US" dirty="0" smtClean="0"/>
              <a:t>.src ≠ </a:t>
            </a:r>
            <a:r>
              <a:rPr lang="en-US" dirty="0" smtClean="0">
                <a:solidFill>
                  <a:schemeClr val="accent6"/>
                </a:solidFill>
              </a:rPr>
              <a:t>null</a:t>
            </a:r>
            <a:r>
              <a:rPr lang="en-US" dirty="0" smtClean="0"/>
              <a:t> </a:t>
            </a:r>
            <a:r>
              <a:rPr lang="en-US" dirty="0" smtClean="0">
                <a:sym typeface="Symbol"/>
              </a:rPr>
              <a:t></a:t>
            </a:r>
            <a:r>
              <a:rPr lang="en-US" dirty="0" smtClean="0"/>
              <a:t/>
            </a:r>
            <a:br>
              <a:rPr lang="en-US" dirty="0" smtClean="0"/>
            </a:br>
            <a:r>
              <a:rPr lang="en-US" dirty="0" smtClean="0"/>
              <a:t>	0 ≤ </a:t>
            </a:r>
            <a:r>
              <a:rPr lang="en-US" dirty="0" err="1" smtClean="0">
                <a:solidFill>
                  <a:schemeClr val="accent6"/>
                </a:solidFill>
              </a:rPr>
              <a:t>this</a:t>
            </a:r>
            <a:r>
              <a:rPr lang="en-US" dirty="0" err="1" smtClean="0"/>
              <a:t>.n</a:t>
            </a:r>
            <a:r>
              <a:rPr lang="en-US" dirty="0" smtClean="0"/>
              <a:t> </a:t>
            </a:r>
            <a:r>
              <a:rPr lang="en-US" dirty="0" smtClean="0">
                <a:sym typeface="Symbol"/>
              </a:rPr>
              <a:t> </a:t>
            </a:r>
            <a:r>
              <a:rPr lang="en-US" dirty="0" err="1" smtClean="0">
                <a:solidFill>
                  <a:schemeClr val="accent6"/>
                </a:solidFill>
              </a:rPr>
              <a:t>this</a:t>
            </a:r>
            <a:r>
              <a:rPr lang="en-US" dirty="0" err="1" smtClean="0"/>
              <a:t>.n</a:t>
            </a:r>
            <a:r>
              <a:rPr lang="en-US" dirty="0" smtClean="0"/>
              <a:t> ≤ </a:t>
            </a:r>
            <a:r>
              <a:rPr lang="en-US" dirty="0" err="1" smtClean="0">
                <a:solidFill>
                  <a:schemeClr val="accent6"/>
                </a:solidFill>
              </a:rPr>
              <a:t>this</a:t>
            </a:r>
            <a:r>
              <a:rPr lang="en-US" dirty="0" err="1" smtClean="0"/>
              <a:t>.src.Length</a:t>
            </a:r>
            <a:r>
              <a:rPr lang="en-US" dirty="0" smtClean="0"/>
              <a:t/>
            </a:r>
            <a:br>
              <a:rPr lang="en-US" dirty="0" smtClean="0"/>
            </a:br>
            <a:r>
              <a:rPr lang="en-US" dirty="0" smtClean="0"/>
              <a:t>}</a:t>
            </a:r>
          </a:p>
          <a:p>
            <a:r>
              <a:rPr lang="en-US" dirty="0" smtClean="0">
                <a:solidFill>
                  <a:schemeClr val="accent6"/>
                </a:solidFill>
              </a:rPr>
              <a:t>method</a:t>
            </a:r>
            <a:r>
              <a:rPr lang="en-US" dirty="0" smtClean="0"/>
              <a:t> Init(…)  …</a:t>
            </a:r>
            <a:br>
              <a:rPr lang="en-US" dirty="0" smtClean="0"/>
            </a:br>
            <a:r>
              <a:rPr lang="en-US" dirty="0" smtClean="0"/>
              <a:t>	</a:t>
            </a:r>
            <a:r>
              <a:rPr lang="en-US" dirty="0" smtClean="0">
                <a:solidFill>
                  <a:schemeClr val="accent6"/>
                </a:solidFill>
              </a:rPr>
              <a:t>ensures</a:t>
            </a:r>
            <a:r>
              <a:rPr lang="en-US" dirty="0" smtClean="0"/>
              <a:t> </a:t>
            </a:r>
            <a:r>
              <a:rPr lang="en-US" dirty="0" err="1" smtClean="0">
                <a:solidFill>
                  <a:schemeClr val="accent6"/>
                </a:solidFill>
              </a:rPr>
              <a:t>this</a:t>
            </a:r>
            <a:r>
              <a:rPr lang="en-US" dirty="0" err="1" smtClean="0"/>
              <a:t>.Valid</a:t>
            </a:r>
            <a:r>
              <a:rPr lang="en-US" dirty="0" smtClean="0"/>
              <a:t>();</a:t>
            </a:r>
          </a:p>
          <a:p>
            <a:r>
              <a:rPr lang="en-US" dirty="0" smtClean="0">
                <a:solidFill>
                  <a:schemeClr val="accent6"/>
                </a:solidFill>
              </a:rPr>
              <a:t>method</a:t>
            </a:r>
            <a:r>
              <a:rPr lang="en-US" dirty="0" smtClean="0"/>
              <a:t> </a:t>
            </a:r>
            <a:r>
              <a:rPr lang="en-US" dirty="0" err="1" smtClean="0"/>
              <a:t>NextChunk</a:t>
            </a:r>
            <a:r>
              <a:rPr lang="en-US" dirty="0" smtClean="0"/>
              <a:t>(…)  …</a:t>
            </a:r>
            <a:br>
              <a:rPr lang="en-US" dirty="0" smtClean="0"/>
            </a:br>
            <a:r>
              <a:rPr lang="en-US" dirty="0" smtClean="0"/>
              <a:t>	</a:t>
            </a:r>
            <a:r>
              <a:rPr lang="en-US" dirty="0" smtClean="0">
                <a:solidFill>
                  <a:schemeClr val="accent6"/>
                </a:solidFill>
              </a:rPr>
              <a:t>requires</a:t>
            </a:r>
            <a:r>
              <a:rPr lang="en-US" dirty="0" smtClean="0"/>
              <a:t> </a:t>
            </a:r>
            <a:r>
              <a:rPr lang="en-US" dirty="0" err="1" smtClean="0">
                <a:solidFill>
                  <a:schemeClr val="accent6"/>
                </a:solidFill>
              </a:rPr>
              <a:t>this</a:t>
            </a:r>
            <a:r>
              <a:rPr lang="en-US" dirty="0" err="1" smtClean="0"/>
              <a:t>.Valid</a:t>
            </a:r>
            <a:r>
              <a:rPr lang="en-US" dirty="0" smtClean="0"/>
              <a:t>();</a:t>
            </a:r>
            <a:br>
              <a:rPr lang="en-US" dirty="0" smtClean="0"/>
            </a:br>
            <a:r>
              <a:rPr lang="en-US" dirty="0" smtClean="0"/>
              <a:t>	</a:t>
            </a:r>
            <a:r>
              <a:rPr lang="en-US" dirty="0" smtClean="0">
                <a:solidFill>
                  <a:schemeClr val="accent6"/>
                </a:solidFill>
              </a:rPr>
              <a:t>ensures</a:t>
            </a:r>
            <a:r>
              <a:rPr lang="en-US" dirty="0" smtClean="0"/>
              <a:t> </a:t>
            </a:r>
            <a:r>
              <a:rPr lang="en-US" dirty="0" err="1" smtClean="0">
                <a:solidFill>
                  <a:schemeClr val="accent6"/>
                </a:solidFill>
              </a:rPr>
              <a:t>this</a:t>
            </a:r>
            <a:r>
              <a:rPr lang="en-US" dirty="0" err="1" smtClean="0"/>
              <a:t>.Valid</a:t>
            </a:r>
            <a:r>
              <a:rPr lang="en-US" dirty="0" smtClean="0"/>
              <a:t>();</a:t>
            </a:r>
            <a:endParaRPr lang="en-US"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Encoding Dafny functions</a:t>
            </a:r>
            <a:endParaRPr lang="en-US" dirty="0"/>
          </a:p>
        </p:txBody>
      </p:sp>
      <p:sp>
        <p:nvSpPr>
          <p:cNvPr id="3" name="Content Placeholder 2"/>
          <p:cNvSpPr>
            <a:spLocks noGrp="1"/>
          </p:cNvSpPr>
          <p:nvPr>
            <p:ph idx="1"/>
          </p:nvPr>
        </p:nvSpPr>
        <p:spPr>
          <a:xfrm>
            <a:off x="381000" y="1411552"/>
            <a:ext cx="8382000" cy="3605602"/>
          </a:xfrm>
        </p:spPr>
        <p:txBody>
          <a:bodyPr/>
          <a:lstStyle/>
          <a:p>
            <a:r>
              <a:rPr lang="en-US" dirty="0" smtClean="0">
                <a:solidFill>
                  <a:schemeClr val="accent6"/>
                </a:solidFill>
              </a:rPr>
              <a:t>function</a:t>
            </a:r>
            <a:r>
              <a:rPr lang="en-US" dirty="0" smtClean="0"/>
              <a:t> F( ) </a:t>
            </a:r>
            <a:r>
              <a:rPr lang="en-US" dirty="0" smtClean="0">
                <a:solidFill>
                  <a:schemeClr val="accent6"/>
                </a:solidFill>
              </a:rPr>
              <a:t>returns</a:t>
            </a:r>
            <a:r>
              <a:rPr lang="en-US" dirty="0" smtClean="0"/>
              <a:t> (T) {  E  }</a:t>
            </a:r>
          </a:p>
          <a:p>
            <a:endParaRPr lang="en-US" dirty="0" smtClean="0">
              <a:solidFill>
                <a:schemeClr val="accent2"/>
              </a:solidFill>
            </a:endParaRPr>
          </a:p>
          <a:p>
            <a:r>
              <a:rPr lang="en-US" dirty="0" smtClean="0">
                <a:solidFill>
                  <a:schemeClr val="accent2"/>
                </a:solidFill>
              </a:rPr>
              <a:t>function</a:t>
            </a:r>
            <a:r>
              <a:rPr lang="en-US" dirty="0" smtClean="0"/>
              <a:t> #F(</a:t>
            </a:r>
            <a:r>
              <a:rPr lang="en-US" dirty="0" err="1" smtClean="0"/>
              <a:t>HeapType</a:t>
            </a:r>
            <a:r>
              <a:rPr lang="en-US" dirty="0" smtClean="0"/>
              <a:t>, Ref) </a:t>
            </a:r>
            <a:r>
              <a:rPr lang="en-US" dirty="0" smtClean="0">
                <a:solidFill>
                  <a:schemeClr val="accent2"/>
                </a:solidFill>
              </a:rPr>
              <a:t>returns</a:t>
            </a:r>
            <a:r>
              <a:rPr lang="en-US" dirty="0" smtClean="0"/>
              <a:t> (T);</a:t>
            </a:r>
          </a:p>
          <a:p>
            <a:r>
              <a:rPr lang="en-US" dirty="0" err="1" smtClean="0">
                <a:sym typeface="Symbol"/>
              </a:rPr>
              <a:t>Tr</a:t>
            </a:r>
            <a:r>
              <a:rPr lang="en-US" dirty="0" smtClean="0">
                <a:sym typeface="Symbol"/>
              </a:rPr>
              <a:t>[[ </a:t>
            </a:r>
            <a:r>
              <a:rPr lang="en-US" dirty="0" err="1" smtClean="0">
                <a:sym typeface="Symbol"/>
              </a:rPr>
              <a:t>o.F</a:t>
            </a:r>
            <a:r>
              <a:rPr lang="en-US" dirty="0" smtClean="0">
                <a:sym typeface="Symbol"/>
              </a:rPr>
              <a:t>( ) ]] =</a:t>
            </a:r>
            <a:br>
              <a:rPr lang="en-US" dirty="0" smtClean="0">
                <a:sym typeface="Symbol"/>
              </a:rPr>
            </a:br>
            <a:r>
              <a:rPr lang="en-US" dirty="0" smtClean="0">
                <a:sym typeface="Symbol"/>
              </a:rPr>
              <a:t>	#F(Heap, o)</a:t>
            </a:r>
            <a:endParaRPr lang="en-US" dirty="0" smtClean="0"/>
          </a:p>
          <a:p>
            <a:r>
              <a:rPr lang="en-US" dirty="0" smtClean="0">
                <a:solidFill>
                  <a:schemeClr val="accent2"/>
                </a:solidFill>
              </a:rPr>
              <a:t>axiom</a:t>
            </a:r>
            <a:r>
              <a:rPr lang="en-US" dirty="0" smtClean="0"/>
              <a:t> (</a:t>
            </a:r>
            <a:r>
              <a:rPr lang="en-US" dirty="0" smtClean="0">
                <a:sym typeface="Symbol"/>
              </a:rPr>
              <a:t> h: </a:t>
            </a:r>
            <a:r>
              <a:rPr lang="en-US" dirty="0" err="1" smtClean="0">
                <a:sym typeface="Symbol"/>
              </a:rPr>
              <a:t>HeapType</a:t>
            </a:r>
            <a:r>
              <a:rPr lang="en-US" dirty="0" smtClean="0">
                <a:sym typeface="Symbol"/>
              </a:rPr>
              <a:t>, this: Ref </a:t>
            </a:r>
            <a:br>
              <a:rPr lang="en-US" dirty="0" smtClean="0">
                <a:sym typeface="Symbol"/>
              </a:rPr>
            </a:br>
            <a:r>
              <a:rPr lang="en-US" dirty="0" smtClean="0">
                <a:sym typeface="Symbol"/>
              </a:rPr>
              <a:t>	#F(h, this)  =  </a:t>
            </a:r>
            <a:r>
              <a:rPr lang="en-US" dirty="0" err="1" smtClean="0">
                <a:sym typeface="Symbol"/>
              </a:rPr>
              <a:t>Tr</a:t>
            </a:r>
            <a:r>
              <a:rPr lang="en-US" dirty="0" smtClean="0">
                <a:sym typeface="Symbol"/>
              </a:rPr>
              <a:t>[[ E ]]);</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sion 1 3"/>
          <p:cNvSpPr/>
          <p:nvPr/>
        </p:nvSpPr>
        <p:spPr bwMode="auto">
          <a:xfrm rot="592102">
            <a:off x="4790360" y="3616649"/>
            <a:ext cx="2497540" cy="1569492"/>
          </a:xfrm>
          <a:prstGeom prst="irregularSeal1">
            <a:avLst/>
          </a:prstGeom>
          <a:solidFill>
            <a:srgbClr val="FF0000"/>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Bad!</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Well-definedness of functions</a:t>
            </a:r>
            <a:endParaRPr lang="en-US" dirty="0"/>
          </a:p>
        </p:txBody>
      </p:sp>
      <p:sp>
        <p:nvSpPr>
          <p:cNvPr id="3" name="Content Placeholder 2"/>
          <p:cNvSpPr>
            <a:spLocks noGrp="1"/>
          </p:cNvSpPr>
          <p:nvPr>
            <p:ph idx="1"/>
          </p:nvPr>
        </p:nvSpPr>
        <p:spPr>
          <a:xfrm>
            <a:off x="381000" y="1411552"/>
            <a:ext cx="8382000" cy="3148554"/>
          </a:xfrm>
        </p:spPr>
        <p:txBody>
          <a:bodyPr/>
          <a:lstStyle/>
          <a:p>
            <a:r>
              <a:rPr lang="en-US" dirty="0" smtClean="0">
                <a:solidFill>
                  <a:schemeClr val="accent6"/>
                </a:solidFill>
                <a:sym typeface="Symbol"/>
              </a:rPr>
              <a:t>function</a:t>
            </a:r>
            <a:r>
              <a:rPr lang="en-US" dirty="0" smtClean="0">
                <a:sym typeface="Symbol"/>
              </a:rPr>
              <a:t> </a:t>
            </a:r>
            <a:r>
              <a:rPr lang="en-US" dirty="0" smtClean="0">
                <a:sym typeface="Symbol"/>
              </a:rPr>
              <a:t>F( ) </a:t>
            </a:r>
            <a:r>
              <a:rPr lang="en-US" dirty="0" smtClean="0">
                <a:solidFill>
                  <a:schemeClr val="accent6"/>
                </a:solidFill>
                <a:sym typeface="Symbol"/>
              </a:rPr>
              <a:t>returns</a:t>
            </a:r>
            <a:r>
              <a:rPr lang="en-US" dirty="0" smtClean="0">
                <a:sym typeface="Symbol"/>
              </a:rPr>
              <a:t> </a:t>
            </a:r>
            <a:r>
              <a:rPr lang="en-US" dirty="0" smtClean="0">
                <a:sym typeface="Symbol"/>
              </a:rPr>
              <a:t>(</a:t>
            </a:r>
            <a:r>
              <a:rPr lang="en-US" dirty="0" err="1" smtClean="0">
                <a:solidFill>
                  <a:schemeClr val="accent6"/>
                </a:solidFill>
                <a:sym typeface="Symbol"/>
              </a:rPr>
              <a:t>int</a:t>
            </a:r>
            <a:r>
              <a:rPr lang="en-US" dirty="0" smtClean="0">
                <a:sym typeface="Symbol"/>
              </a:rPr>
              <a:t>) {  F( ) + 1 }</a:t>
            </a:r>
          </a:p>
          <a:p>
            <a:endParaRPr lang="en-US" dirty="0" smtClean="0">
              <a:sym typeface="Symbol"/>
            </a:endParaRPr>
          </a:p>
          <a:p>
            <a:r>
              <a:rPr lang="en-US" dirty="0" smtClean="0">
                <a:solidFill>
                  <a:schemeClr val="accent2"/>
                </a:solidFill>
                <a:sym typeface="Symbol"/>
              </a:rPr>
              <a:t>function</a:t>
            </a:r>
            <a:r>
              <a:rPr lang="en-US" dirty="0" smtClean="0">
                <a:sym typeface="Symbol"/>
              </a:rPr>
              <a:t> #F(</a:t>
            </a:r>
            <a:r>
              <a:rPr lang="en-US" dirty="0" err="1" smtClean="0">
                <a:sym typeface="Symbol"/>
              </a:rPr>
              <a:t>HeapType</a:t>
            </a:r>
            <a:r>
              <a:rPr lang="en-US" dirty="0" smtClean="0">
                <a:sym typeface="Symbol"/>
              </a:rPr>
              <a:t>, Ref) </a:t>
            </a:r>
            <a:r>
              <a:rPr lang="en-US" dirty="0" smtClean="0">
                <a:solidFill>
                  <a:schemeClr val="accent2"/>
                </a:solidFill>
                <a:sym typeface="Symbol"/>
              </a:rPr>
              <a:t>returns</a:t>
            </a:r>
            <a:r>
              <a:rPr lang="en-US" dirty="0" smtClean="0">
                <a:sym typeface="Symbol"/>
              </a:rPr>
              <a:t> (</a:t>
            </a:r>
            <a:r>
              <a:rPr lang="en-US" dirty="0" err="1" smtClean="0">
                <a:solidFill>
                  <a:schemeClr val="accent2"/>
                </a:solidFill>
                <a:sym typeface="Symbol"/>
              </a:rPr>
              <a:t>int</a:t>
            </a:r>
            <a:r>
              <a:rPr lang="en-US" dirty="0" smtClean="0">
                <a:sym typeface="Symbol"/>
              </a:rPr>
              <a:t>);</a:t>
            </a:r>
          </a:p>
          <a:p>
            <a:r>
              <a:rPr lang="en-US" dirty="0" smtClean="0">
                <a:solidFill>
                  <a:schemeClr val="accent2"/>
                </a:solidFill>
                <a:sym typeface="Symbol"/>
              </a:rPr>
              <a:t>axiom</a:t>
            </a:r>
            <a:r>
              <a:rPr lang="en-US" dirty="0" smtClean="0">
                <a:sym typeface="Symbol"/>
              </a:rPr>
              <a:t> </a:t>
            </a:r>
            <a:r>
              <a:rPr lang="en-US" dirty="0" smtClean="0">
                <a:sym typeface="Symbol"/>
              </a:rPr>
              <a:t>( h: </a:t>
            </a:r>
            <a:r>
              <a:rPr lang="en-US" dirty="0" err="1" smtClean="0">
                <a:sym typeface="Symbol"/>
              </a:rPr>
              <a:t>HeapType</a:t>
            </a:r>
            <a:r>
              <a:rPr lang="en-US" dirty="0" smtClean="0">
                <a:sym typeface="Symbol"/>
              </a:rPr>
              <a:t>, this: Ref </a:t>
            </a:r>
            <a:br>
              <a:rPr lang="en-US" dirty="0" smtClean="0">
                <a:sym typeface="Symbol"/>
              </a:rPr>
            </a:br>
            <a:r>
              <a:rPr lang="en-US" dirty="0" smtClean="0">
                <a:sym typeface="Symbol"/>
              </a:rPr>
              <a:t>	#F(h, this)  =  #F(h, this) + 1);</a:t>
            </a:r>
          </a:p>
          <a:p>
            <a:endParaRPr lang="en-US" dirty="0"/>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Function reads clauses</a:t>
            </a:r>
            <a:endParaRPr lang="en-US" dirty="0"/>
          </a:p>
        </p:txBody>
      </p:sp>
      <p:sp>
        <p:nvSpPr>
          <p:cNvPr id="3" name="Content Placeholder 2"/>
          <p:cNvSpPr>
            <a:spLocks noGrp="1"/>
          </p:cNvSpPr>
          <p:nvPr>
            <p:ph idx="1"/>
          </p:nvPr>
        </p:nvSpPr>
        <p:spPr>
          <a:xfrm>
            <a:off x="381000" y="1247776"/>
            <a:ext cx="8382000" cy="5687711"/>
          </a:xfrm>
        </p:spPr>
        <p:txBody>
          <a:bodyPr/>
          <a:lstStyle/>
          <a:p>
            <a:r>
              <a:rPr lang="en-US" dirty="0" smtClean="0">
                <a:solidFill>
                  <a:schemeClr val="accent6"/>
                </a:solidFill>
              </a:rPr>
              <a:t>function</a:t>
            </a:r>
            <a:r>
              <a:rPr lang="en-US" dirty="0" smtClean="0"/>
              <a:t> F(p: T) </a:t>
            </a:r>
            <a:r>
              <a:rPr lang="en-US" dirty="0" smtClean="0">
                <a:solidFill>
                  <a:schemeClr val="accent6"/>
                </a:solidFill>
              </a:rPr>
              <a:t>returns</a:t>
            </a:r>
            <a:r>
              <a:rPr lang="en-US" dirty="0" smtClean="0"/>
              <a:t> (U)</a:t>
            </a:r>
            <a:br>
              <a:rPr lang="en-US" dirty="0" smtClean="0"/>
            </a:br>
            <a:r>
              <a:rPr lang="en-US" dirty="0" smtClean="0"/>
              <a:t>	</a:t>
            </a:r>
            <a:r>
              <a:rPr lang="en-US" dirty="0" smtClean="0">
                <a:solidFill>
                  <a:schemeClr val="accent6"/>
                </a:solidFill>
              </a:rPr>
              <a:t>reads</a:t>
            </a:r>
            <a:r>
              <a:rPr lang="en-US" dirty="0" smtClean="0"/>
              <a:t> R;</a:t>
            </a:r>
            <a:br>
              <a:rPr lang="en-US" dirty="0" smtClean="0"/>
            </a:br>
            <a:r>
              <a:rPr lang="en-US" dirty="0" smtClean="0"/>
              <a:t>{  E  }</a:t>
            </a:r>
            <a:endParaRPr lang="en-US" dirty="0" smtClean="0"/>
          </a:p>
          <a:p>
            <a:r>
              <a:rPr lang="en-US" dirty="0" smtClean="0">
                <a:solidFill>
                  <a:schemeClr val="accent2"/>
                </a:solidFill>
              </a:rPr>
              <a:t>procedure</a:t>
            </a:r>
            <a:r>
              <a:rPr lang="en-US" dirty="0" smtClean="0"/>
              <a:t> </a:t>
            </a:r>
            <a:r>
              <a:rPr lang="en-US" dirty="0" err="1" smtClean="0"/>
              <a:t>CheckWellDefined_F</a:t>
            </a:r>
            <a:r>
              <a:rPr lang="en-US" dirty="0" smtClean="0"/>
              <a:t/>
            </a:r>
            <a:br>
              <a:rPr lang="en-US" dirty="0" smtClean="0"/>
            </a:br>
            <a:r>
              <a:rPr lang="en-US" dirty="0" smtClean="0"/>
              <a:t>	(this: Ref, p: T) </a:t>
            </a:r>
            <a:r>
              <a:rPr lang="en-US" dirty="0" smtClean="0">
                <a:solidFill>
                  <a:schemeClr val="accent2"/>
                </a:solidFill>
              </a:rPr>
              <a:t>returns</a:t>
            </a:r>
            <a:r>
              <a:rPr lang="en-US" dirty="0" smtClean="0"/>
              <a:t> (result: U)</a:t>
            </a:r>
            <a:br>
              <a:rPr lang="en-US" dirty="0" smtClean="0"/>
            </a:br>
            <a:r>
              <a:rPr lang="en-US" dirty="0" smtClean="0"/>
              <a:t>{  </a:t>
            </a:r>
            <a:br>
              <a:rPr lang="en-US" dirty="0" smtClean="0"/>
            </a:br>
            <a:r>
              <a:rPr lang="en-US" dirty="0" smtClean="0"/>
              <a:t>	</a:t>
            </a:r>
            <a:r>
              <a:rPr lang="en-US" dirty="0" smtClean="0">
                <a:solidFill>
                  <a:schemeClr val="accent2"/>
                </a:solidFill>
              </a:rPr>
              <a:t>assert</a:t>
            </a:r>
            <a:r>
              <a:rPr lang="en-US" dirty="0" smtClean="0"/>
              <a:t> </a:t>
            </a:r>
            <a:r>
              <a:rPr lang="en-US" dirty="0" err="1" smtClean="0"/>
              <a:t>Df</a:t>
            </a:r>
            <a:r>
              <a:rPr lang="en-US" baseline="-25000" dirty="0" err="1" smtClean="0"/>
              <a:t>R</a:t>
            </a:r>
            <a:r>
              <a:rPr lang="en-US" dirty="0" smtClean="0"/>
              <a:t>[[ E ]];</a:t>
            </a:r>
            <a:br>
              <a:rPr lang="en-US" dirty="0" smtClean="0"/>
            </a:br>
            <a:r>
              <a:rPr lang="en-US" dirty="0" smtClean="0"/>
              <a:t>}</a:t>
            </a:r>
          </a:p>
          <a:p>
            <a:r>
              <a:rPr lang="en-US" dirty="0" err="1" smtClean="0"/>
              <a:t>Df</a:t>
            </a:r>
            <a:r>
              <a:rPr lang="en-US" baseline="-25000" dirty="0" err="1" smtClean="0"/>
              <a:t>R</a:t>
            </a:r>
            <a:r>
              <a:rPr lang="en-US" dirty="0" smtClean="0"/>
              <a:t>[[ O.M(E) ]] =</a:t>
            </a:r>
            <a:br>
              <a:rPr lang="en-US" dirty="0" smtClean="0"/>
            </a:br>
            <a:r>
              <a:rPr lang="en-US" dirty="0" smtClean="0"/>
              <a:t>	</a:t>
            </a:r>
            <a:r>
              <a:rPr lang="en-US" dirty="0" err="1" smtClean="0"/>
              <a:t>Df</a:t>
            </a:r>
            <a:r>
              <a:rPr lang="en-US" baseline="-25000" dirty="0" err="1" smtClean="0"/>
              <a:t>R</a:t>
            </a:r>
            <a:r>
              <a:rPr lang="en-US" dirty="0" smtClean="0"/>
              <a:t>[[ </a:t>
            </a:r>
            <a:r>
              <a:rPr lang="en-US" dirty="0" smtClean="0"/>
              <a:t>O ]] </a:t>
            </a:r>
            <a:r>
              <a:rPr lang="en-US" dirty="0" smtClean="0">
                <a:sym typeface="Symbol"/>
              </a:rPr>
              <a:t> </a:t>
            </a:r>
            <a:r>
              <a:rPr lang="en-US" dirty="0" err="1" smtClean="0">
                <a:sym typeface="Symbol"/>
              </a:rPr>
              <a:t>Tr</a:t>
            </a:r>
            <a:r>
              <a:rPr lang="en-US" dirty="0" smtClean="0">
                <a:sym typeface="Symbol"/>
              </a:rPr>
              <a:t>[[ O ]] ≠ null  </a:t>
            </a:r>
            <a:r>
              <a:rPr lang="en-US" dirty="0" err="1" smtClean="0">
                <a:sym typeface="Symbol"/>
              </a:rPr>
              <a:t>Df</a:t>
            </a:r>
            <a:r>
              <a:rPr lang="en-US" baseline="-25000" dirty="0" err="1" smtClean="0"/>
              <a:t>R</a:t>
            </a:r>
            <a:r>
              <a:rPr lang="en-US" dirty="0" smtClean="0"/>
              <a:t>[[ E ]]</a:t>
            </a:r>
            <a:r>
              <a:rPr lang="en-US" dirty="0" smtClean="0">
                <a:sym typeface="Symbol"/>
              </a:rPr>
              <a:t> </a:t>
            </a:r>
            <a:r>
              <a:rPr lang="en-US" dirty="0" smtClean="0">
                <a:sym typeface="Symbol"/>
              </a:rPr>
              <a:t></a:t>
            </a:r>
            <a:br>
              <a:rPr lang="en-US" dirty="0" smtClean="0">
                <a:sym typeface="Symbol"/>
              </a:rPr>
            </a:br>
            <a:r>
              <a:rPr lang="en-US" dirty="0" smtClean="0">
                <a:sym typeface="Symbol"/>
              </a:rPr>
              <a:t>	S[ </a:t>
            </a:r>
            <a:r>
              <a:rPr lang="en-US" dirty="0" err="1" smtClean="0">
                <a:sym typeface="Symbol"/>
              </a:rPr>
              <a:t>Tr</a:t>
            </a:r>
            <a:r>
              <a:rPr lang="en-US" dirty="0" smtClean="0">
                <a:sym typeface="Symbol"/>
              </a:rPr>
              <a:t>[[ O ]] / this,  </a:t>
            </a:r>
            <a:r>
              <a:rPr lang="en-US" dirty="0" err="1" smtClean="0">
                <a:sym typeface="Symbol"/>
              </a:rPr>
              <a:t>Tr</a:t>
            </a:r>
            <a:r>
              <a:rPr lang="en-US" dirty="0" smtClean="0">
                <a:sym typeface="Symbol"/>
              </a:rPr>
              <a:t>[[ E ]] / p ]  R</a:t>
            </a:r>
            <a:br>
              <a:rPr lang="en-US" dirty="0" smtClean="0">
                <a:sym typeface="Symbol"/>
              </a:rPr>
            </a:br>
            <a:r>
              <a:rPr lang="en-US" dirty="0" smtClean="0">
                <a:sym typeface="Symbol"/>
              </a:rPr>
              <a:t>	</a:t>
            </a:r>
            <a:endParaRPr lang="en-US" dirty="0"/>
          </a:p>
        </p:txBody>
      </p:sp>
      <p:sp>
        <p:nvSpPr>
          <p:cNvPr id="4" name="Line Callout 2 3"/>
          <p:cNvSpPr/>
          <p:nvPr/>
        </p:nvSpPr>
        <p:spPr bwMode="auto">
          <a:xfrm>
            <a:off x="4558352" y="4258098"/>
            <a:ext cx="2361063" cy="873457"/>
          </a:xfrm>
          <a:prstGeom prst="borderCallout2">
            <a:avLst>
              <a:gd name="adj1" fmla="val 35289"/>
              <a:gd name="adj2" fmla="val -235"/>
              <a:gd name="adj3" fmla="val 59261"/>
              <a:gd name="adj4" fmla="val -73212"/>
              <a:gd name="adj5" fmla="val 88300"/>
              <a:gd name="adj6" fmla="val -91254"/>
            </a:avLst>
          </a:prstGeom>
          <a:ln>
            <a:headEnd type="none" w="med" len="med"/>
            <a:tailEnd type="arrow"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where M has reads clause S</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ounded Rectangle 4"/>
          <p:cNvSpPr/>
          <p:nvPr/>
        </p:nvSpPr>
        <p:spPr bwMode="auto">
          <a:xfrm>
            <a:off x="4640239" y="1364775"/>
            <a:ext cx="3862316" cy="2688609"/>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800" dirty="0" smtClean="0">
                <a:solidFill>
                  <a:schemeClr val="tx1"/>
                </a:solidFill>
                <a:effectLst>
                  <a:outerShdw blurRad="38100" dist="38100" dir="2700000" algn="tl">
                    <a:srgbClr val="000000">
                      <a:alpha val="43137"/>
                    </a:srgbClr>
                  </a:outerShdw>
                </a:effectLst>
                <a:latin typeface="Segoe" pitchFamily="34" charset="0"/>
              </a:rPr>
              <a:t>can allow </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if M returns </a:t>
            </a:r>
            <a:r>
              <a:rPr lang="en-US" sz="2800" dirty="0" err="1" smtClean="0">
                <a:solidFill>
                  <a:schemeClr val="tx1"/>
                </a:solidFill>
                <a:effectLst>
                  <a:outerShdw blurRad="38100" dist="38100" dir="2700000" algn="tl">
                    <a:srgbClr val="000000">
                      <a:alpha val="43137"/>
                    </a:srgbClr>
                  </a:outerShdw>
                </a:effectLst>
                <a:latin typeface="Segoe" pitchFamily="34" charset="0"/>
                <a:sym typeface="Symbol"/>
              </a:rPr>
              <a:t>bool</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and occurs in a positive position in the definition of a </a:t>
            </a:r>
            <a:r>
              <a:rPr lang="en-US" sz="2800" dirty="0" err="1" smtClean="0">
                <a:solidFill>
                  <a:schemeClr val="tx1"/>
                </a:solidFill>
                <a:effectLst>
                  <a:outerShdw blurRad="38100" dist="38100" dir="2700000" algn="tl">
                    <a:srgbClr val="000000">
                      <a:alpha val="43137"/>
                    </a:srgbClr>
                  </a:outerShdw>
                </a:effectLst>
                <a:latin typeface="Segoe" pitchFamily="34" charset="0"/>
                <a:sym typeface="Symbol"/>
              </a:rPr>
              <a:t>bool</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function</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Freeform 10"/>
          <p:cNvSpPr/>
          <p:nvPr/>
        </p:nvSpPr>
        <p:spPr>
          <a:xfrm>
            <a:off x="7055891" y="3916908"/>
            <a:ext cx="1471684" cy="2183642"/>
          </a:xfrm>
          <a:custGeom>
            <a:avLst/>
            <a:gdLst>
              <a:gd name="connsiteX0" fmla="*/ 232012 w 1471684"/>
              <a:gd name="connsiteY0" fmla="*/ 0 h 2183642"/>
              <a:gd name="connsiteX1" fmla="*/ 1433015 w 1471684"/>
              <a:gd name="connsiteY1" fmla="*/ 968991 h 2183642"/>
              <a:gd name="connsiteX2" fmla="*/ 0 w 1471684"/>
              <a:gd name="connsiteY2" fmla="*/ 2183642 h 2183642"/>
            </a:gdLst>
            <a:ahLst/>
            <a:cxnLst>
              <a:cxn ang="0">
                <a:pos x="connsiteX0" y="connsiteY0"/>
              </a:cxn>
              <a:cxn ang="0">
                <a:pos x="connsiteX1" y="connsiteY1"/>
              </a:cxn>
              <a:cxn ang="0">
                <a:pos x="connsiteX2" y="connsiteY2"/>
              </a:cxn>
            </a:cxnLst>
            <a:rect l="l" t="t" r="r" b="b"/>
            <a:pathLst>
              <a:path w="1471684" h="2183642">
                <a:moveTo>
                  <a:pt x="232012" y="0"/>
                </a:moveTo>
                <a:cubicBezTo>
                  <a:pt x="851848" y="302525"/>
                  <a:pt x="1471684" y="605051"/>
                  <a:pt x="1433015" y="968991"/>
                </a:cubicBezTo>
                <a:cubicBezTo>
                  <a:pt x="1394346" y="1332931"/>
                  <a:pt x="697173" y="1758286"/>
                  <a:pt x="0" y="2183642"/>
                </a:cubicBezTo>
              </a:path>
            </a:pathLst>
          </a:custGeom>
          <a:ln w="38100">
            <a:solidFill>
              <a:srgbClr val="00B0F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Dafny demos</a:t>
            </a:r>
            <a:endParaRPr lang="en-US" dirty="0"/>
          </a:p>
        </p:txBody>
      </p:sp>
      <p:sp>
        <p:nvSpPr>
          <p:cNvPr id="3" name="Content Placeholder 2"/>
          <p:cNvSpPr>
            <a:spLocks noGrp="1"/>
          </p:cNvSpPr>
          <p:nvPr>
            <p:ph idx="1"/>
          </p:nvPr>
        </p:nvSpPr>
        <p:spPr>
          <a:xfrm>
            <a:off x="381000" y="1411552"/>
            <a:ext cx="8382000" cy="457048"/>
          </a:xfrm>
        </p:spPr>
        <p:txBody>
          <a:bodyPr/>
          <a:lstStyle/>
          <a:p>
            <a:r>
              <a:rPr lang="en-US" dirty="0" smtClean="0"/>
              <a:t>Chunker1.dfy</a:t>
            </a:r>
            <a:endParaRPr lang="en-US" dirty="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smtClean="0"/>
              <a:t>Example:  Queue</a:t>
            </a:r>
            <a:endParaRPr lang="en-US" dirty="0"/>
          </a:p>
        </p:txBody>
      </p:sp>
      <p:sp>
        <p:nvSpPr>
          <p:cNvPr id="3" name="Content Placeholder 2"/>
          <p:cNvSpPr>
            <a:spLocks noGrp="1"/>
          </p:cNvSpPr>
          <p:nvPr>
            <p:ph idx="1"/>
          </p:nvPr>
        </p:nvSpPr>
        <p:spPr>
          <a:xfrm>
            <a:off x="381000" y="1479792"/>
            <a:ext cx="8382000" cy="457048"/>
          </a:xfrm>
        </p:spPr>
        <p:txBody>
          <a:bodyPr/>
          <a:lstStyle/>
          <a:p>
            <a:r>
              <a:rPr lang="en-US" dirty="0" smtClean="0"/>
              <a:t>Demo:  </a:t>
            </a:r>
            <a:r>
              <a:rPr lang="en-US" dirty="0" smtClean="0"/>
              <a:t>Queue.dfy</a:t>
            </a:r>
            <a:endParaRPr lang="en-US" dirty="0"/>
          </a:p>
        </p:txBody>
      </p:sp>
      <p:sp>
        <p:nvSpPr>
          <p:cNvPr id="4" name="Oval 3"/>
          <p:cNvSpPr/>
          <p:nvPr/>
        </p:nvSpPr>
        <p:spPr bwMode="auto">
          <a:xfrm>
            <a:off x="559558" y="2306485"/>
            <a:ext cx="2647666" cy="1446663"/>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R="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:Queue</a:t>
            </a:r>
          </a:p>
        </p:txBody>
      </p:sp>
      <p:sp>
        <p:nvSpPr>
          <p:cNvPr id="5" name="Oval 4"/>
          <p:cNvSpPr/>
          <p:nvPr/>
        </p:nvSpPr>
        <p:spPr bwMode="auto">
          <a:xfrm>
            <a:off x="664101" y="4751689"/>
            <a:ext cx="1601428" cy="864080"/>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:Node</a:t>
            </a:r>
          </a:p>
        </p:txBody>
      </p:sp>
      <p:cxnSp>
        <p:nvCxnSpPr>
          <p:cNvPr id="6" name="Curved Connector 7"/>
          <p:cNvCxnSpPr>
            <a:stCxn id="4" idx="4"/>
            <a:endCxn id="5" idx="1"/>
          </p:cNvCxnSpPr>
          <p:nvPr/>
        </p:nvCxnSpPr>
        <p:spPr>
          <a:xfrm rot="5400000">
            <a:off x="828467" y="3823306"/>
            <a:ext cx="1125082" cy="984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
        <p:nvSpPr>
          <p:cNvPr id="9" name="Oval 8"/>
          <p:cNvSpPr/>
          <p:nvPr/>
        </p:nvSpPr>
        <p:spPr bwMode="auto">
          <a:xfrm>
            <a:off x="2771931" y="4751689"/>
            <a:ext cx="1601428" cy="8640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:Node</a:t>
            </a:r>
          </a:p>
        </p:txBody>
      </p:sp>
      <p:sp>
        <p:nvSpPr>
          <p:cNvPr id="10" name="Oval 9"/>
          <p:cNvSpPr/>
          <p:nvPr/>
        </p:nvSpPr>
        <p:spPr bwMode="auto">
          <a:xfrm>
            <a:off x="4879761" y="4751689"/>
            <a:ext cx="1601428" cy="8640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:Node</a:t>
            </a:r>
          </a:p>
        </p:txBody>
      </p:sp>
      <p:sp>
        <p:nvSpPr>
          <p:cNvPr id="11" name="Oval 10"/>
          <p:cNvSpPr/>
          <p:nvPr/>
        </p:nvSpPr>
        <p:spPr bwMode="auto">
          <a:xfrm>
            <a:off x="6987590" y="4751689"/>
            <a:ext cx="1601428" cy="8640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:Node</a:t>
            </a:r>
          </a:p>
        </p:txBody>
      </p:sp>
      <p:cxnSp>
        <p:nvCxnSpPr>
          <p:cNvPr id="15" name="Curved Connector 7"/>
          <p:cNvCxnSpPr>
            <a:stCxn id="4" idx="5"/>
            <a:endCxn id="11" idx="0"/>
          </p:cNvCxnSpPr>
          <p:nvPr/>
        </p:nvCxnSpPr>
        <p:spPr>
          <a:xfrm rot="16200000" flipH="1">
            <a:off x="4698693" y="1662078"/>
            <a:ext cx="1210400" cy="4968822"/>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
        <p:nvSpPr>
          <p:cNvPr id="21" name="TextBox 20"/>
          <p:cNvSpPr txBox="1"/>
          <p:nvPr/>
        </p:nvSpPr>
        <p:spPr>
          <a:xfrm>
            <a:off x="873465" y="3916904"/>
            <a:ext cx="1009934" cy="646331"/>
          </a:xfrm>
          <a:prstGeom prst="rect">
            <a:avLst/>
          </a:prstGeom>
          <a:noFill/>
        </p:spPr>
        <p:txBody>
          <a:bodyPr wrap="square" rtlCol="0">
            <a:spAutoFit/>
          </a:bodyPr>
          <a:lstStyle/>
          <a:p>
            <a:r>
              <a:rPr lang="en-US" dirty="0" smtClean="0"/>
              <a:t>head</a:t>
            </a:r>
          </a:p>
          <a:p>
            <a:endParaRPr lang="en-US" dirty="0"/>
          </a:p>
        </p:txBody>
      </p:sp>
      <p:sp>
        <p:nvSpPr>
          <p:cNvPr id="22" name="TextBox 21"/>
          <p:cNvSpPr txBox="1"/>
          <p:nvPr/>
        </p:nvSpPr>
        <p:spPr>
          <a:xfrm>
            <a:off x="4260384" y="3564343"/>
            <a:ext cx="1009934" cy="646331"/>
          </a:xfrm>
          <a:prstGeom prst="rect">
            <a:avLst/>
          </a:prstGeom>
          <a:noFill/>
        </p:spPr>
        <p:txBody>
          <a:bodyPr wrap="square" rtlCol="0">
            <a:spAutoFit/>
          </a:bodyPr>
          <a:lstStyle/>
          <a:p>
            <a:r>
              <a:rPr lang="en-US" dirty="0" smtClean="0"/>
              <a:t>tail</a:t>
            </a:r>
          </a:p>
          <a:p>
            <a:endParaRPr lang="en-US" dirty="0"/>
          </a:p>
        </p:txBody>
      </p:sp>
      <p:cxnSp>
        <p:nvCxnSpPr>
          <p:cNvPr id="23" name="Curved Connector 7"/>
          <p:cNvCxnSpPr>
            <a:stCxn id="5" idx="6"/>
            <a:endCxn id="9" idx="2"/>
          </p:cNvCxnSpPr>
          <p:nvPr/>
        </p:nvCxnSpPr>
        <p:spPr>
          <a:xfrm>
            <a:off x="2265529" y="5183729"/>
            <a:ext cx="506402" cy="1588"/>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9" name="Curved Connector 7"/>
          <p:cNvCxnSpPr>
            <a:stCxn id="10" idx="6"/>
            <a:endCxn id="11" idx="2"/>
          </p:cNvCxnSpPr>
          <p:nvPr/>
        </p:nvCxnSpPr>
        <p:spPr>
          <a:xfrm>
            <a:off x="6481189" y="5183729"/>
            <a:ext cx="506401" cy="1588"/>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7" name="Curved Connector 7"/>
          <p:cNvCxnSpPr>
            <a:stCxn id="9" idx="6"/>
            <a:endCxn id="10" idx="2"/>
          </p:cNvCxnSpPr>
          <p:nvPr/>
        </p:nvCxnSpPr>
        <p:spPr>
          <a:xfrm>
            <a:off x="4373359" y="5183729"/>
            <a:ext cx="506402" cy="1588"/>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a:t>
            </a:r>
            <a:endParaRPr lang="en-US" dirty="0"/>
          </a:p>
        </p:txBody>
      </p:sp>
      <p:sp>
        <p:nvSpPr>
          <p:cNvPr id="3" name="Content Placeholder 2"/>
          <p:cNvSpPr>
            <a:spLocks noGrp="1"/>
          </p:cNvSpPr>
          <p:nvPr>
            <p:ph idx="1"/>
          </p:nvPr>
        </p:nvSpPr>
        <p:spPr>
          <a:xfrm>
            <a:off x="381000" y="1234128"/>
            <a:ext cx="8053316" cy="5124480"/>
          </a:xfrm>
        </p:spPr>
        <p:txBody>
          <a:bodyPr/>
          <a:lstStyle/>
          <a:p>
            <a:r>
              <a:rPr lang="en-US" sz="3200" dirty="0" smtClean="0"/>
              <a:t>Design semantics in terms of an intermediate language!</a:t>
            </a:r>
          </a:p>
          <a:p>
            <a:r>
              <a:rPr lang="en-US" sz="3200" dirty="0" smtClean="0"/>
              <a:t>Research problems:</a:t>
            </a:r>
          </a:p>
          <a:p>
            <a:pPr lvl="1"/>
            <a:r>
              <a:rPr sz="2800" smtClean="0"/>
              <a:t>how to specify programs</a:t>
            </a:r>
          </a:p>
          <a:p>
            <a:pPr lvl="1"/>
            <a:r>
              <a:rPr sz="2800" smtClean="0"/>
              <a:t>typing for intermediate language and provers</a:t>
            </a:r>
          </a:p>
          <a:p>
            <a:pPr lvl="1"/>
            <a:r>
              <a:rPr sz="2800" smtClean="0"/>
              <a:t>faster/better/more decision procedures</a:t>
            </a:r>
            <a:endParaRPr lang="en-US" sz="2800" dirty="0" smtClean="0"/>
          </a:p>
          <a:p>
            <a:r>
              <a:rPr lang="en-US" sz="2800" dirty="0" smtClean="0"/>
              <a:t>Links:</a:t>
            </a:r>
          </a:p>
          <a:p>
            <a:pPr lvl="1"/>
            <a:r>
              <a:rPr sz="2400" smtClean="0"/>
              <a:t>These slides:</a:t>
            </a:r>
            <a:br>
              <a:rPr sz="2400" smtClean="0"/>
            </a:br>
            <a:r>
              <a:rPr sz="1400">
                <a:solidFill>
                  <a:srgbClr val="FFFFFF"/>
                </a:solidFill>
              </a:rPr>
              <a:t> http://research.microsoft.com/~</a:t>
            </a:r>
            <a:r>
              <a:rPr sz="1400" smtClean="0">
                <a:solidFill>
                  <a:srgbClr val="FFFFFF"/>
                </a:solidFill>
              </a:rPr>
              <a:t>leino/talks.html</a:t>
            </a:r>
            <a:endParaRPr sz="2400" smtClean="0"/>
          </a:p>
          <a:p>
            <a:pPr lvl="1"/>
            <a:r>
              <a:rPr sz="2400" smtClean="0"/>
              <a:t>Boogie language reference manual and other papers:</a:t>
            </a:r>
            <a:br>
              <a:rPr sz="2400" smtClean="0"/>
            </a:br>
            <a:r>
              <a:rPr sz="1400">
                <a:solidFill>
                  <a:srgbClr val="FFFFFF"/>
                </a:solidFill>
              </a:rPr>
              <a:t> http://</a:t>
            </a:r>
            <a:r>
              <a:rPr sz="1400" smtClean="0">
                <a:solidFill>
                  <a:srgbClr val="FFFFFF"/>
                </a:solidFill>
              </a:rPr>
              <a:t>research.microsoft.com/~leino/papers.html</a:t>
            </a:r>
            <a:endParaRPr sz="2400" smtClean="0"/>
          </a:p>
          <a:p>
            <a:pPr lvl="1"/>
            <a:r>
              <a:rPr sz="2400" smtClean="0"/>
              <a:t>Spec#, Boogie, Dafny download:</a:t>
            </a:r>
            <a:br>
              <a:rPr sz="2400" smtClean="0"/>
            </a:br>
            <a:r>
              <a:rPr sz="1400">
                <a:solidFill>
                  <a:srgbClr val="FFFFFF"/>
                </a:solidFill>
              </a:rPr>
              <a:t> http://</a:t>
            </a:r>
            <a:r>
              <a:rPr sz="1400" smtClean="0">
                <a:solidFill>
                  <a:srgbClr val="FFFFFF"/>
                </a:solidFill>
              </a:rPr>
              <a:t>research.microsoft.com/specsharp</a:t>
            </a:r>
            <a:endParaRPr lang="en-US" sz="2400"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Translation functions</a:t>
            </a:r>
            <a:endParaRPr lang="en-US" dirty="0"/>
          </a:p>
        </p:txBody>
      </p:sp>
      <p:sp>
        <p:nvSpPr>
          <p:cNvPr id="3" name="Content Placeholder 2"/>
          <p:cNvSpPr>
            <a:spLocks noGrp="1"/>
          </p:cNvSpPr>
          <p:nvPr>
            <p:ph idx="1"/>
          </p:nvPr>
        </p:nvSpPr>
        <p:spPr>
          <a:xfrm>
            <a:off x="244520" y="1124943"/>
            <a:ext cx="8708412" cy="5229124"/>
          </a:xfrm>
        </p:spPr>
        <p:txBody>
          <a:bodyPr/>
          <a:lstStyle/>
          <a:p>
            <a:r>
              <a:rPr lang="en-US" sz="3200" dirty="0" smtClean="0">
                <a:sym typeface="Wingdings" pitchFamily="2" charset="2"/>
              </a:rPr>
              <a:t>The meaning of source statement S is given by </a:t>
            </a:r>
            <a:r>
              <a:rPr lang="en-US" sz="3200" dirty="0" err="1" smtClean="0">
                <a:solidFill>
                  <a:schemeClr val="accent4"/>
                </a:solidFill>
                <a:sym typeface="Wingdings" pitchFamily="2" charset="2"/>
              </a:rPr>
              <a:t>Tr</a:t>
            </a:r>
            <a:r>
              <a:rPr lang="en-US" sz="3200" dirty="0" smtClean="0">
                <a:solidFill>
                  <a:schemeClr val="accent4"/>
                </a:solidFill>
                <a:sym typeface="Wingdings" pitchFamily="2" charset="2"/>
              </a:rPr>
              <a:t>[[ S ]]</a:t>
            </a:r>
          </a:p>
          <a:p>
            <a:pPr lvl="1"/>
            <a:r>
              <a:rPr lang="en-US" sz="2800" dirty="0" err="1" smtClean="0"/>
              <a:t>Tr</a:t>
            </a:r>
            <a:r>
              <a:rPr lang="en-US" sz="2800" dirty="0" smtClean="0"/>
              <a:t> :  source-statement </a:t>
            </a:r>
            <a:r>
              <a:rPr lang="en-US" sz="2800" dirty="0" smtClean="0">
                <a:sym typeface="Wingdings" pitchFamily="2" charset="2"/>
              </a:rPr>
              <a:t> command</a:t>
            </a:r>
          </a:p>
          <a:p>
            <a:r>
              <a:rPr lang="en-US" sz="3200" dirty="0" smtClean="0">
                <a:sym typeface="Wingdings" pitchFamily="2" charset="2"/>
              </a:rPr>
              <a:t>When defined, the meaning of a source expression E is given by </a:t>
            </a:r>
            <a:r>
              <a:rPr lang="en-US" sz="3200" dirty="0" err="1" smtClean="0">
                <a:solidFill>
                  <a:schemeClr val="accent4"/>
                </a:solidFill>
                <a:sym typeface="Wingdings" pitchFamily="2" charset="2"/>
              </a:rPr>
              <a:t>Tr</a:t>
            </a:r>
            <a:r>
              <a:rPr lang="en-US" sz="3200" dirty="0" smtClean="0">
                <a:solidFill>
                  <a:schemeClr val="accent4"/>
                </a:solidFill>
                <a:sym typeface="Wingdings" pitchFamily="2" charset="2"/>
              </a:rPr>
              <a:t>[[ E ]]</a:t>
            </a:r>
          </a:p>
          <a:p>
            <a:pPr lvl="1"/>
            <a:r>
              <a:rPr sz="2800" smtClean="0">
                <a:sym typeface="Wingdings" pitchFamily="2" charset="2"/>
              </a:rPr>
              <a:t>Tr :  source-expression </a:t>
            </a:r>
            <a:r>
              <a:rPr lang="en-US" sz="2800" dirty="0" smtClean="0">
                <a:sym typeface="Wingdings" pitchFamily="2" charset="2"/>
              </a:rPr>
              <a:t> expression</a:t>
            </a:r>
          </a:p>
          <a:p>
            <a:r>
              <a:rPr lang="en-US" sz="3200" dirty="0" smtClean="0">
                <a:sym typeface="Wingdings" pitchFamily="2" charset="2"/>
              </a:rPr>
              <a:t>In a context permitted to read set of locations R, source expression E is defined when</a:t>
            </a:r>
            <a:br>
              <a:rPr lang="en-US" sz="3200" dirty="0" smtClean="0">
                <a:sym typeface="Wingdings" pitchFamily="2" charset="2"/>
              </a:rPr>
            </a:br>
            <a:r>
              <a:rPr lang="en-US" sz="3200" dirty="0" err="1" smtClean="0">
                <a:solidFill>
                  <a:schemeClr val="accent4"/>
                </a:solidFill>
                <a:sym typeface="Wingdings" pitchFamily="2" charset="2"/>
              </a:rPr>
              <a:t>Df</a:t>
            </a:r>
            <a:r>
              <a:rPr lang="en-US" sz="3200" baseline="-25000" dirty="0" err="1" smtClean="0">
                <a:solidFill>
                  <a:schemeClr val="accent4"/>
                </a:solidFill>
                <a:sym typeface="Wingdings" pitchFamily="2" charset="2"/>
              </a:rPr>
              <a:t>R</a:t>
            </a:r>
            <a:r>
              <a:rPr lang="en-US" sz="3200" dirty="0" smtClean="0">
                <a:solidFill>
                  <a:schemeClr val="accent4"/>
                </a:solidFill>
                <a:sym typeface="Wingdings" pitchFamily="2" charset="2"/>
              </a:rPr>
              <a:t>[[ E ]]</a:t>
            </a:r>
            <a:r>
              <a:rPr lang="en-US" sz="3200" dirty="0" smtClean="0">
                <a:sym typeface="Wingdings" pitchFamily="2" charset="2"/>
              </a:rPr>
              <a:t> holds</a:t>
            </a:r>
          </a:p>
          <a:p>
            <a:pPr lvl="1"/>
            <a:r>
              <a:rPr lang="en-US" sz="2800" dirty="0" err="1" smtClean="0">
                <a:sym typeface="Wingdings" pitchFamily="2" charset="2"/>
              </a:rPr>
              <a:t>Df</a:t>
            </a:r>
            <a:r>
              <a:rPr lang="en-US" sz="2800" baseline="-25000" dirty="0" err="1" smtClean="0">
                <a:sym typeface="Wingdings" pitchFamily="2" charset="2"/>
              </a:rPr>
              <a:t>R</a:t>
            </a:r>
            <a:r>
              <a:rPr lang="en-US" sz="2800" dirty="0" smtClean="0">
                <a:sym typeface="Wingdings" pitchFamily="2" charset="2"/>
              </a:rPr>
              <a:t> :  source-expression  </a:t>
            </a:r>
            <a:r>
              <a:rPr lang="en-US" sz="2800" dirty="0" err="1" smtClean="0">
                <a:sym typeface="Wingdings" pitchFamily="2" charset="2"/>
              </a:rPr>
              <a:t>boolean</a:t>
            </a:r>
            <a:r>
              <a:rPr lang="en-US" sz="2800" dirty="0" smtClean="0">
                <a:sym typeface="Wingdings" pitchFamily="2" charset="2"/>
              </a:rPr>
              <a:t> expression</a:t>
            </a:r>
          </a:p>
          <a:p>
            <a:pPr lvl="1"/>
            <a:r>
              <a:rPr sz="2800" smtClean="0">
                <a:sym typeface="Wingdings" pitchFamily="2" charset="2"/>
              </a:rPr>
              <a:t>If R is the universal set, drop the subscript R</a:t>
            </a:r>
            <a:endParaRPr lang="en-US" sz="28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Example translations</a:t>
            </a:r>
            <a:endParaRPr lang="en-US" dirty="0"/>
          </a:p>
        </p:txBody>
      </p:sp>
      <p:sp>
        <p:nvSpPr>
          <p:cNvPr id="3" name="Content Placeholder 2"/>
          <p:cNvSpPr>
            <a:spLocks noGrp="1"/>
          </p:cNvSpPr>
          <p:nvPr>
            <p:ph idx="1"/>
          </p:nvPr>
        </p:nvSpPr>
        <p:spPr>
          <a:xfrm>
            <a:off x="381000" y="1070352"/>
            <a:ext cx="8382000" cy="5636928"/>
          </a:xfrm>
        </p:spPr>
        <p:txBody>
          <a:bodyPr/>
          <a:lstStyle/>
          <a:p>
            <a:r>
              <a:rPr lang="en-US" dirty="0" err="1" smtClean="0"/>
              <a:t>Tr</a:t>
            </a:r>
            <a:r>
              <a:rPr lang="en-US" dirty="0" smtClean="0"/>
              <a:t>[[ x := E ]] =</a:t>
            </a:r>
            <a:br>
              <a:rPr lang="en-US" dirty="0" smtClean="0"/>
            </a:br>
            <a:r>
              <a:rPr lang="en-US" dirty="0" smtClean="0"/>
              <a:t>	</a:t>
            </a:r>
            <a:r>
              <a:rPr lang="en-US" dirty="0" smtClean="0">
                <a:solidFill>
                  <a:schemeClr val="accent2"/>
                </a:solidFill>
              </a:rPr>
              <a:t>assert</a:t>
            </a:r>
            <a:r>
              <a:rPr lang="en-US" dirty="0" smtClean="0"/>
              <a:t> </a:t>
            </a:r>
            <a:r>
              <a:rPr lang="en-US" dirty="0" err="1" smtClean="0"/>
              <a:t>Df</a:t>
            </a:r>
            <a:r>
              <a:rPr lang="en-US" dirty="0" smtClean="0"/>
              <a:t>[[ E ]];</a:t>
            </a:r>
            <a:br>
              <a:rPr lang="en-US" dirty="0" smtClean="0"/>
            </a:br>
            <a:r>
              <a:rPr lang="en-US" dirty="0" smtClean="0"/>
              <a:t>	x := </a:t>
            </a:r>
            <a:r>
              <a:rPr lang="en-US" dirty="0" err="1" smtClean="0"/>
              <a:t>Tr</a:t>
            </a:r>
            <a:r>
              <a:rPr lang="en-US" dirty="0" smtClean="0"/>
              <a:t>[[ E ]]</a:t>
            </a:r>
            <a:br>
              <a:rPr lang="en-US" dirty="0" smtClean="0"/>
            </a:br>
            <a:endParaRPr lang="en-US" dirty="0" smtClean="0"/>
          </a:p>
          <a:p>
            <a:r>
              <a:rPr lang="en-US" dirty="0" err="1" smtClean="0"/>
              <a:t>Df</a:t>
            </a:r>
            <a:r>
              <a:rPr lang="en-US" baseline="-25000" dirty="0" err="1" smtClean="0"/>
              <a:t>R</a:t>
            </a:r>
            <a:r>
              <a:rPr lang="en-US" dirty="0" smtClean="0"/>
              <a:t>[[ E / F ]] =</a:t>
            </a:r>
          </a:p>
          <a:p>
            <a:pPr>
              <a:buNone/>
            </a:pPr>
            <a:r>
              <a:rPr lang="en-US" dirty="0" smtClean="0"/>
              <a:t>		</a:t>
            </a:r>
            <a:r>
              <a:rPr lang="en-US" dirty="0" err="1" smtClean="0"/>
              <a:t>Df</a:t>
            </a:r>
            <a:r>
              <a:rPr lang="en-US" baseline="-25000" dirty="0" err="1" smtClean="0"/>
              <a:t>R</a:t>
            </a:r>
            <a:r>
              <a:rPr lang="en-US" dirty="0" smtClean="0"/>
              <a:t>[[ E ]]  </a:t>
            </a:r>
            <a:r>
              <a:rPr lang="en-US" dirty="0" smtClean="0">
                <a:sym typeface="Symbol"/>
              </a:rPr>
              <a:t>  </a:t>
            </a:r>
            <a:r>
              <a:rPr lang="en-US" dirty="0" err="1" smtClean="0">
                <a:sym typeface="Symbol"/>
              </a:rPr>
              <a:t>Df</a:t>
            </a:r>
            <a:r>
              <a:rPr lang="en-US" baseline="-25000" dirty="0" err="1" smtClean="0"/>
              <a:t>R</a:t>
            </a:r>
            <a:r>
              <a:rPr lang="en-US" dirty="0" smtClean="0">
                <a:sym typeface="Symbol"/>
              </a:rPr>
              <a:t>[[ F ]]    </a:t>
            </a:r>
            <a:r>
              <a:rPr lang="en-US" dirty="0" err="1" smtClean="0">
                <a:sym typeface="Symbol"/>
              </a:rPr>
              <a:t>Tr</a:t>
            </a:r>
            <a:r>
              <a:rPr lang="en-US" dirty="0" smtClean="0">
                <a:sym typeface="Symbol"/>
              </a:rPr>
              <a:t>[[ F ]] ≠ 0</a:t>
            </a:r>
          </a:p>
          <a:p>
            <a:r>
              <a:rPr lang="en-US" dirty="0" err="1" smtClean="0">
                <a:sym typeface="Symbol"/>
              </a:rPr>
              <a:t>Df</a:t>
            </a:r>
            <a:r>
              <a:rPr lang="en-US" baseline="-25000" dirty="0" err="1" smtClean="0">
                <a:sym typeface="Symbol"/>
              </a:rPr>
              <a:t>R</a:t>
            </a:r>
            <a:r>
              <a:rPr lang="en-US" dirty="0" smtClean="0">
                <a:sym typeface="Symbol"/>
              </a:rPr>
              <a:t>[[ </a:t>
            </a:r>
            <a:r>
              <a:rPr lang="en-US" dirty="0" err="1" smtClean="0">
                <a:sym typeface="Symbol"/>
              </a:rPr>
              <a:t>E.x</a:t>
            </a:r>
            <a:r>
              <a:rPr lang="en-US" dirty="0" smtClean="0">
                <a:sym typeface="Symbol"/>
              </a:rPr>
              <a:t> ]] =</a:t>
            </a:r>
          </a:p>
          <a:p>
            <a:pPr>
              <a:buNone/>
            </a:pPr>
            <a:r>
              <a:rPr lang="en-US" dirty="0" smtClean="0">
                <a:sym typeface="Symbol"/>
              </a:rPr>
              <a:t>		</a:t>
            </a:r>
            <a:r>
              <a:rPr lang="en-US" dirty="0" err="1" smtClean="0">
                <a:sym typeface="Symbol"/>
              </a:rPr>
              <a:t>Df</a:t>
            </a:r>
            <a:r>
              <a:rPr lang="en-US" baseline="-25000" dirty="0" err="1" smtClean="0"/>
              <a:t>R</a:t>
            </a:r>
            <a:r>
              <a:rPr lang="en-US" dirty="0" smtClean="0">
                <a:sym typeface="Symbol"/>
              </a:rPr>
              <a:t>[[ E ]]</a:t>
            </a:r>
            <a:r>
              <a:rPr lang="en-US" dirty="0" smtClean="0">
                <a:sym typeface="Symbol"/>
              </a:rPr>
              <a:t> </a:t>
            </a:r>
            <a:r>
              <a:rPr lang="en-US" dirty="0" smtClean="0">
                <a:sym typeface="Symbol"/>
              </a:rPr>
              <a:t>   </a:t>
            </a:r>
            <a:r>
              <a:rPr lang="en-US" dirty="0" err="1" smtClean="0">
                <a:sym typeface="Symbol"/>
              </a:rPr>
              <a:t>Tr</a:t>
            </a:r>
            <a:r>
              <a:rPr lang="en-US" dirty="0" smtClean="0">
                <a:sym typeface="Symbol"/>
              </a:rPr>
              <a:t>[[ E ]] ≠ null  </a:t>
            </a:r>
            <a:br>
              <a:rPr lang="en-US" dirty="0" smtClean="0">
                <a:sym typeface="Symbol"/>
              </a:rPr>
            </a:br>
            <a:r>
              <a:rPr lang="en-US" dirty="0" smtClean="0">
                <a:sym typeface="Symbol"/>
              </a:rPr>
              <a:t>	( </a:t>
            </a:r>
            <a:r>
              <a:rPr lang="en-US" dirty="0" err="1" smtClean="0">
                <a:sym typeface="Symbol"/>
              </a:rPr>
              <a:t>Tr</a:t>
            </a:r>
            <a:r>
              <a:rPr lang="en-US" dirty="0" smtClean="0">
                <a:sym typeface="Symbol"/>
              </a:rPr>
              <a:t>[[ E ]], x ) R</a:t>
            </a:r>
          </a:p>
          <a:p>
            <a:r>
              <a:rPr lang="en-US" dirty="0" err="1" smtClean="0">
                <a:sym typeface="Symbol"/>
              </a:rPr>
              <a:t>Df</a:t>
            </a:r>
            <a:r>
              <a:rPr lang="en-US" baseline="-25000" dirty="0" err="1" smtClean="0">
                <a:sym typeface="Symbol"/>
              </a:rPr>
              <a:t>R</a:t>
            </a:r>
            <a:r>
              <a:rPr lang="en-US" dirty="0" smtClean="0">
                <a:sym typeface="Symbol"/>
              </a:rPr>
              <a:t>[[ E &amp;&amp; F ]] =</a:t>
            </a:r>
          </a:p>
          <a:p>
            <a:pPr>
              <a:buNone/>
            </a:pPr>
            <a:r>
              <a:rPr lang="en-US" dirty="0" smtClean="0">
                <a:sym typeface="Symbol"/>
              </a:rPr>
              <a:t>	</a:t>
            </a:r>
            <a:r>
              <a:rPr lang="en-US" dirty="0" smtClean="0"/>
              <a:t> </a:t>
            </a:r>
            <a:r>
              <a:rPr lang="en-US" dirty="0" smtClean="0"/>
              <a:t>	</a:t>
            </a:r>
            <a:r>
              <a:rPr lang="en-US" dirty="0" err="1" smtClean="0"/>
              <a:t>Df</a:t>
            </a:r>
            <a:r>
              <a:rPr lang="en-US" baseline="-25000" dirty="0" err="1" smtClean="0"/>
              <a:t>R</a:t>
            </a:r>
            <a:r>
              <a:rPr lang="en-US" dirty="0" smtClean="0"/>
              <a:t>[[ E ]]  </a:t>
            </a:r>
            <a:r>
              <a:rPr lang="en-US" dirty="0" smtClean="0">
                <a:sym typeface="Symbol"/>
              </a:rPr>
              <a:t>  </a:t>
            </a:r>
            <a:r>
              <a:rPr lang="en-US" dirty="0" smtClean="0">
                <a:sym typeface="Symbol"/>
              </a:rPr>
              <a:t>(</a:t>
            </a:r>
            <a:r>
              <a:rPr lang="en-US" dirty="0" err="1" smtClean="0">
                <a:sym typeface="Symbol"/>
              </a:rPr>
              <a:t>Tr</a:t>
            </a:r>
            <a:r>
              <a:rPr lang="en-US" dirty="0" smtClean="0">
                <a:sym typeface="Symbol"/>
              </a:rPr>
              <a:t>[[ E ]]  </a:t>
            </a:r>
            <a:r>
              <a:rPr lang="en-US" dirty="0" err="1" smtClean="0">
                <a:sym typeface="Symbol"/>
              </a:rPr>
              <a:t>Df</a:t>
            </a:r>
            <a:r>
              <a:rPr lang="en-US" baseline="-25000" dirty="0" err="1" smtClean="0"/>
              <a:t>R</a:t>
            </a:r>
            <a:r>
              <a:rPr lang="en-US" dirty="0" smtClean="0">
                <a:sym typeface="Symbol"/>
              </a:rPr>
              <a:t>[[ F </a:t>
            </a:r>
            <a:r>
              <a:rPr lang="en-US" dirty="0" smtClean="0">
                <a:sym typeface="Symbol"/>
              </a:rPr>
              <a:t>]])</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smtClean="0"/>
              <a:t>Example:  Mutual exclusion</a:t>
            </a:r>
            <a:endParaRPr lang="en-US" dirty="0"/>
          </a:p>
        </p:txBody>
      </p:sp>
      <p:sp>
        <p:nvSpPr>
          <p:cNvPr id="3" name="Content Placeholder 2"/>
          <p:cNvSpPr>
            <a:spLocks noGrp="1"/>
          </p:cNvSpPr>
          <p:nvPr>
            <p:ph idx="1"/>
          </p:nvPr>
        </p:nvSpPr>
        <p:spPr>
          <a:xfrm>
            <a:off x="380999" y="1411552"/>
            <a:ext cx="8763001" cy="1574277"/>
          </a:xfrm>
        </p:spPr>
        <p:txBody>
          <a:bodyPr/>
          <a:lstStyle/>
          <a:p>
            <a:r>
              <a:rPr lang="en-US" dirty="0" smtClean="0">
                <a:solidFill>
                  <a:schemeClr val="accent6"/>
                </a:solidFill>
              </a:rPr>
              <a:t>monitor</a:t>
            </a:r>
            <a:r>
              <a:rPr lang="en-US" dirty="0" smtClean="0"/>
              <a:t> m { </a:t>
            </a:r>
            <a:r>
              <a:rPr lang="en-US" dirty="0" err="1" smtClean="0">
                <a:solidFill>
                  <a:schemeClr val="accent6"/>
                </a:solidFill>
              </a:rPr>
              <a:t>var</a:t>
            </a:r>
            <a:r>
              <a:rPr lang="en-US" dirty="0" smtClean="0"/>
              <a:t> …;  </a:t>
            </a:r>
            <a:r>
              <a:rPr lang="en-US" dirty="0" smtClean="0">
                <a:solidFill>
                  <a:schemeClr val="accent6"/>
                </a:solidFill>
              </a:rPr>
              <a:t>invariant</a:t>
            </a:r>
            <a:r>
              <a:rPr lang="en-US" dirty="0" smtClean="0"/>
              <a:t> …; }</a:t>
            </a:r>
          </a:p>
          <a:p>
            <a:r>
              <a:rPr lang="en-US" dirty="0" smtClean="0">
                <a:solidFill>
                  <a:schemeClr val="accent6"/>
                </a:solidFill>
              </a:rPr>
              <a:t>acquire</a:t>
            </a:r>
            <a:r>
              <a:rPr lang="en-US" dirty="0" smtClean="0"/>
              <a:t> m</a:t>
            </a:r>
          </a:p>
          <a:p>
            <a:r>
              <a:rPr lang="en-US" dirty="0" smtClean="0">
                <a:solidFill>
                  <a:schemeClr val="accent6"/>
                </a:solidFill>
              </a:rPr>
              <a:t>release</a:t>
            </a:r>
            <a:r>
              <a:rPr lang="en-US" dirty="0" smtClean="0"/>
              <a:t> m</a:t>
            </a:r>
          </a:p>
        </p:txBody>
      </p:sp>
      <p:pic>
        <p:nvPicPr>
          <p:cNvPr id="2050" name="Picture 2" descr="C:\Users\leino\Desktop\PLM-philosophers.jpg"/>
          <p:cNvPicPr>
            <a:picLocks noChangeAspect="1" noChangeArrowheads="1"/>
          </p:cNvPicPr>
          <p:nvPr/>
        </p:nvPicPr>
        <p:blipFill>
          <a:blip r:embed="rId2"/>
          <a:srcRect/>
          <a:stretch>
            <a:fillRect/>
          </a:stretch>
        </p:blipFill>
        <p:spPr bwMode="auto">
          <a:xfrm>
            <a:off x="4840621" y="2327092"/>
            <a:ext cx="3907594" cy="3581961"/>
          </a:xfrm>
          <a:prstGeom prst="rect">
            <a:avLst/>
          </a:prstGeom>
          <a:noFill/>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Example:  Mutual exclusion</a:t>
            </a:r>
            <a:endParaRPr lang="en-US" dirty="0"/>
          </a:p>
        </p:txBody>
      </p:sp>
      <p:sp>
        <p:nvSpPr>
          <p:cNvPr id="3" name="Content Placeholder 2"/>
          <p:cNvSpPr>
            <a:spLocks noGrp="1"/>
          </p:cNvSpPr>
          <p:nvPr>
            <p:ph idx="1"/>
          </p:nvPr>
        </p:nvSpPr>
        <p:spPr>
          <a:xfrm>
            <a:off x="381000" y="1015760"/>
            <a:ext cx="8382000" cy="5695405"/>
          </a:xfrm>
        </p:spPr>
        <p:txBody>
          <a:bodyPr/>
          <a:lstStyle/>
          <a:p>
            <a:pPr>
              <a:spcAft>
                <a:spcPts val="1200"/>
              </a:spcAft>
              <a:buNone/>
            </a:pPr>
            <a:r>
              <a:rPr lang="en-US" dirty="0" smtClean="0">
                <a:solidFill>
                  <a:schemeClr val="accent6"/>
                </a:solidFill>
              </a:rPr>
              <a:t>monitor</a:t>
            </a:r>
            <a:r>
              <a:rPr lang="en-US" dirty="0" smtClean="0"/>
              <a:t> m { </a:t>
            </a:r>
            <a:r>
              <a:rPr lang="en-US" dirty="0" err="1" smtClean="0">
                <a:solidFill>
                  <a:schemeClr val="accent6"/>
                </a:solidFill>
              </a:rPr>
              <a:t>var</a:t>
            </a:r>
            <a:r>
              <a:rPr lang="en-US" dirty="0" smtClean="0"/>
              <a:t> </a:t>
            </a:r>
            <a:r>
              <a:rPr lang="en-US" dirty="0" err="1" smtClean="0"/>
              <a:t>mx</a:t>
            </a:r>
            <a:r>
              <a:rPr lang="en-US" dirty="0" smtClean="0"/>
              <a:t>, my;  </a:t>
            </a:r>
            <a:r>
              <a:rPr lang="en-US" dirty="0" smtClean="0">
                <a:solidFill>
                  <a:schemeClr val="accent6"/>
                </a:solidFill>
              </a:rPr>
              <a:t>invariant</a:t>
            </a:r>
            <a:r>
              <a:rPr lang="en-US" dirty="0" smtClean="0"/>
              <a:t> </a:t>
            </a:r>
            <a:r>
              <a:rPr lang="en-US" dirty="0" err="1" smtClean="0"/>
              <a:t>mx</a:t>
            </a:r>
            <a:r>
              <a:rPr lang="en-US" dirty="0" smtClean="0"/>
              <a:t> ≤ my; }</a:t>
            </a:r>
          </a:p>
          <a:p>
            <a:r>
              <a:rPr lang="en-US" sz="2800" dirty="0" smtClean="0"/>
              <a:t>introduce variable Locks</a:t>
            </a:r>
          </a:p>
          <a:p>
            <a:r>
              <a:rPr lang="en-US" sz="2800" dirty="0" err="1" smtClean="0"/>
              <a:t>Df</a:t>
            </a:r>
            <a:r>
              <a:rPr lang="en-US" sz="2800" baseline="-25000" dirty="0" err="1" smtClean="0"/>
              <a:t>R</a:t>
            </a:r>
            <a:r>
              <a:rPr lang="en-US" sz="2800" dirty="0" smtClean="0"/>
              <a:t>[[ </a:t>
            </a:r>
            <a:r>
              <a:rPr lang="en-US" sz="2800" dirty="0" err="1" smtClean="0"/>
              <a:t>mx</a:t>
            </a:r>
            <a:r>
              <a:rPr lang="en-US" sz="2800" dirty="0" smtClean="0"/>
              <a:t> ]] =</a:t>
            </a:r>
            <a:br>
              <a:rPr lang="en-US" sz="2800" dirty="0" smtClean="0"/>
            </a:br>
            <a:r>
              <a:rPr lang="en-US" sz="2800" dirty="0" smtClean="0"/>
              <a:t>	m </a:t>
            </a:r>
            <a:r>
              <a:rPr lang="en-US" sz="2800" dirty="0" smtClean="0">
                <a:sym typeface="Symbol"/>
              </a:rPr>
              <a:t> Locks</a:t>
            </a:r>
          </a:p>
          <a:p>
            <a:r>
              <a:rPr lang="en-US" sz="2800" dirty="0" err="1" smtClean="0">
                <a:sym typeface="Symbol"/>
              </a:rPr>
              <a:t>Tr</a:t>
            </a:r>
            <a:r>
              <a:rPr lang="en-US" sz="2800" dirty="0" smtClean="0">
                <a:sym typeface="Symbol"/>
              </a:rPr>
              <a:t>[[ </a:t>
            </a:r>
            <a:r>
              <a:rPr lang="en-US" sz="2800" dirty="0" err="1" smtClean="0">
                <a:sym typeface="Symbol"/>
              </a:rPr>
              <a:t>mx</a:t>
            </a:r>
            <a:r>
              <a:rPr lang="en-US" sz="2800" dirty="0" smtClean="0">
                <a:sym typeface="Symbol"/>
              </a:rPr>
              <a:t> := E ]] =</a:t>
            </a:r>
            <a:br>
              <a:rPr lang="en-US" sz="2800" dirty="0" smtClean="0">
                <a:sym typeface="Symbol"/>
              </a:rPr>
            </a:br>
            <a:r>
              <a:rPr lang="en-US" sz="2800" dirty="0" smtClean="0">
                <a:sym typeface="Symbol"/>
              </a:rPr>
              <a:t>	</a:t>
            </a:r>
            <a:r>
              <a:rPr lang="en-US" sz="2800" dirty="0" smtClean="0">
                <a:solidFill>
                  <a:schemeClr val="accent2"/>
                </a:solidFill>
                <a:sym typeface="Symbol"/>
              </a:rPr>
              <a:t>assert</a:t>
            </a:r>
            <a:r>
              <a:rPr lang="en-US" sz="2800" dirty="0" smtClean="0">
                <a:sym typeface="Symbol"/>
              </a:rPr>
              <a:t> m</a:t>
            </a:r>
            <a:r>
              <a:rPr lang="en-US" sz="2800" dirty="0" smtClean="0">
                <a:sym typeface="Symbol"/>
              </a:rPr>
              <a:t>  </a:t>
            </a:r>
            <a:r>
              <a:rPr lang="en-US" sz="2800" dirty="0" smtClean="0">
                <a:sym typeface="Symbol"/>
              </a:rPr>
              <a:t>Locks;  </a:t>
            </a:r>
            <a:r>
              <a:rPr lang="en-US" sz="2800" dirty="0" smtClean="0">
                <a:solidFill>
                  <a:schemeClr val="accent2"/>
                </a:solidFill>
                <a:sym typeface="Symbol"/>
              </a:rPr>
              <a:t>assert</a:t>
            </a:r>
            <a:r>
              <a:rPr lang="en-US" sz="2800" dirty="0" smtClean="0">
                <a:sym typeface="Symbol"/>
              </a:rPr>
              <a:t> </a:t>
            </a:r>
            <a:r>
              <a:rPr lang="en-US" sz="2800" dirty="0" err="1" smtClean="0">
                <a:sym typeface="Symbol"/>
              </a:rPr>
              <a:t>Df</a:t>
            </a:r>
            <a:r>
              <a:rPr lang="en-US" sz="2800" baseline="-25000" dirty="0" err="1" smtClean="0">
                <a:sym typeface="Symbol"/>
              </a:rPr>
              <a:t>R</a:t>
            </a:r>
            <a:r>
              <a:rPr lang="en-US" sz="2800" dirty="0" smtClean="0">
                <a:sym typeface="Symbol"/>
              </a:rPr>
              <a:t>[[ E ]];</a:t>
            </a:r>
            <a:br>
              <a:rPr lang="en-US" sz="2800" dirty="0" smtClean="0">
                <a:sym typeface="Symbol"/>
              </a:rPr>
            </a:br>
            <a:r>
              <a:rPr lang="en-US" sz="2800" dirty="0" smtClean="0">
                <a:sym typeface="Symbol"/>
              </a:rPr>
              <a:t>	</a:t>
            </a:r>
            <a:r>
              <a:rPr lang="en-US" sz="2800" dirty="0" err="1" smtClean="0">
                <a:sym typeface="Symbol"/>
              </a:rPr>
              <a:t>mx</a:t>
            </a:r>
            <a:r>
              <a:rPr lang="en-US" sz="2800" dirty="0" smtClean="0">
                <a:sym typeface="Symbol"/>
              </a:rPr>
              <a:t> := </a:t>
            </a:r>
            <a:r>
              <a:rPr lang="en-US" sz="2800" dirty="0" err="1" smtClean="0">
                <a:sym typeface="Symbol"/>
              </a:rPr>
              <a:t>Tr</a:t>
            </a:r>
            <a:r>
              <a:rPr lang="en-US" sz="2800" dirty="0" smtClean="0">
                <a:sym typeface="Symbol"/>
              </a:rPr>
              <a:t>[[ E ]]</a:t>
            </a:r>
          </a:p>
          <a:p>
            <a:r>
              <a:rPr lang="en-US" sz="2800" dirty="0" err="1" smtClean="0">
                <a:sym typeface="Symbol"/>
              </a:rPr>
              <a:t>Tr</a:t>
            </a:r>
            <a:r>
              <a:rPr lang="en-US" sz="2800" dirty="0" smtClean="0">
                <a:sym typeface="Symbol"/>
              </a:rPr>
              <a:t>[[ </a:t>
            </a:r>
            <a:r>
              <a:rPr lang="en-US" sz="2800" dirty="0" smtClean="0">
                <a:solidFill>
                  <a:schemeClr val="accent6"/>
                </a:solidFill>
                <a:sym typeface="Symbol"/>
              </a:rPr>
              <a:t>acquire</a:t>
            </a:r>
            <a:r>
              <a:rPr lang="en-US" sz="2800" dirty="0" smtClean="0">
                <a:sym typeface="Symbol"/>
              </a:rPr>
              <a:t> m ]] =</a:t>
            </a:r>
            <a:br>
              <a:rPr lang="en-US" sz="2800" dirty="0" smtClean="0">
                <a:sym typeface="Symbol"/>
              </a:rPr>
            </a:br>
            <a:r>
              <a:rPr lang="en-US" sz="2800" dirty="0" smtClean="0">
                <a:sym typeface="Symbol"/>
              </a:rPr>
              <a:t>	</a:t>
            </a:r>
            <a:r>
              <a:rPr lang="en-US" sz="2800" dirty="0" smtClean="0">
                <a:solidFill>
                  <a:schemeClr val="accent2"/>
                </a:solidFill>
                <a:sym typeface="Symbol"/>
              </a:rPr>
              <a:t>assert</a:t>
            </a:r>
            <a:r>
              <a:rPr lang="en-US" sz="2800" dirty="0" smtClean="0">
                <a:sym typeface="Symbol"/>
              </a:rPr>
              <a:t> m  Locks;  Locks := Locks  {m};</a:t>
            </a:r>
            <a:br>
              <a:rPr lang="en-US" sz="2800" dirty="0" smtClean="0">
                <a:sym typeface="Symbol"/>
              </a:rPr>
            </a:br>
            <a:r>
              <a:rPr lang="en-US" sz="2800" dirty="0" smtClean="0">
                <a:sym typeface="Symbol"/>
              </a:rPr>
              <a:t>	</a:t>
            </a:r>
            <a:r>
              <a:rPr lang="en-US" sz="2800" dirty="0" smtClean="0">
                <a:solidFill>
                  <a:schemeClr val="accent2"/>
                </a:solidFill>
                <a:sym typeface="Symbol"/>
              </a:rPr>
              <a:t>havoc</a:t>
            </a:r>
            <a:r>
              <a:rPr lang="en-US" sz="2800" dirty="0" smtClean="0">
                <a:sym typeface="Symbol"/>
              </a:rPr>
              <a:t> </a:t>
            </a:r>
            <a:r>
              <a:rPr lang="en-US" sz="2800" dirty="0" err="1" smtClean="0">
                <a:sym typeface="Symbol"/>
              </a:rPr>
              <a:t>mx</a:t>
            </a:r>
            <a:r>
              <a:rPr lang="en-US" sz="2800" dirty="0" smtClean="0">
                <a:sym typeface="Symbol"/>
              </a:rPr>
              <a:t>, my;  </a:t>
            </a:r>
            <a:r>
              <a:rPr lang="en-US" sz="2800" dirty="0" smtClean="0">
                <a:solidFill>
                  <a:schemeClr val="accent2"/>
                </a:solidFill>
                <a:sym typeface="Symbol"/>
              </a:rPr>
              <a:t>assume</a:t>
            </a:r>
            <a:r>
              <a:rPr lang="en-US" sz="2800" dirty="0" smtClean="0">
                <a:sym typeface="Symbol"/>
              </a:rPr>
              <a:t> </a:t>
            </a:r>
            <a:r>
              <a:rPr lang="en-US" sz="2800" dirty="0" err="1" smtClean="0">
                <a:sym typeface="Symbol"/>
              </a:rPr>
              <a:t>mx</a:t>
            </a:r>
            <a:r>
              <a:rPr lang="en-US" sz="2800" dirty="0" smtClean="0">
                <a:sym typeface="Symbol"/>
              </a:rPr>
              <a:t> ≤ my</a:t>
            </a:r>
          </a:p>
          <a:p>
            <a:r>
              <a:rPr lang="en-US" sz="2800" dirty="0" err="1" smtClean="0">
                <a:sym typeface="Symbol"/>
              </a:rPr>
              <a:t>Tr</a:t>
            </a:r>
            <a:r>
              <a:rPr lang="en-US" sz="2800" dirty="0" smtClean="0">
                <a:sym typeface="Symbol"/>
              </a:rPr>
              <a:t>[[ </a:t>
            </a:r>
            <a:r>
              <a:rPr lang="en-US" sz="2800" dirty="0" smtClean="0">
                <a:solidFill>
                  <a:schemeClr val="accent6"/>
                </a:solidFill>
                <a:sym typeface="Symbol"/>
              </a:rPr>
              <a:t>release</a:t>
            </a:r>
            <a:r>
              <a:rPr lang="en-US" sz="2800" dirty="0" smtClean="0">
                <a:sym typeface="Symbol"/>
              </a:rPr>
              <a:t> m ]] =</a:t>
            </a:r>
            <a:br>
              <a:rPr lang="en-US" sz="2800" dirty="0" smtClean="0">
                <a:sym typeface="Symbol"/>
              </a:rPr>
            </a:br>
            <a:r>
              <a:rPr lang="en-US" sz="2800" dirty="0" smtClean="0">
                <a:sym typeface="Symbol"/>
              </a:rPr>
              <a:t>	</a:t>
            </a:r>
            <a:r>
              <a:rPr lang="en-US" sz="2800" dirty="0" smtClean="0">
                <a:solidFill>
                  <a:schemeClr val="accent2"/>
                </a:solidFill>
                <a:sym typeface="Symbol"/>
              </a:rPr>
              <a:t>assert</a:t>
            </a:r>
            <a:r>
              <a:rPr lang="en-US" sz="2800" dirty="0" smtClean="0">
                <a:sym typeface="Symbol"/>
              </a:rPr>
              <a:t> m  Locks;  </a:t>
            </a:r>
            <a:r>
              <a:rPr lang="en-US" sz="2800" dirty="0" smtClean="0">
                <a:solidFill>
                  <a:schemeClr val="accent2"/>
                </a:solidFill>
                <a:sym typeface="Symbol"/>
              </a:rPr>
              <a:t>assert</a:t>
            </a:r>
            <a:r>
              <a:rPr lang="en-US" sz="2800" dirty="0" smtClean="0">
                <a:sym typeface="Symbol"/>
              </a:rPr>
              <a:t> </a:t>
            </a:r>
            <a:r>
              <a:rPr lang="en-US" sz="2800" dirty="0" err="1" smtClean="0">
                <a:sym typeface="Symbol"/>
              </a:rPr>
              <a:t>mx</a:t>
            </a:r>
            <a:r>
              <a:rPr lang="en-US" sz="2800" dirty="0" smtClean="0">
                <a:sym typeface="Symbol"/>
              </a:rPr>
              <a:t> ≤ </a:t>
            </a:r>
            <a:r>
              <a:rPr lang="en-US" sz="2800" dirty="0" smtClean="0">
                <a:sym typeface="Symbol"/>
              </a:rPr>
              <a:t>my;</a:t>
            </a:r>
            <a:br>
              <a:rPr lang="en-US" sz="2800" dirty="0" smtClean="0">
                <a:sym typeface="Symbol"/>
              </a:rPr>
            </a:br>
            <a:r>
              <a:rPr lang="en-US" sz="2800" dirty="0" smtClean="0">
                <a:sym typeface="Symbol"/>
              </a:rPr>
              <a:t>	Locks := Locks – {m}</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4531058" y="3450008"/>
            <a:ext cx="3643952" cy="464024"/>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accent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a:xfrm>
            <a:off x="381000" y="230187"/>
            <a:ext cx="8382000" cy="1495794"/>
          </a:xfrm>
        </p:spPr>
        <p:txBody>
          <a:bodyPr/>
          <a:lstStyle/>
          <a:p>
            <a:r>
              <a:rPr smtClean="0"/>
              <a:t>"Do you want deadlock checks with that?"</a:t>
            </a:r>
            <a:endParaRPr lang="en-US" dirty="0"/>
          </a:p>
        </p:txBody>
      </p:sp>
      <p:sp>
        <p:nvSpPr>
          <p:cNvPr id="3" name="Content Placeholder 2"/>
          <p:cNvSpPr>
            <a:spLocks noGrp="1"/>
          </p:cNvSpPr>
          <p:nvPr>
            <p:ph idx="1"/>
          </p:nvPr>
        </p:nvSpPr>
        <p:spPr>
          <a:xfrm>
            <a:off x="381000" y="2489744"/>
            <a:ext cx="8382000" cy="2314480"/>
          </a:xfrm>
        </p:spPr>
        <p:txBody>
          <a:bodyPr/>
          <a:lstStyle/>
          <a:p>
            <a:endParaRPr lang="en-US" sz="3200" dirty="0" smtClean="0">
              <a:sym typeface="Symbol"/>
            </a:endParaRPr>
          </a:p>
          <a:p>
            <a:r>
              <a:rPr lang="en-US" sz="3200" dirty="0" err="1" smtClean="0">
                <a:sym typeface="Symbol"/>
              </a:rPr>
              <a:t>Tr</a:t>
            </a:r>
            <a:r>
              <a:rPr lang="en-US" sz="3200" dirty="0" smtClean="0">
                <a:sym typeface="Symbol"/>
              </a:rPr>
              <a:t>[[ </a:t>
            </a:r>
            <a:r>
              <a:rPr lang="en-US" sz="3200" dirty="0" smtClean="0">
                <a:solidFill>
                  <a:schemeClr val="accent6"/>
                </a:solidFill>
                <a:sym typeface="Symbol"/>
              </a:rPr>
              <a:t>acquire</a:t>
            </a:r>
            <a:r>
              <a:rPr lang="en-US" sz="3200" dirty="0" smtClean="0">
                <a:sym typeface="Symbol"/>
              </a:rPr>
              <a:t> m ]] =</a:t>
            </a:r>
            <a:br>
              <a:rPr lang="en-US" sz="3200" dirty="0" smtClean="0">
                <a:sym typeface="Symbol"/>
              </a:rPr>
            </a:br>
            <a:r>
              <a:rPr lang="en-US" sz="3200" dirty="0" smtClean="0">
                <a:sym typeface="Symbol"/>
              </a:rPr>
              <a:t>	</a:t>
            </a:r>
            <a:r>
              <a:rPr lang="en-US" sz="3200" dirty="0" smtClean="0">
                <a:solidFill>
                  <a:schemeClr val="accent2"/>
                </a:solidFill>
                <a:sym typeface="Symbol"/>
              </a:rPr>
              <a:t>assert</a:t>
            </a:r>
            <a:r>
              <a:rPr lang="en-US" sz="3200" dirty="0" smtClean="0">
                <a:sym typeface="Symbol"/>
              </a:rPr>
              <a:t> m  Locks    max(Locks) &lt; m;</a:t>
            </a:r>
            <a:br>
              <a:rPr lang="en-US" sz="3200" dirty="0" smtClean="0">
                <a:sym typeface="Symbol"/>
              </a:rPr>
            </a:br>
            <a:r>
              <a:rPr lang="en-US" sz="3200" dirty="0" smtClean="0">
                <a:sym typeface="Symbol"/>
              </a:rPr>
              <a:t>	Locks := Locks  {m};</a:t>
            </a:r>
            <a:br>
              <a:rPr lang="en-US" sz="3200" dirty="0" smtClean="0">
                <a:sym typeface="Symbol"/>
              </a:rPr>
            </a:br>
            <a:r>
              <a:rPr lang="en-US" sz="3200" dirty="0" smtClean="0">
                <a:sym typeface="Symbol"/>
              </a:rPr>
              <a:t>	</a:t>
            </a:r>
            <a:r>
              <a:rPr lang="en-US" sz="3200" dirty="0" smtClean="0">
                <a:solidFill>
                  <a:schemeClr val="accent2"/>
                </a:solidFill>
                <a:sym typeface="Symbol"/>
              </a:rPr>
              <a:t>havoc</a:t>
            </a:r>
            <a:r>
              <a:rPr lang="en-US" sz="3200" dirty="0" smtClean="0">
                <a:sym typeface="Symbol"/>
              </a:rPr>
              <a:t> </a:t>
            </a:r>
            <a:r>
              <a:rPr lang="en-US" sz="3200" dirty="0" err="1" smtClean="0">
                <a:sym typeface="Symbol"/>
              </a:rPr>
              <a:t>mx</a:t>
            </a:r>
            <a:r>
              <a:rPr lang="en-US" sz="3200" dirty="0" smtClean="0">
                <a:sym typeface="Symbol"/>
              </a:rPr>
              <a:t>, my;  </a:t>
            </a:r>
            <a:r>
              <a:rPr lang="en-US" sz="3200" dirty="0" smtClean="0">
                <a:solidFill>
                  <a:schemeClr val="accent2"/>
                </a:solidFill>
                <a:sym typeface="Symbol"/>
              </a:rPr>
              <a:t>assume</a:t>
            </a:r>
            <a:r>
              <a:rPr lang="en-US" sz="3200" dirty="0" smtClean="0">
                <a:sym typeface="Symbol"/>
              </a:rPr>
              <a:t> </a:t>
            </a:r>
            <a:r>
              <a:rPr lang="en-US" sz="3200" dirty="0" err="1" smtClean="0">
                <a:sym typeface="Symbol"/>
              </a:rPr>
              <a:t>mx</a:t>
            </a:r>
            <a:r>
              <a:rPr lang="en-US" sz="3200" dirty="0" smtClean="0">
                <a:sym typeface="Symbol"/>
              </a:rPr>
              <a:t> ≤ </a:t>
            </a:r>
            <a:r>
              <a:rPr lang="en-US" sz="3200" dirty="0" smtClean="0">
                <a:sym typeface="Symbol"/>
              </a:rPr>
              <a:t>my</a:t>
            </a:r>
            <a:endParaRPr lang="en-US" sz="3200" dirty="0" smtClean="0">
              <a:sym typeface="Symbo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a:t>
            </a:r>
            <a:endParaRPr lang="en-US" dirty="0"/>
          </a:p>
        </p:txBody>
      </p:sp>
      <p:sp>
        <p:nvSpPr>
          <p:cNvPr id="3" name="Content Placeholder 2"/>
          <p:cNvSpPr>
            <a:spLocks noGrp="1"/>
          </p:cNvSpPr>
          <p:nvPr>
            <p:ph idx="1"/>
          </p:nvPr>
        </p:nvSpPr>
        <p:spPr>
          <a:xfrm>
            <a:off x="381000" y="1411552"/>
            <a:ext cx="8382000" cy="3656386"/>
          </a:xfrm>
        </p:spPr>
        <p:txBody>
          <a:bodyPr/>
          <a:lstStyle/>
          <a:p>
            <a:r>
              <a:rPr lang="en-US" dirty="0" smtClean="0">
                <a:solidFill>
                  <a:schemeClr val="accent6"/>
                </a:solidFill>
              </a:rPr>
              <a:t>class</a:t>
            </a:r>
            <a:r>
              <a:rPr lang="en-US" dirty="0" smtClean="0"/>
              <a:t> C { </a:t>
            </a:r>
            <a:r>
              <a:rPr lang="en-US" dirty="0" err="1" smtClean="0">
                <a:solidFill>
                  <a:schemeClr val="accent6"/>
                </a:solidFill>
              </a:rPr>
              <a:t>var</a:t>
            </a:r>
            <a:r>
              <a:rPr lang="en-US" dirty="0" smtClean="0"/>
              <a:t> x: </a:t>
            </a:r>
            <a:r>
              <a:rPr lang="en-US" dirty="0" err="1" smtClean="0">
                <a:solidFill>
                  <a:schemeClr val="accent6"/>
                </a:solidFill>
              </a:rPr>
              <a:t>int</a:t>
            </a:r>
            <a:r>
              <a:rPr lang="en-US" dirty="0" smtClean="0"/>
              <a:t>;  </a:t>
            </a:r>
            <a:r>
              <a:rPr lang="en-US" dirty="0" err="1" smtClean="0">
                <a:solidFill>
                  <a:schemeClr val="accent6"/>
                </a:solidFill>
              </a:rPr>
              <a:t>var</a:t>
            </a:r>
            <a:r>
              <a:rPr lang="en-US" dirty="0" smtClean="0"/>
              <a:t> y: C;  … }</a:t>
            </a:r>
          </a:p>
          <a:p>
            <a:endParaRPr lang="en-US" dirty="0" smtClean="0"/>
          </a:p>
          <a:p>
            <a:r>
              <a:rPr lang="en-US" dirty="0" smtClean="0"/>
              <a:t>Idea:  </a:t>
            </a:r>
            <a:r>
              <a:rPr lang="en-US" dirty="0" err="1" smtClean="0"/>
              <a:t>c.x</a:t>
            </a:r>
            <a:r>
              <a:rPr lang="en-US" dirty="0" smtClean="0"/>
              <a:t>  is modeled as  Heap[c, x]</a:t>
            </a:r>
          </a:p>
          <a:p>
            <a:r>
              <a:rPr lang="en-US" dirty="0" smtClean="0"/>
              <a:t>Details:</a:t>
            </a:r>
          </a:p>
          <a:p>
            <a:pPr lvl="1"/>
            <a:r>
              <a:rPr smtClean="0">
                <a:solidFill>
                  <a:schemeClr val="accent2"/>
                </a:solidFill>
              </a:rPr>
              <a:t>var</a:t>
            </a:r>
            <a:r>
              <a:rPr smtClean="0"/>
              <a:t> Heap</a:t>
            </a:r>
          </a:p>
          <a:p>
            <a:pPr lvl="1"/>
            <a:r>
              <a:rPr smtClean="0">
                <a:solidFill>
                  <a:schemeClr val="accent2"/>
                </a:solidFill>
              </a:rPr>
              <a:t>const</a:t>
            </a:r>
            <a:r>
              <a:rPr smtClean="0"/>
              <a:t> x</a:t>
            </a:r>
          </a:p>
          <a:p>
            <a:pPr lvl="1"/>
            <a:r>
              <a:rPr smtClean="0">
                <a:solidFill>
                  <a:schemeClr val="accent2"/>
                </a:solidFill>
              </a:rPr>
              <a:t>const</a:t>
            </a:r>
            <a:r>
              <a:rPr smtClean="0"/>
              <a:t> 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SR_PPT template_07_dark">
  <a:themeElements>
    <a:clrScheme name="MSR 2007 Dark">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DCE85202-141D-462B-A1D1-65DF9CD46975}">
  <ds:schemaRefs>
    <ds:schemaRef ds:uri="http://schemas.microsoft.com/sharepoint/v3/contenttype/forms"/>
  </ds:schemaRefs>
</ds:datastoreItem>
</file>

<file path=customXml/itemProps2.xml><?xml version="1.0" encoding="utf-8"?>
<ds:datastoreItem xmlns:ds="http://schemas.openxmlformats.org/officeDocument/2006/customXml" ds:itemID="{E93D3D2D-BA26-4F3E-9EB5-9A123C54235A}">
  <ds:schemaRefs>
    <ds:schemaRef ds:uri="http://schemas.microsoft.com/office/2006/metadata/properties"/>
  </ds:schemaRefs>
</ds:datastoreItem>
</file>

<file path=customXml/itemProps3.xml><?xml version="1.0" encoding="utf-8"?>
<ds:datastoreItem xmlns:ds="http://schemas.openxmlformats.org/officeDocument/2006/customXml" ds:itemID="{529CEFDC-EB30-4CDC-8D02-DBFEA62CD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MSR_PPT template_07_dark</Template>
  <TotalTime>1581</TotalTime>
  <Words>1949</Words>
  <Application>Microsoft Office PowerPoint</Application>
  <PresentationFormat>On-screen Show (4:3)</PresentationFormat>
  <Paragraphs>261</Paragraphs>
  <Slides>38</Slides>
  <Notes>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MSR_PPT template_07_dark</vt:lpstr>
      <vt:lpstr>Specification and  Verification of   Programs with Pointers</vt:lpstr>
      <vt:lpstr>Basic verifier architecture</vt:lpstr>
      <vt:lpstr>While loop with loop invariant</vt:lpstr>
      <vt:lpstr>Translation functions</vt:lpstr>
      <vt:lpstr>Example translations</vt:lpstr>
      <vt:lpstr>Example:  Mutual exclusion</vt:lpstr>
      <vt:lpstr>Example:  Mutual exclusion</vt:lpstr>
      <vt:lpstr>"Do you want deadlock checks with that?"</vt:lpstr>
      <vt:lpstr>Object features</vt:lpstr>
      <vt:lpstr>Object features, with types</vt:lpstr>
      <vt:lpstr>Object features, with types</vt:lpstr>
      <vt:lpstr>Object features</vt:lpstr>
      <vt:lpstr>Accessing the heap</vt:lpstr>
      <vt:lpstr>Object creation</vt:lpstr>
      <vt:lpstr>Object creation, advanced</vt:lpstr>
      <vt:lpstr>Fresh</vt:lpstr>
      <vt:lpstr>Properties of the heap</vt:lpstr>
      <vt:lpstr>Properties of the heap</vt:lpstr>
      <vt:lpstr>Methods, basics</vt:lpstr>
      <vt:lpstr>Method pre/post specifications</vt:lpstr>
      <vt:lpstr>Method modifies clauses</vt:lpstr>
      <vt:lpstr>Method modifies clauses: example</vt:lpstr>
      <vt:lpstr>Methods, boilerplate</vt:lpstr>
      <vt:lpstr>"Free-conditions"</vt:lpstr>
      <vt:lpstr>Methods, putting it all together</vt:lpstr>
      <vt:lpstr>Spec# Chunker.NextChunk translation</vt:lpstr>
      <vt:lpstr>Boogie demo</vt:lpstr>
      <vt:lpstr>Dafny:  an object-based language</vt:lpstr>
      <vt:lpstr>Specifying programs using dynamic frames in Dafny</vt:lpstr>
      <vt:lpstr>Dafny Chunker example (cont.)</vt:lpstr>
      <vt:lpstr>Dafny demo</vt:lpstr>
      <vt:lpstr>Functions</vt:lpstr>
      <vt:lpstr>Encoding Dafny functions</vt:lpstr>
      <vt:lpstr>Well-definedness of functions</vt:lpstr>
      <vt:lpstr>Function reads clauses</vt:lpstr>
      <vt:lpstr>Dafny demos</vt:lpstr>
      <vt:lpstr>Example:  Queue</vt:lpstr>
      <vt:lpstr>Summary</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and Verification of Programs with Pointers</dc:title>
  <dc:subject>Name of Event</dc:subject>
  <dc:creator>Rustan Leino</dc:creator>
  <dc:description>Template: Mark Johnson, Silver Fox Productions Inc.
Formatting:
Event Date:
Event Location:
Audience:</dc:description>
  <cp:lastModifiedBy>Rustan Leino</cp:lastModifiedBy>
  <cp:revision>33</cp:revision>
  <dcterms:created xsi:type="dcterms:W3CDTF">2008-07-28T03:51:30Z</dcterms:created>
  <dcterms:modified xsi:type="dcterms:W3CDTF">2008-07-30T01:45:05Z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