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 id="2147483825" r:id="rId2"/>
    <p:sldMasterId id="2147483838" r:id="rId3"/>
    <p:sldMasterId id="2147483878" r:id="rId4"/>
    <p:sldMasterId id="2147483892" r:id="rId5"/>
    <p:sldMasterId id="2147483933" r:id="rId6"/>
    <p:sldMasterId id="2147483945" r:id="rId7"/>
    <p:sldMasterId id="2147483956" r:id="rId8"/>
    <p:sldMasterId id="2147483968" r:id="rId9"/>
    <p:sldMasterId id="2147484038" r:id="rId10"/>
    <p:sldMasterId id="2147484050" r:id="rId11"/>
    <p:sldMasterId id="2147484062" r:id="rId12"/>
    <p:sldMasterId id="2147484077" r:id="rId13"/>
    <p:sldMasterId id="2147484103" r:id="rId14"/>
    <p:sldMasterId id="2147484117" r:id="rId15"/>
    <p:sldMasterId id="2147484131" r:id="rId16"/>
    <p:sldMasterId id="2147484145" r:id="rId17"/>
  </p:sldMasterIdLst>
  <p:notesMasterIdLst>
    <p:notesMasterId r:id="rId166"/>
  </p:notesMasterIdLst>
  <p:sldIdLst>
    <p:sldId id="256" r:id="rId18"/>
    <p:sldId id="441" r:id="rId19"/>
    <p:sldId id="611" r:id="rId20"/>
    <p:sldId id="613" r:id="rId21"/>
    <p:sldId id="614" r:id="rId22"/>
    <p:sldId id="539" r:id="rId23"/>
    <p:sldId id="544" r:id="rId24"/>
    <p:sldId id="519" r:id="rId25"/>
    <p:sldId id="521" r:id="rId26"/>
    <p:sldId id="520" r:id="rId27"/>
    <p:sldId id="593" r:id="rId28"/>
    <p:sldId id="634" r:id="rId29"/>
    <p:sldId id="607" r:id="rId30"/>
    <p:sldId id="602" r:id="rId31"/>
    <p:sldId id="606" r:id="rId32"/>
    <p:sldId id="603" r:id="rId33"/>
    <p:sldId id="604" r:id="rId34"/>
    <p:sldId id="608" r:id="rId35"/>
    <p:sldId id="615" r:id="rId36"/>
    <p:sldId id="616" r:id="rId37"/>
    <p:sldId id="617" r:id="rId38"/>
    <p:sldId id="618" r:id="rId39"/>
    <p:sldId id="619" r:id="rId40"/>
    <p:sldId id="620" r:id="rId41"/>
    <p:sldId id="621" r:id="rId42"/>
    <p:sldId id="643" r:id="rId43"/>
    <p:sldId id="639" r:id="rId44"/>
    <p:sldId id="597" r:id="rId45"/>
    <p:sldId id="598" r:id="rId46"/>
    <p:sldId id="599" r:id="rId47"/>
    <p:sldId id="646" r:id="rId48"/>
    <p:sldId id="647" r:id="rId49"/>
    <p:sldId id="522" r:id="rId50"/>
    <p:sldId id="553" r:id="rId51"/>
    <p:sldId id="554" r:id="rId52"/>
    <p:sldId id="555" r:id="rId53"/>
    <p:sldId id="556" r:id="rId54"/>
    <p:sldId id="557" r:id="rId55"/>
    <p:sldId id="558" r:id="rId56"/>
    <p:sldId id="560" r:id="rId57"/>
    <p:sldId id="561" r:id="rId58"/>
    <p:sldId id="574" r:id="rId59"/>
    <p:sldId id="562" r:id="rId60"/>
    <p:sldId id="563" r:id="rId61"/>
    <p:sldId id="564" r:id="rId62"/>
    <p:sldId id="565" r:id="rId63"/>
    <p:sldId id="566" r:id="rId64"/>
    <p:sldId id="569" r:id="rId65"/>
    <p:sldId id="576" r:id="rId66"/>
    <p:sldId id="420" r:id="rId67"/>
    <p:sldId id="430" r:id="rId68"/>
    <p:sldId id="429" r:id="rId69"/>
    <p:sldId id="426" r:id="rId70"/>
    <p:sldId id="587" r:id="rId71"/>
    <p:sldId id="588" r:id="rId72"/>
    <p:sldId id="648" r:id="rId73"/>
    <p:sldId id="653" r:id="rId74"/>
    <p:sldId id="383" r:id="rId75"/>
    <p:sldId id="384" r:id="rId76"/>
    <p:sldId id="691" r:id="rId77"/>
    <p:sldId id="394" r:id="rId78"/>
    <p:sldId id="432" r:id="rId79"/>
    <p:sldId id="390" r:id="rId80"/>
    <p:sldId id="436" r:id="rId81"/>
    <p:sldId id="437" r:id="rId82"/>
    <p:sldId id="654" r:id="rId83"/>
    <p:sldId id="655" r:id="rId84"/>
    <p:sldId id="656" r:id="rId85"/>
    <p:sldId id="657" r:id="rId86"/>
    <p:sldId id="658" r:id="rId87"/>
    <p:sldId id="659" r:id="rId88"/>
    <p:sldId id="660" r:id="rId89"/>
    <p:sldId id="661" r:id="rId90"/>
    <p:sldId id="662" r:id="rId91"/>
    <p:sldId id="674" r:id="rId92"/>
    <p:sldId id="649" r:id="rId93"/>
    <p:sldId id="650" r:id="rId94"/>
    <p:sldId id="651" r:id="rId95"/>
    <p:sldId id="652" r:id="rId96"/>
    <p:sldId id="675" r:id="rId97"/>
    <p:sldId id="676" r:id="rId98"/>
    <p:sldId id="677" r:id="rId99"/>
    <p:sldId id="678" r:id="rId100"/>
    <p:sldId id="679" r:id="rId101"/>
    <p:sldId id="680" r:id="rId102"/>
    <p:sldId id="681" r:id="rId103"/>
    <p:sldId id="682" r:id="rId104"/>
    <p:sldId id="683" r:id="rId105"/>
    <p:sldId id="684" r:id="rId106"/>
    <p:sldId id="685" r:id="rId107"/>
    <p:sldId id="686" r:id="rId108"/>
    <p:sldId id="687" r:id="rId109"/>
    <p:sldId id="688" r:id="rId110"/>
    <p:sldId id="443" r:id="rId111"/>
    <p:sldId id="444" r:id="rId112"/>
    <p:sldId id="445" r:id="rId113"/>
    <p:sldId id="446" r:id="rId114"/>
    <p:sldId id="447" r:id="rId115"/>
    <p:sldId id="448" r:id="rId116"/>
    <p:sldId id="450" r:id="rId117"/>
    <p:sldId id="451" r:id="rId118"/>
    <p:sldId id="452" r:id="rId119"/>
    <p:sldId id="453" r:id="rId120"/>
    <p:sldId id="454" r:id="rId121"/>
    <p:sldId id="455" r:id="rId122"/>
    <p:sldId id="456" r:id="rId123"/>
    <p:sldId id="457" r:id="rId124"/>
    <p:sldId id="458" r:id="rId125"/>
    <p:sldId id="459" r:id="rId126"/>
    <p:sldId id="460" r:id="rId127"/>
    <p:sldId id="461" r:id="rId128"/>
    <p:sldId id="463" r:id="rId129"/>
    <p:sldId id="464" r:id="rId130"/>
    <p:sldId id="465" r:id="rId131"/>
    <p:sldId id="466" r:id="rId132"/>
    <p:sldId id="468" r:id="rId133"/>
    <p:sldId id="469" r:id="rId134"/>
    <p:sldId id="470" r:id="rId135"/>
    <p:sldId id="471" r:id="rId136"/>
    <p:sldId id="472" r:id="rId137"/>
    <p:sldId id="473" r:id="rId138"/>
    <p:sldId id="474" r:id="rId139"/>
    <p:sldId id="476" r:id="rId140"/>
    <p:sldId id="482" r:id="rId141"/>
    <p:sldId id="483" r:id="rId142"/>
    <p:sldId id="689" r:id="rId143"/>
    <p:sldId id="690" r:id="rId144"/>
    <p:sldId id="692" r:id="rId145"/>
    <p:sldId id="693" r:id="rId146"/>
    <p:sldId id="694" r:id="rId147"/>
    <p:sldId id="695" r:id="rId148"/>
    <p:sldId id="696" r:id="rId149"/>
    <p:sldId id="535" r:id="rId150"/>
    <p:sldId id="523" r:id="rId151"/>
    <p:sldId id="524" r:id="rId152"/>
    <p:sldId id="525" r:id="rId153"/>
    <p:sldId id="526" r:id="rId154"/>
    <p:sldId id="527" r:id="rId155"/>
    <p:sldId id="528" r:id="rId156"/>
    <p:sldId id="529" r:id="rId157"/>
    <p:sldId id="530" r:id="rId158"/>
    <p:sldId id="531" r:id="rId159"/>
    <p:sldId id="532" r:id="rId160"/>
    <p:sldId id="533" r:id="rId161"/>
    <p:sldId id="534" r:id="rId162"/>
    <p:sldId id="609" r:id="rId163"/>
    <p:sldId id="610" r:id="rId164"/>
    <p:sldId id="633" r:id="rId165"/>
  </p:sldIdLst>
  <p:sldSz cx="9144000" cy="6858000" type="screen4x3"/>
  <p:notesSz cx="6858000" cy="9144000"/>
  <p:defaultTex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5" autoAdjust="0"/>
    <p:restoredTop sz="94590" autoAdjust="0"/>
  </p:normalViewPr>
  <p:slideViewPr>
    <p:cSldViewPr>
      <p:cViewPr varScale="1">
        <p:scale>
          <a:sx n="76" d="100"/>
          <a:sy n="76" d="100"/>
        </p:scale>
        <p:origin x="66" y="9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198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slide" Target="slides/slide137.xml"/><Relationship Id="rId159" Type="http://schemas.openxmlformats.org/officeDocument/2006/relationships/slide" Target="slides/slide142.xml"/><Relationship Id="rId17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slide" Target="slides/slide143.xml"/><Relationship Id="rId165" Type="http://schemas.openxmlformats.org/officeDocument/2006/relationships/slide" Target="slides/slide14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slide" Target="slides/slide134.xml"/><Relationship Id="rId156" Type="http://schemas.openxmlformats.org/officeDocument/2006/relationships/slide" Target="slides/slide139.xml"/><Relationship Id="rId164" Type="http://schemas.openxmlformats.org/officeDocument/2006/relationships/slide" Target="slides/slide147.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8.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200"/>
              <a:t>Error rate vs NDCG1</a:t>
            </a:r>
          </a:p>
        </c:rich>
      </c:tx>
      <c:layout>
        <c:manualLayout>
          <c:xMode val="edge"/>
          <c:yMode val="edge"/>
          <c:x val="0.27432625108915737"/>
          <c:y val="5.4974289849229301E-2"/>
        </c:manualLayout>
      </c:layout>
      <c:overlay val="0"/>
    </c:title>
    <c:autoTitleDeleted val="0"/>
    <c:plotArea>
      <c:layout/>
      <c:scatterChart>
        <c:scatterStyle val="lineMarker"/>
        <c:varyColors val="0"/>
        <c:ser>
          <c:idx val="0"/>
          <c:order val="0"/>
          <c:tx>
            <c:v>Err rate vs NDCG1</c:v>
          </c:tx>
          <c:spPr>
            <a:ln w="28575">
              <a:noFill/>
            </a:ln>
          </c:spPr>
          <c:marker>
            <c:symbol val="circle"/>
            <c:size val="4"/>
          </c:marker>
          <c:xVal>
            <c:numRef>
              <c:f>Sheet1!$M$3:$M$280</c:f>
              <c:numCache>
                <c:formatCode>General</c:formatCode>
                <c:ptCount val="278"/>
                <c:pt idx="0">
                  <c:v>0.33100000000000002</c:v>
                </c:pt>
                <c:pt idx="1">
                  <c:v>0.33200000000000002</c:v>
                </c:pt>
                <c:pt idx="2">
                  <c:v>0.33400000000000002</c:v>
                </c:pt>
                <c:pt idx="3">
                  <c:v>0.33500000000000002</c:v>
                </c:pt>
                <c:pt idx="4">
                  <c:v>0.33800000000000002</c:v>
                </c:pt>
                <c:pt idx="5">
                  <c:v>0.33700000000000002</c:v>
                </c:pt>
                <c:pt idx="6">
                  <c:v>0.34100000000000003</c:v>
                </c:pt>
                <c:pt idx="7">
                  <c:v>0.34200000000000003</c:v>
                </c:pt>
                <c:pt idx="8">
                  <c:v>0.34399999999999997</c:v>
                </c:pt>
                <c:pt idx="9">
                  <c:v>0.34399999999999997</c:v>
                </c:pt>
                <c:pt idx="10">
                  <c:v>0.34499999999999997</c:v>
                </c:pt>
                <c:pt idx="11">
                  <c:v>0.34899999999999998</c:v>
                </c:pt>
                <c:pt idx="12">
                  <c:v>0.34699999999999998</c:v>
                </c:pt>
                <c:pt idx="13">
                  <c:v>0.34799999999999998</c:v>
                </c:pt>
                <c:pt idx="14">
                  <c:v>0.35</c:v>
                </c:pt>
                <c:pt idx="15">
                  <c:v>0.35199999999999998</c:v>
                </c:pt>
                <c:pt idx="16">
                  <c:v>0.35199999999999998</c:v>
                </c:pt>
                <c:pt idx="17">
                  <c:v>0.35199999999999998</c:v>
                </c:pt>
                <c:pt idx="18">
                  <c:v>0.35099999999999998</c:v>
                </c:pt>
                <c:pt idx="19">
                  <c:v>0.35199999999999998</c:v>
                </c:pt>
                <c:pt idx="20">
                  <c:v>0.35099999999999998</c:v>
                </c:pt>
                <c:pt idx="21">
                  <c:v>0.35199999999999998</c:v>
                </c:pt>
                <c:pt idx="22">
                  <c:v>0.35199999999999998</c:v>
                </c:pt>
                <c:pt idx="23">
                  <c:v>0.35299999999999998</c:v>
                </c:pt>
                <c:pt idx="24">
                  <c:v>0.35099999999999998</c:v>
                </c:pt>
                <c:pt idx="25">
                  <c:v>0.35</c:v>
                </c:pt>
                <c:pt idx="26">
                  <c:v>0.35</c:v>
                </c:pt>
                <c:pt idx="27">
                  <c:v>0.34799999999999998</c:v>
                </c:pt>
                <c:pt idx="28">
                  <c:v>0.35199999999999998</c:v>
                </c:pt>
                <c:pt idx="29">
                  <c:v>0.34899999999999998</c:v>
                </c:pt>
                <c:pt idx="30">
                  <c:v>0.35</c:v>
                </c:pt>
                <c:pt idx="31">
                  <c:v>0.35</c:v>
                </c:pt>
                <c:pt idx="32">
                  <c:v>0.35099999999999998</c:v>
                </c:pt>
                <c:pt idx="33">
                  <c:v>0.35099999999999998</c:v>
                </c:pt>
                <c:pt idx="34">
                  <c:v>0.35299999999999998</c:v>
                </c:pt>
                <c:pt idx="35">
                  <c:v>0.35099999999999998</c:v>
                </c:pt>
                <c:pt idx="36">
                  <c:v>0.35299999999999998</c:v>
                </c:pt>
                <c:pt idx="37">
                  <c:v>0.35199999999999998</c:v>
                </c:pt>
                <c:pt idx="38">
                  <c:v>0.35299999999999998</c:v>
                </c:pt>
                <c:pt idx="39">
                  <c:v>0.35199999999999998</c:v>
                </c:pt>
                <c:pt idx="40">
                  <c:v>0.35299999999999998</c:v>
                </c:pt>
                <c:pt idx="41">
                  <c:v>0.35399999999999998</c:v>
                </c:pt>
                <c:pt idx="42">
                  <c:v>0.35299999999999998</c:v>
                </c:pt>
                <c:pt idx="43">
                  <c:v>0.35199999999999998</c:v>
                </c:pt>
                <c:pt idx="44">
                  <c:v>0.35399999999999998</c:v>
                </c:pt>
                <c:pt idx="45">
                  <c:v>0.35199999999999998</c:v>
                </c:pt>
                <c:pt idx="46">
                  <c:v>0.35299999999999998</c:v>
                </c:pt>
                <c:pt idx="47">
                  <c:v>0.35399999999999998</c:v>
                </c:pt>
                <c:pt idx="48">
                  <c:v>0.35299999999999998</c:v>
                </c:pt>
                <c:pt idx="49">
                  <c:v>0.35</c:v>
                </c:pt>
                <c:pt idx="50">
                  <c:v>0.35299999999999998</c:v>
                </c:pt>
                <c:pt idx="51">
                  <c:v>0.35199999999999998</c:v>
                </c:pt>
                <c:pt idx="52">
                  <c:v>0.35199999999999998</c:v>
                </c:pt>
                <c:pt idx="53">
                  <c:v>0.35199999999999998</c:v>
                </c:pt>
                <c:pt idx="54">
                  <c:v>0.34799999999999998</c:v>
                </c:pt>
                <c:pt idx="55">
                  <c:v>0.35</c:v>
                </c:pt>
                <c:pt idx="56">
                  <c:v>0.35199999999999998</c:v>
                </c:pt>
                <c:pt idx="57">
                  <c:v>0.35199999999999998</c:v>
                </c:pt>
                <c:pt idx="58">
                  <c:v>0.35199999999999998</c:v>
                </c:pt>
                <c:pt idx="59">
                  <c:v>0.35299999999999998</c:v>
                </c:pt>
                <c:pt idx="60">
                  <c:v>0.35299999999999998</c:v>
                </c:pt>
                <c:pt idx="61">
                  <c:v>0.35299999999999998</c:v>
                </c:pt>
                <c:pt idx="62">
                  <c:v>0.35299999999999998</c:v>
                </c:pt>
                <c:pt idx="63">
                  <c:v>0.35199999999999998</c:v>
                </c:pt>
                <c:pt idx="64">
                  <c:v>0.35199999999999998</c:v>
                </c:pt>
                <c:pt idx="65">
                  <c:v>0.35499999999999998</c:v>
                </c:pt>
                <c:pt idx="66">
                  <c:v>0.35399999999999998</c:v>
                </c:pt>
                <c:pt idx="67">
                  <c:v>0.35499999999999998</c:v>
                </c:pt>
                <c:pt idx="68">
                  <c:v>0.35199999999999998</c:v>
                </c:pt>
                <c:pt idx="69">
                  <c:v>0.35199999999999998</c:v>
                </c:pt>
                <c:pt idx="70">
                  <c:v>0.35499999999999998</c:v>
                </c:pt>
                <c:pt idx="71">
                  <c:v>0.35499999999999998</c:v>
                </c:pt>
                <c:pt idx="72">
                  <c:v>0.35399999999999998</c:v>
                </c:pt>
                <c:pt idx="73">
                  <c:v>0.35399999999999998</c:v>
                </c:pt>
                <c:pt idx="74">
                  <c:v>0.35299999999999998</c:v>
                </c:pt>
                <c:pt idx="75">
                  <c:v>0.35399999999999998</c:v>
                </c:pt>
                <c:pt idx="76">
                  <c:v>0.35299999999999998</c:v>
                </c:pt>
                <c:pt idx="77">
                  <c:v>0.35399999999999998</c:v>
                </c:pt>
                <c:pt idx="78">
                  <c:v>0.35299999999999998</c:v>
                </c:pt>
                <c:pt idx="79">
                  <c:v>0.35199999999999998</c:v>
                </c:pt>
                <c:pt idx="80">
                  <c:v>0.35299999999999998</c:v>
                </c:pt>
                <c:pt idx="81">
                  <c:v>0.35399999999999998</c:v>
                </c:pt>
                <c:pt idx="82">
                  <c:v>0.35199999999999998</c:v>
                </c:pt>
                <c:pt idx="83">
                  <c:v>0.35199999999999998</c:v>
                </c:pt>
                <c:pt idx="84">
                  <c:v>0.35099999999999998</c:v>
                </c:pt>
                <c:pt idx="85">
                  <c:v>0.35199999999999998</c:v>
                </c:pt>
                <c:pt idx="86">
                  <c:v>0.35299999999999998</c:v>
                </c:pt>
                <c:pt idx="87">
                  <c:v>0.35199999999999998</c:v>
                </c:pt>
                <c:pt idx="88">
                  <c:v>0.35199999999999998</c:v>
                </c:pt>
                <c:pt idx="89">
                  <c:v>0.35199999999999998</c:v>
                </c:pt>
                <c:pt idx="90">
                  <c:v>0.35399999999999998</c:v>
                </c:pt>
                <c:pt idx="91">
                  <c:v>0.35399999999999998</c:v>
                </c:pt>
                <c:pt idx="92">
                  <c:v>0.35599999999999998</c:v>
                </c:pt>
                <c:pt idx="93">
                  <c:v>0.35399999999999998</c:v>
                </c:pt>
                <c:pt idx="94">
                  <c:v>0.35499999999999998</c:v>
                </c:pt>
                <c:pt idx="95">
                  <c:v>0.35499999999999998</c:v>
                </c:pt>
                <c:pt idx="96">
                  <c:v>0.35599999999999998</c:v>
                </c:pt>
                <c:pt idx="97">
                  <c:v>0.35799999999999998</c:v>
                </c:pt>
                <c:pt idx="98">
                  <c:v>0.35899999999999999</c:v>
                </c:pt>
                <c:pt idx="99">
                  <c:v>0.35699999999999998</c:v>
                </c:pt>
                <c:pt idx="100">
                  <c:v>0.35699999999999998</c:v>
                </c:pt>
                <c:pt idx="101">
                  <c:v>0.35499999999999998</c:v>
                </c:pt>
                <c:pt idx="102">
                  <c:v>0.35299999999999998</c:v>
                </c:pt>
                <c:pt idx="103">
                  <c:v>0.35299999999999998</c:v>
                </c:pt>
                <c:pt idx="104">
                  <c:v>0.35099999999999998</c:v>
                </c:pt>
                <c:pt idx="105">
                  <c:v>0.35299999999999998</c:v>
                </c:pt>
                <c:pt idx="106">
                  <c:v>0.35199999999999998</c:v>
                </c:pt>
                <c:pt idx="107">
                  <c:v>0.35499999999999998</c:v>
                </c:pt>
                <c:pt idx="108">
                  <c:v>0.35599999999999998</c:v>
                </c:pt>
                <c:pt idx="109">
                  <c:v>0.35099999999999998</c:v>
                </c:pt>
                <c:pt idx="110">
                  <c:v>0.35299999999999998</c:v>
                </c:pt>
                <c:pt idx="111">
                  <c:v>0.35199999999999998</c:v>
                </c:pt>
                <c:pt idx="112">
                  <c:v>0.35299999999999998</c:v>
                </c:pt>
                <c:pt idx="113">
                  <c:v>0.35199999999999998</c:v>
                </c:pt>
                <c:pt idx="114">
                  <c:v>0.35199999999999998</c:v>
                </c:pt>
                <c:pt idx="115">
                  <c:v>0.35399999999999998</c:v>
                </c:pt>
                <c:pt idx="116">
                  <c:v>0.35299999999999998</c:v>
                </c:pt>
                <c:pt idx="117">
                  <c:v>0.35199999999999998</c:v>
                </c:pt>
                <c:pt idx="118">
                  <c:v>0.35099999999999998</c:v>
                </c:pt>
                <c:pt idx="119">
                  <c:v>0.35499999999999998</c:v>
                </c:pt>
                <c:pt idx="120">
                  <c:v>0.35499999999999998</c:v>
                </c:pt>
                <c:pt idx="121">
                  <c:v>0.35299999999999998</c:v>
                </c:pt>
                <c:pt idx="122">
                  <c:v>0.35499999999999998</c:v>
                </c:pt>
                <c:pt idx="123">
                  <c:v>0.35</c:v>
                </c:pt>
                <c:pt idx="124">
                  <c:v>0.35</c:v>
                </c:pt>
                <c:pt idx="125">
                  <c:v>0.35299999999999998</c:v>
                </c:pt>
                <c:pt idx="126">
                  <c:v>0.35399999999999998</c:v>
                </c:pt>
                <c:pt idx="127">
                  <c:v>0.35299999999999998</c:v>
                </c:pt>
                <c:pt idx="128">
                  <c:v>0.35399999999999998</c:v>
                </c:pt>
                <c:pt idx="129">
                  <c:v>0.35499999999999998</c:v>
                </c:pt>
                <c:pt idx="130">
                  <c:v>0.35499999999999998</c:v>
                </c:pt>
                <c:pt idx="131">
                  <c:v>0.35399999999999998</c:v>
                </c:pt>
                <c:pt idx="132">
                  <c:v>0.35499999999999998</c:v>
                </c:pt>
                <c:pt idx="133">
                  <c:v>0.35399999999999998</c:v>
                </c:pt>
                <c:pt idx="134">
                  <c:v>0.35399999999999998</c:v>
                </c:pt>
                <c:pt idx="135">
                  <c:v>0.35499999999999998</c:v>
                </c:pt>
                <c:pt idx="136">
                  <c:v>0.35399999999999998</c:v>
                </c:pt>
                <c:pt idx="137">
                  <c:v>0.35599999999999998</c:v>
                </c:pt>
                <c:pt idx="138">
                  <c:v>0.35499999999999998</c:v>
                </c:pt>
                <c:pt idx="139">
                  <c:v>0.35299999999999998</c:v>
                </c:pt>
                <c:pt idx="140">
                  <c:v>0.35499999999999998</c:v>
                </c:pt>
                <c:pt idx="141">
                  <c:v>0.35199999999999998</c:v>
                </c:pt>
                <c:pt idx="142">
                  <c:v>0.35399999999999998</c:v>
                </c:pt>
                <c:pt idx="143">
                  <c:v>0.35299999999999998</c:v>
                </c:pt>
                <c:pt idx="144">
                  <c:v>0.35399999999999998</c:v>
                </c:pt>
                <c:pt idx="145">
                  <c:v>0.35399999999999998</c:v>
                </c:pt>
                <c:pt idx="146">
                  <c:v>0.35399999999999998</c:v>
                </c:pt>
                <c:pt idx="147">
                  <c:v>0.35399999999999998</c:v>
                </c:pt>
                <c:pt idx="148">
                  <c:v>0.35499999999999998</c:v>
                </c:pt>
                <c:pt idx="149">
                  <c:v>0.35499999999999998</c:v>
                </c:pt>
                <c:pt idx="150">
                  <c:v>0.35399999999999998</c:v>
                </c:pt>
                <c:pt idx="151">
                  <c:v>0.35599999999999998</c:v>
                </c:pt>
                <c:pt idx="152">
                  <c:v>0.35499999999999998</c:v>
                </c:pt>
                <c:pt idx="153">
                  <c:v>0.35499999999999998</c:v>
                </c:pt>
                <c:pt idx="154">
                  <c:v>0.35499999999999998</c:v>
                </c:pt>
                <c:pt idx="155">
                  <c:v>0.35399999999999998</c:v>
                </c:pt>
                <c:pt idx="156">
                  <c:v>0.35299999999999998</c:v>
                </c:pt>
                <c:pt idx="157">
                  <c:v>0.35299999999999998</c:v>
                </c:pt>
                <c:pt idx="158">
                  <c:v>0.35299999999999998</c:v>
                </c:pt>
                <c:pt idx="159">
                  <c:v>0.35199999999999998</c:v>
                </c:pt>
                <c:pt idx="160">
                  <c:v>0.35299999999999998</c:v>
                </c:pt>
                <c:pt idx="161">
                  <c:v>0.35599999999999998</c:v>
                </c:pt>
                <c:pt idx="162">
                  <c:v>0.35099999999999998</c:v>
                </c:pt>
                <c:pt idx="163">
                  <c:v>0.34899999999999998</c:v>
                </c:pt>
                <c:pt idx="164">
                  <c:v>0.35199999999999998</c:v>
                </c:pt>
                <c:pt idx="165">
                  <c:v>0.35299999999999998</c:v>
                </c:pt>
                <c:pt idx="166">
                  <c:v>0.35099999999999998</c:v>
                </c:pt>
                <c:pt idx="167">
                  <c:v>0.35399999999999998</c:v>
                </c:pt>
                <c:pt idx="168">
                  <c:v>0.35299999999999998</c:v>
                </c:pt>
                <c:pt idx="169">
                  <c:v>0.35399999999999998</c:v>
                </c:pt>
                <c:pt idx="170">
                  <c:v>0.35299999999999998</c:v>
                </c:pt>
                <c:pt idx="171">
                  <c:v>0.35299999999999998</c:v>
                </c:pt>
                <c:pt idx="172">
                  <c:v>0.35199999999999998</c:v>
                </c:pt>
                <c:pt idx="173">
                  <c:v>0.35199999999999998</c:v>
                </c:pt>
                <c:pt idx="174">
                  <c:v>0.35199999999999998</c:v>
                </c:pt>
                <c:pt idx="175">
                  <c:v>0.35299999999999998</c:v>
                </c:pt>
                <c:pt idx="176">
                  <c:v>0.35399999999999998</c:v>
                </c:pt>
                <c:pt idx="177">
                  <c:v>0.35399999999999998</c:v>
                </c:pt>
                <c:pt idx="178">
                  <c:v>0.35399999999999998</c:v>
                </c:pt>
                <c:pt idx="179">
                  <c:v>0.35399999999999998</c:v>
                </c:pt>
                <c:pt idx="180">
                  <c:v>0.35399999999999998</c:v>
                </c:pt>
                <c:pt idx="181">
                  <c:v>0.35199999999999998</c:v>
                </c:pt>
                <c:pt idx="182">
                  <c:v>0.35099999999999998</c:v>
                </c:pt>
                <c:pt idx="183">
                  <c:v>0.35499999999999998</c:v>
                </c:pt>
                <c:pt idx="184">
                  <c:v>0.34899999999999998</c:v>
                </c:pt>
                <c:pt idx="185">
                  <c:v>0.35199999999999998</c:v>
                </c:pt>
                <c:pt idx="186">
                  <c:v>0.34899999999999998</c:v>
                </c:pt>
                <c:pt idx="187">
                  <c:v>0.35099999999999998</c:v>
                </c:pt>
                <c:pt idx="188">
                  <c:v>0.35099999999999998</c:v>
                </c:pt>
                <c:pt idx="189">
                  <c:v>0.34799999999999998</c:v>
                </c:pt>
                <c:pt idx="190">
                  <c:v>0.34799999999999998</c:v>
                </c:pt>
                <c:pt idx="191">
                  <c:v>0.34899999999999998</c:v>
                </c:pt>
                <c:pt idx="192">
                  <c:v>0.35</c:v>
                </c:pt>
                <c:pt idx="193">
                  <c:v>0.35</c:v>
                </c:pt>
                <c:pt idx="194">
                  <c:v>0.34899999999999998</c:v>
                </c:pt>
                <c:pt idx="195">
                  <c:v>0.35099999999999998</c:v>
                </c:pt>
                <c:pt idx="196">
                  <c:v>0.34799999999999998</c:v>
                </c:pt>
                <c:pt idx="197">
                  <c:v>0.35099999999999998</c:v>
                </c:pt>
                <c:pt idx="198">
                  <c:v>0.35</c:v>
                </c:pt>
                <c:pt idx="199">
                  <c:v>0.34699999999999998</c:v>
                </c:pt>
                <c:pt idx="200">
                  <c:v>0.35199999999999998</c:v>
                </c:pt>
                <c:pt idx="201">
                  <c:v>0.35199999999999998</c:v>
                </c:pt>
                <c:pt idx="202">
                  <c:v>0.35399999999999998</c:v>
                </c:pt>
                <c:pt idx="203">
                  <c:v>0.35399999999999998</c:v>
                </c:pt>
                <c:pt idx="204">
                  <c:v>0.35199999999999998</c:v>
                </c:pt>
                <c:pt idx="205">
                  <c:v>0.35199999999999998</c:v>
                </c:pt>
                <c:pt idx="206">
                  <c:v>0.35199999999999998</c:v>
                </c:pt>
                <c:pt idx="207">
                  <c:v>0.35099999999999998</c:v>
                </c:pt>
                <c:pt idx="208">
                  <c:v>0.35</c:v>
                </c:pt>
                <c:pt idx="209">
                  <c:v>0.35</c:v>
                </c:pt>
                <c:pt idx="210">
                  <c:v>0.35</c:v>
                </c:pt>
                <c:pt idx="211">
                  <c:v>0.35</c:v>
                </c:pt>
                <c:pt idx="212">
                  <c:v>0.34899999999999998</c:v>
                </c:pt>
                <c:pt idx="213">
                  <c:v>0.35199999999999998</c:v>
                </c:pt>
                <c:pt idx="214">
                  <c:v>0.34899999999999998</c:v>
                </c:pt>
                <c:pt idx="215">
                  <c:v>0.35099999999999998</c:v>
                </c:pt>
                <c:pt idx="216">
                  <c:v>0.34899999999999998</c:v>
                </c:pt>
                <c:pt idx="217">
                  <c:v>0.35099999999999998</c:v>
                </c:pt>
                <c:pt idx="218">
                  <c:v>0.35</c:v>
                </c:pt>
                <c:pt idx="219">
                  <c:v>0.34899999999999998</c:v>
                </c:pt>
                <c:pt idx="220">
                  <c:v>0.35099999999999998</c:v>
                </c:pt>
                <c:pt idx="221">
                  <c:v>0.35</c:v>
                </c:pt>
                <c:pt idx="222">
                  <c:v>0.35099999999999998</c:v>
                </c:pt>
                <c:pt idx="223">
                  <c:v>0.35299999999999998</c:v>
                </c:pt>
                <c:pt idx="224">
                  <c:v>0.35399999999999998</c:v>
                </c:pt>
                <c:pt idx="225">
                  <c:v>0.35199999999999998</c:v>
                </c:pt>
                <c:pt idx="226">
                  <c:v>0.35299999999999998</c:v>
                </c:pt>
                <c:pt idx="227">
                  <c:v>0.35299999999999998</c:v>
                </c:pt>
                <c:pt idx="228">
                  <c:v>0.35399999999999998</c:v>
                </c:pt>
                <c:pt idx="229">
                  <c:v>0.33100000000000002</c:v>
                </c:pt>
                <c:pt idx="230">
                  <c:v>0.33200000000000002</c:v>
                </c:pt>
                <c:pt idx="231">
                  <c:v>0.33400000000000002</c:v>
                </c:pt>
                <c:pt idx="232">
                  <c:v>0.33400000000000002</c:v>
                </c:pt>
                <c:pt idx="233">
                  <c:v>0.33600000000000002</c:v>
                </c:pt>
                <c:pt idx="234">
                  <c:v>0.33600000000000002</c:v>
                </c:pt>
                <c:pt idx="235">
                  <c:v>0.33800000000000002</c:v>
                </c:pt>
                <c:pt idx="236">
                  <c:v>0.33900000000000002</c:v>
                </c:pt>
                <c:pt idx="237">
                  <c:v>0.34100000000000003</c:v>
                </c:pt>
                <c:pt idx="238">
                  <c:v>0.34499999999999997</c:v>
                </c:pt>
                <c:pt idx="239">
                  <c:v>0.34399999999999997</c:v>
                </c:pt>
                <c:pt idx="240">
                  <c:v>0.34499999999999997</c:v>
                </c:pt>
                <c:pt idx="241">
                  <c:v>0.34899999999999998</c:v>
                </c:pt>
                <c:pt idx="242">
                  <c:v>0.34699999999999998</c:v>
                </c:pt>
                <c:pt idx="243">
                  <c:v>0.34699999999999998</c:v>
                </c:pt>
                <c:pt idx="244">
                  <c:v>0.34699999999999998</c:v>
                </c:pt>
                <c:pt idx="245">
                  <c:v>0.35299999999999998</c:v>
                </c:pt>
                <c:pt idx="246">
                  <c:v>0.35099999999999998</c:v>
                </c:pt>
                <c:pt idx="247">
                  <c:v>0.35</c:v>
                </c:pt>
                <c:pt idx="248">
                  <c:v>0.34599999999999997</c:v>
                </c:pt>
                <c:pt idx="249">
                  <c:v>0.34799999999999998</c:v>
                </c:pt>
                <c:pt idx="250">
                  <c:v>0.35</c:v>
                </c:pt>
                <c:pt idx="251">
                  <c:v>0.34899999999999998</c:v>
                </c:pt>
                <c:pt idx="252">
                  <c:v>0.35099999999999998</c:v>
                </c:pt>
                <c:pt idx="253">
                  <c:v>0.35</c:v>
                </c:pt>
                <c:pt idx="254">
                  <c:v>0.35199999999999998</c:v>
                </c:pt>
                <c:pt idx="255">
                  <c:v>0.35</c:v>
                </c:pt>
                <c:pt idx="256">
                  <c:v>0.34799999999999998</c:v>
                </c:pt>
                <c:pt idx="257">
                  <c:v>0.35</c:v>
                </c:pt>
                <c:pt idx="258">
                  <c:v>0.35</c:v>
                </c:pt>
                <c:pt idx="259">
                  <c:v>0.35</c:v>
                </c:pt>
                <c:pt idx="260">
                  <c:v>0.35199999999999998</c:v>
                </c:pt>
                <c:pt idx="261">
                  <c:v>0.34899999999999998</c:v>
                </c:pt>
                <c:pt idx="262">
                  <c:v>0.35299999999999998</c:v>
                </c:pt>
                <c:pt idx="263">
                  <c:v>0.35199999999999998</c:v>
                </c:pt>
                <c:pt idx="264">
                  <c:v>0.35099999999999998</c:v>
                </c:pt>
                <c:pt idx="265">
                  <c:v>0.35</c:v>
                </c:pt>
                <c:pt idx="266">
                  <c:v>0.34799999999999998</c:v>
                </c:pt>
                <c:pt idx="267">
                  <c:v>0.35099999999999998</c:v>
                </c:pt>
                <c:pt idx="268">
                  <c:v>0.34899999999999998</c:v>
                </c:pt>
                <c:pt idx="269">
                  <c:v>0.35</c:v>
                </c:pt>
                <c:pt idx="270">
                  <c:v>0.35299999999999998</c:v>
                </c:pt>
                <c:pt idx="271">
                  <c:v>0.35199999999999998</c:v>
                </c:pt>
                <c:pt idx="272">
                  <c:v>0.35199999999999998</c:v>
                </c:pt>
                <c:pt idx="273">
                  <c:v>0.35299999999999998</c:v>
                </c:pt>
                <c:pt idx="274">
                  <c:v>0.35</c:v>
                </c:pt>
                <c:pt idx="275">
                  <c:v>0.35099999999999998</c:v>
                </c:pt>
                <c:pt idx="276">
                  <c:v>0.35</c:v>
                </c:pt>
                <c:pt idx="277">
                  <c:v>0.35</c:v>
                </c:pt>
              </c:numCache>
            </c:numRef>
          </c:xVal>
          <c:yVal>
            <c:numRef>
              <c:f>Sheet1!$N$3:$N$280</c:f>
              <c:numCache>
                <c:formatCode>General</c:formatCode>
                <c:ptCount val="278"/>
                <c:pt idx="0">
                  <c:v>0.16566400000000001</c:v>
                </c:pt>
                <c:pt idx="1">
                  <c:v>0.164018</c:v>
                </c:pt>
                <c:pt idx="2">
                  <c:v>0.162217</c:v>
                </c:pt>
                <c:pt idx="3">
                  <c:v>0.15997800000000001</c:v>
                </c:pt>
                <c:pt idx="4">
                  <c:v>0.158332</c:v>
                </c:pt>
                <c:pt idx="5">
                  <c:v>0.15839700000000001</c:v>
                </c:pt>
                <c:pt idx="6">
                  <c:v>0.15514800000000001</c:v>
                </c:pt>
                <c:pt idx="7">
                  <c:v>0.154446</c:v>
                </c:pt>
                <c:pt idx="8">
                  <c:v>0.153085</c:v>
                </c:pt>
                <c:pt idx="9">
                  <c:v>0.152887</c:v>
                </c:pt>
                <c:pt idx="10">
                  <c:v>0.152558</c:v>
                </c:pt>
                <c:pt idx="11">
                  <c:v>0.151504</c:v>
                </c:pt>
                <c:pt idx="12">
                  <c:v>0.15163599999999999</c:v>
                </c:pt>
                <c:pt idx="13">
                  <c:v>0.151592</c:v>
                </c:pt>
                <c:pt idx="14">
                  <c:v>0.15110899999999999</c:v>
                </c:pt>
                <c:pt idx="15">
                  <c:v>0.15047199999999999</c:v>
                </c:pt>
                <c:pt idx="16">
                  <c:v>0.15082300000000001</c:v>
                </c:pt>
                <c:pt idx="17">
                  <c:v>0.150231</c:v>
                </c:pt>
                <c:pt idx="18">
                  <c:v>0.14998900000000001</c:v>
                </c:pt>
                <c:pt idx="19">
                  <c:v>0.14987900000000001</c:v>
                </c:pt>
                <c:pt idx="20">
                  <c:v>0.149594</c:v>
                </c:pt>
                <c:pt idx="21">
                  <c:v>0.14965999999999999</c:v>
                </c:pt>
                <c:pt idx="22">
                  <c:v>0.15007699999999999</c:v>
                </c:pt>
                <c:pt idx="23">
                  <c:v>0.15038399999999999</c:v>
                </c:pt>
                <c:pt idx="24">
                  <c:v>0.15051600000000001</c:v>
                </c:pt>
                <c:pt idx="25">
                  <c:v>0.15034</c:v>
                </c:pt>
                <c:pt idx="26">
                  <c:v>0.15016499999999999</c:v>
                </c:pt>
                <c:pt idx="27">
                  <c:v>0.14974799999999999</c:v>
                </c:pt>
                <c:pt idx="28">
                  <c:v>0.14996699999999999</c:v>
                </c:pt>
                <c:pt idx="29">
                  <c:v>0.14990100000000001</c:v>
                </c:pt>
                <c:pt idx="30">
                  <c:v>0.15009900000000001</c:v>
                </c:pt>
                <c:pt idx="31">
                  <c:v>0.14954999999999999</c:v>
                </c:pt>
                <c:pt idx="32">
                  <c:v>0.149506</c:v>
                </c:pt>
                <c:pt idx="33">
                  <c:v>0.14935200000000001</c:v>
                </c:pt>
                <c:pt idx="34">
                  <c:v>0.150033</c:v>
                </c:pt>
                <c:pt idx="35">
                  <c:v>0.14948400000000001</c:v>
                </c:pt>
                <c:pt idx="36">
                  <c:v>0.149594</c:v>
                </c:pt>
                <c:pt idx="37">
                  <c:v>0.14987900000000001</c:v>
                </c:pt>
                <c:pt idx="38">
                  <c:v>0.150121</c:v>
                </c:pt>
                <c:pt idx="39">
                  <c:v>0.150362</c:v>
                </c:pt>
                <c:pt idx="40">
                  <c:v>0.14985699999999999</c:v>
                </c:pt>
                <c:pt idx="41">
                  <c:v>0.15034</c:v>
                </c:pt>
                <c:pt idx="42">
                  <c:v>0.149923</c:v>
                </c:pt>
                <c:pt idx="43">
                  <c:v>0.149704</c:v>
                </c:pt>
                <c:pt idx="44">
                  <c:v>0.14946200000000001</c:v>
                </c:pt>
                <c:pt idx="45">
                  <c:v>0.149726</c:v>
                </c:pt>
                <c:pt idx="46">
                  <c:v>0.14965999999999999</c:v>
                </c:pt>
                <c:pt idx="47">
                  <c:v>0.148979</c:v>
                </c:pt>
                <c:pt idx="48">
                  <c:v>0.150252</c:v>
                </c:pt>
                <c:pt idx="49">
                  <c:v>0.14906700000000001</c:v>
                </c:pt>
                <c:pt idx="50">
                  <c:v>0.14902299999999999</c:v>
                </c:pt>
                <c:pt idx="51">
                  <c:v>0.14913299999999999</c:v>
                </c:pt>
                <c:pt idx="52">
                  <c:v>0.14832100000000001</c:v>
                </c:pt>
                <c:pt idx="53">
                  <c:v>0.148891</c:v>
                </c:pt>
                <c:pt idx="54">
                  <c:v>0.14954999999999999</c:v>
                </c:pt>
                <c:pt idx="55">
                  <c:v>0.149418</c:v>
                </c:pt>
                <c:pt idx="56">
                  <c:v>0.148891</c:v>
                </c:pt>
                <c:pt idx="57">
                  <c:v>0.149199</c:v>
                </c:pt>
                <c:pt idx="58">
                  <c:v>0.14854000000000001</c:v>
                </c:pt>
                <c:pt idx="59">
                  <c:v>0.14816699999999999</c:v>
                </c:pt>
                <c:pt idx="60">
                  <c:v>0.14906700000000001</c:v>
                </c:pt>
                <c:pt idx="61">
                  <c:v>0.148782</c:v>
                </c:pt>
                <c:pt idx="62">
                  <c:v>0.14838599999999999</c:v>
                </c:pt>
                <c:pt idx="63">
                  <c:v>0.14858399999999999</c:v>
                </c:pt>
                <c:pt idx="64">
                  <c:v>0.149089</c:v>
                </c:pt>
                <c:pt idx="65">
                  <c:v>0.148233</c:v>
                </c:pt>
                <c:pt idx="66">
                  <c:v>0.14854000000000001</c:v>
                </c:pt>
                <c:pt idx="67">
                  <c:v>0.14884700000000001</c:v>
                </c:pt>
                <c:pt idx="68">
                  <c:v>0.14882500000000001</c:v>
                </c:pt>
                <c:pt idx="69">
                  <c:v>0.14913299999999999</c:v>
                </c:pt>
                <c:pt idx="70">
                  <c:v>0.14926500000000001</c:v>
                </c:pt>
                <c:pt idx="71">
                  <c:v>0.14922099999999999</c:v>
                </c:pt>
                <c:pt idx="72">
                  <c:v>0.14924299999999999</c:v>
                </c:pt>
                <c:pt idx="73">
                  <c:v>0.148672</c:v>
                </c:pt>
                <c:pt idx="74">
                  <c:v>0.14876</c:v>
                </c:pt>
                <c:pt idx="75">
                  <c:v>0.14913299999999999</c:v>
                </c:pt>
                <c:pt idx="76">
                  <c:v>0.14946200000000001</c:v>
                </c:pt>
                <c:pt idx="77">
                  <c:v>0.14871599999999999</c:v>
                </c:pt>
                <c:pt idx="78">
                  <c:v>0.14884700000000001</c:v>
                </c:pt>
                <c:pt idx="79">
                  <c:v>0.14902299999999999</c:v>
                </c:pt>
                <c:pt idx="80">
                  <c:v>0.14946200000000001</c:v>
                </c:pt>
                <c:pt idx="81">
                  <c:v>0.14904500000000001</c:v>
                </c:pt>
                <c:pt idx="82">
                  <c:v>0.14854000000000001</c:v>
                </c:pt>
                <c:pt idx="83">
                  <c:v>0.14854000000000001</c:v>
                </c:pt>
                <c:pt idx="84">
                  <c:v>0.15020900000000001</c:v>
                </c:pt>
                <c:pt idx="85">
                  <c:v>0.14968200000000001</c:v>
                </c:pt>
                <c:pt idx="86">
                  <c:v>0.14906700000000001</c:v>
                </c:pt>
                <c:pt idx="87">
                  <c:v>0.14954999999999999</c:v>
                </c:pt>
                <c:pt idx="88">
                  <c:v>0.14937400000000001</c:v>
                </c:pt>
                <c:pt idx="89">
                  <c:v>0.15053800000000001</c:v>
                </c:pt>
                <c:pt idx="90">
                  <c:v>0.14904500000000001</c:v>
                </c:pt>
                <c:pt idx="91">
                  <c:v>0.149199</c:v>
                </c:pt>
                <c:pt idx="92">
                  <c:v>0.149704</c:v>
                </c:pt>
                <c:pt idx="93">
                  <c:v>0.14915500000000001</c:v>
                </c:pt>
                <c:pt idx="94">
                  <c:v>0.149726</c:v>
                </c:pt>
                <c:pt idx="95">
                  <c:v>0.14911099999999999</c:v>
                </c:pt>
                <c:pt idx="96">
                  <c:v>0.149308</c:v>
                </c:pt>
                <c:pt idx="97">
                  <c:v>0.14893500000000001</c:v>
                </c:pt>
                <c:pt idx="98">
                  <c:v>0.14943999999999999</c:v>
                </c:pt>
                <c:pt idx="99">
                  <c:v>0.14952799999999999</c:v>
                </c:pt>
                <c:pt idx="100">
                  <c:v>0.14900099999999999</c:v>
                </c:pt>
                <c:pt idx="101">
                  <c:v>0.14871599999999999</c:v>
                </c:pt>
                <c:pt idx="102">
                  <c:v>0.15001100000000001</c:v>
                </c:pt>
                <c:pt idx="103">
                  <c:v>0.14943999999999999</c:v>
                </c:pt>
                <c:pt idx="104">
                  <c:v>0.15020900000000001</c:v>
                </c:pt>
                <c:pt idx="105">
                  <c:v>0.149308</c:v>
                </c:pt>
                <c:pt idx="106">
                  <c:v>0.14979100000000001</c:v>
                </c:pt>
                <c:pt idx="107">
                  <c:v>0.150143</c:v>
                </c:pt>
                <c:pt idx="108">
                  <c:v>0.14976900000000001</c:v>
                </c:pt>
                <c:pt idx="109">
                  <c:v>0.149835</c:v>
                </c:pt>
                <c:pt idx="110">
                  <c:v>0.14976900000000001</c:v>
                </c:pt>
                <c:pt idx="111">
                  <c:v>0.14937400000000001</c:v>
                </c:pt>
                <c:pt idx="112">
                  <c:v>0.149199</c:v>
                </c:pt>
                <c:pt idx="113">
                  <c:v>0.14891299999999999</c:v>
                </c:pt>
                <c:pt idx="114">
                  <c:v>0.14869399999999999</c:v>
                </c:pt>
                <c:pt idx="115">
                  <c:v>0.14902299999999999</c:v>
                </c:pt>
                <c:pt idx="116">
                  <c:v>0.14904500000000001</c:v>
                </c:pt>
                <c:pt idx="117">
                  <c:v>0.14843000000000001</c:v>
                </c:pt>
                <c:pt idx="118">
                  <c:v>0.148562</c:v>
                </c:pt>
                <c:pt idx="119">
                  <c:v>0.14884700000000001</c:v>
                </c:pt>
                <c:pt idx="120">
                  <c:v>0.14891299999999999</c:v>
                </c:pt>
                <c:pt idx="121">
                  <c:v>0.148891</c:v>
                </c:pt>
                <c:pt idx="122">
                  <c:v>0.148342</c:v>
                </c:pt>
                <c:pt idx="123">
                  <c:v>0.14902299999999999</c:v>
                </c:pt>
                <c:pt idx="124">
                  <c:v>0.149396</c:v>
                </c:pt>
                <c:pt idx="125">
                  <c:v>0.149177</c:v>
                </c:pt>
                <c:pt idx="126">
                  <c:v>0.14943999999999999</c:v>
                </c:pt>
                <c:pt idx="127">
                  <c:v>0.14893500000000001</c:v>
                </c:pt>
                <c:pt idx="128">
                  <c:v>0.148891</c:v>
                </c:pt>
                <c:pt idx="129">
                  <c:v>0.14937400000000001</c:v>
                </c:pt>
                <c:pt idx="130">
                  <c:v>0.14915500000000001</c:v>
                </c:pt>
                <c:pt idx="131">
                  <c:v>0.14963799999999999</c:v>
                </c:pt>
                <c:pt idx="132">
                  <c:v>0.14932999999999999</c:v>
                </c:pt>
                <c:pt idx="133">
                  <c:v>0.14998900000000001</c:v>
                </c:pt>
                <c:pt idx="134">
                  <c:v>0.150231</c:v>
                </c:pt>
                <c:pt idx="135">
                  <c:v>0.149616</c:v>
                </c:pt>
                <c:pt idx="136">
                  <c:v>0.15045</c:v>
                </c:pt>
                <c:pt idx="137">
                  <c:v>0.149308</c:v>
                </c:pt>
                <c:pt idx="138">
                  <c:v>0.14906700000000001</c:v>
                </c:pt>
                <c:pt idx="139">
                  <c:v>0.149396</c:v>
                </c:pt>
                <c:pt idx="140">
                  <c:v>0.14851800000000001</c:v>
                </c:pt>
                <c:pt idx="141">
                  <c:v>0.148562</c:v>
                </c:pt>
                <c:pt idx="142">
                  <c:v>0.14906700000000001</c:v>
                </c:pt>
                <c:pt idx="143">
                  <c:v>0.14935200000000001</c:v>
                </c:pt>
                <c:pt idx="144">
                  <c:v>0.15051600000000001</c:v>
                </c:pt>
                <c:pt idx="145">
                  <c:v>0.149704</c:v>
                </c:pt>
                <c:pt idx="146">
                  <c:v>0.14922099999999999</c:v>
                </c:pt>
                <c:pt idx="147">
                  <c:v>0.14963799999999999</c:v>
                </c:pt>
                <c:pt idx="148">
                  <c:v>0.14922099999999999</c:v>
                </c:pt>
                <c:pt idx="149">
                  <c:v>0.14976900000000001</c:v>
                </c:pt>
                <c:pt idx="150">
                  <c:v>0.14922099999999999</c:v>
                </c:pt>
                <c:pt idx="151">
                  <c:v>0.14954999999999999</c:v>
                </c:pt>
                <c:pt idx="152">
                  <c:v>0.14965999999999999</c:v>
                </c:pt>
                <c:pt idx="153">
                  <c:v>0.14946200000000001</c:v>
                </c:pt>
                <c:pt idx="154">
                  <c:v>0.15007699999999999</c:v>
                </c:pt>
                <c:pt idx="155">
                  <c:v>0.149418</c:v>
                </c:pt>
                <c:pt idx="156">
                  <c:v>0.14990100000000001</c:v>
                </c:pt>
                <c:pt idx="157">
                  <c:v>0.14943999999999999</c:v>
                </c:pt>
                <c:pt idx="158">
                  <c:v>0.149506</c:v>
                </c:pt>
                <c:pt idx="159">
                  <c:v>0.15137200000000001</c:v>
                </c:pt>
                <c:pt idx="160">
                  <c:v>0.15082300000000001</c:v>
                </c:pt>
                <c:pt idx="161">
                  <c:v>0.15053800000000001</c:v>
                </c:pt>
                <c:pt idx="162">
                  <c:v>0.15051600000000001</c:v>
                </c:pt>
                <c:pt idx="163">
                  <c:v>0.15080099999999999</c:v>
                </c:pt>
                <c:pt idx="164">
                  <c:v>0.151614</c:v>
                </c:pt>
                <c:pt idx="165">
                  <c:v>0.151504</c:v>
                </c:pt>
                <c:pt idx="166">
                  <c:v>0.15060399999999999</c:v>
                </c:pt>
                <c:pt idx="167">
                  <c:v>0.15034</c:v>
                </c:pt>
                <c:pt idx="168">
                  <c:v>0.150121</c:v>
                </c:pt>
                <c:pt idx="169">
                  <c:v>0.150867</c:v>
                </c:pt>
                <c:pt idx="170">
                  <c:v>0.15042800000000001</c:v>
                </c:pt>
                <c:pt idx="171">
                  <c:v>0.15027399999999999</c:v>
                </c:pt>
                <c:pt idx="172">
                  <c:v>0.15110899999999999</c:v>
                </c:pt>
                <c:pt idx="173">
                  <c:v>0.151065</c:v>
                </c:pt>
                <c:pt idx="174">
                  <c:v>0.15126200000000001</c:v>
                </c:pt>
                <c:pt idx="175">
                  <c:v>0.15045</c:v>
                </c:pt>
                <c:pt idx="176">
                  <c:v>0.15069199999999999</c:v>
                </c:pt>
                <c:pt idx="177">
                  <c:v>0.15045</c:v>
                </c:pt>
                <c:pt idx="178">
                  <c:v>0.15056</c:v>
                </c:pt>
                <c:pt idx="179">
                  <c:v>0.15071399999999999</c:v>
                </c:pt>
                <c:pt idx="180">
                  <c:v>0.150362</c:v>
                </c:pt>
                <c:pt idx="181">
                  <c:v>0.149726</c:v>
                </c:pt>
                <c:pt idx="182">
                  <c:v>0.15095500000000001</c:v>
                </c:pt>
                <c:pt idx="183">
                  <c:v>0.150143</c:v>
                </c:pt>
                <c:pt idx="184">
                  <c:v>0.15016499999999999</c:v>
                </c:pt>
                <c:pt idx="185">
                  <c:v>0.149704</c:v>
                </c:pt>
                <c:pt idx="186">
                  <c:v>0.15067</c:v>
                </c:pt>
                <c:pt idx="187">
                  <c:v>0.15047199999999999</c:v>
                </c:pt>
                <c:pt idx="188">
                  <c:v>0.14957200000000001</c:v>
                </c:pt>
                <c:pt idx="189">
                  <c:v>0.150362</c:v>
                </c:pt>
                <c:pt idx="190">
                  <c:v>0.150143</c:v>
                </c:pt>
                <c:pt idx="191">
                  <c:v>0.15135000000000001</c:v>
                </c:pt>
                <c:pt idx="192">
                  <c:v>0.15020900000000001</c:v>
                </c:pt>
                <c:pt idx="193">
                  <c:v>0.15124000000000001</c:v>
                </c:pt>
                <c:pt idx="194">
                  <c:v>0.151284</c:v>
                </c:pt>
                <c:pt idx="195">
                  <c:v>0.15034</c:v>
                </c:pt>
                <c:pt idx="196">
                  <c:v>0.150252</c:v>
                </c:pt>
                <c:pt idx="197">
                  <c:v>0.15049399999999999</c:v>
                </c:pt>
                <c:pt idx="198">
                  <c:v>0.15007699999999999</c:v>
                </c:pt>
                <c:pt idx="199">
                  <c:v>0.15121799999999999</c:v>
                </c:pt>
                <c:pt idx="200">
                  <c:v>0.15038399999999999</c:v>
                </c:pt>
                <c:pt idx="201">
                  <c:v>0.150867</c:v>
                </c:pt>
                <c:pt idx="202">
                  <c:v>0.15049399999999999</c:v>
                </c:pt>
                <c:pt idx="203">
                  <c:v>0.15034</c:v>
                </c:pt>
                <c:pt idx="204">
                  <c:v>0.15238199999999999</c:v>
                </c:pt>
                <c:pt idx="205">
                  <c:v>0.15093300000000001</c:v>
                </c:pt>
                <c:pt idx="206">
                  <c:v>0.15099899999999999</c:v>
                </c:pt>
                <c:pt idx="207">
                  <c:v>0.15137200000000001</c:v>
                </c:pt>
                <c:pt idx="208">
                  <c:v>0.15073500000000001</c:v>
                </c:pt>
                <c:pt idx="209">
                  <c:v>0.15047199999999999</c:v>
                </c:pt>
                <c:pt idx="210">
                  <c:v>0.15056</c:v>
                </c:pt>
                <c:pt idx="211">
                  <c:v>0.15056</c:v>
                </c:pt>
                <c:pt idx="212">
                  <c:v>0.15099899999999999</c:v>
                </c:pt>
                <c:pt idx="213">
                  <c:v>0.15178900000000001</c:v>
                </c:pt>
                <c:pt idx="214">
                  <c:v>0.151614</c:v>
                </c:pt>
                <c:pt idx="215">
                  <c:v>0.151196</c:v>
                </c:pt>
                <c:pt idx="216">
                  <c:v>0.15126200000000001</c:v>
                </c:pt>
                <c:pt idx="217">
                  <c:v>0.150779</c:v>
                </c:pt>
                <c:pt idx="218">
                  <c:v>0.15082300000000001</c:v>
                </c:pt>
                <c:pt idx="219">
                  <c:v>0.15121799999999999</c:v>
                </c:pt>
                <c:pt idx="220">
                  <c:v>0.15049399999999999</c:v>
                </c:pt>
                <c:pt idx="221">
                  <c:v>0.15047199999999999</c:v>
                </c:pt>
                <c:pt idx="222">
                  <c:v>0.15056</c:v>
                </c:pt>
                <c:pt idx="223">
                  <c:v>0.15056</c:v>
                </c:pt>
                <c:pt idx="224">
                  <c:v>0.15157000000000001</c:v>
                </c:pt>
                <c:pt idx="225">
                  <c:v>0.15154799999999999</c:v>
                </c:pt>
                <c:pt idx="226">
                  <c:v>0.15095500000000001</c:v>
                </c:pt>
                <c:pt idx="227">
                  <c:v>0.15069199999999999</c:v>
                </c:pt>
                <c:pt idx="228">
                  <c:v>0.151284</c:v>
                </c:pt>
                <c:pt idx="229">
                  <c:v>0.16566400000000001</c:v>
                </c:pt>
                <c:pt idx="230">
                  <c:v>0.16450100000000001</c:v>
                </c:pt>
                <c:pt idx="231">
                  <c:v>0.161164</c:v>
                </c:pt>
                <c:pt idx="232">
                  <c:v>0.160637</c:v>
                </c:pt>
                <c:pt idx="233">
                  <c:v>0.16026299999999999</c:v>
                </c:pt>
                <c:pt idx="234">
                  <c:v>0.158749</c:v>
                </c:pt>
                <c:pt idx="235">
                  <c:v>0.15670700000000001</c:v>
                </c:pt>
                <c:pt idx="236">
                  <c:v>0.15574099999999999</c:v>
                </c:pt>
                <c:pt idx="237">
                  <c:v>0.15545600000000001</c:v>
                </c:pt>
                <c:pt idx="238">
                  <c:v>0.15356800000000001</c:v>
                </c:pt>
                <c:pt idx="239">
                  <c:v>0.153194</c:v>
                </c:pt>
                <c:pt idx="240">
                  <c:v>0.15218400000000001</c:v>
                </c:pt>
                <c:pt idx="241">
                  <c:v>0.15196499999999999</c:v>
                </c:pt>
                <c:pt idx="242">
                  <c:v>0.15293100000000001</c:v>
                </c:pt>
                <c:pt idx="243">
                  <c:v>0.151833</c:v>
                </c:pt>
                <c:pt idx="244">
                  <c:v>0.15126200000000001</c:v>
                </c:pt>
                <c:pt idx="245">
                  <c:v>0.150779</c:v>
                </c:pt>
                <c:pt idx="246">
                  <c:v>0.15157000000000001</c:v>
                </c:pt>
                <c:pt idx="247">
                  <c:v>0.15167900000000001</c:v>
                </c:pt>
                <c:pt idx="248">
                  <c:v>0.15135000000000001</c:v>
                </c:pt>
                <c:pt idx="249">
                  <c:v>0.15095500000000001</c:v>
                </c:pt>
                <c:pt idx="250">
                  <c:v>0.15082300000000001</c:v>
                </c:pt>
                <c:pt idx="251">
                  <c:v>0.15196499999999999</c:v>
                </c:pt>
                <c:pt idx="252">
                  <c:v>0.15073500000000001</c:v>
                </c:pt>
                <c:pt idx="253">
                  <c:v>0.15113099999999999</c:v>
                </c:pt>
                <c:pt idx="254">
                  <c:v>0.15178900000000001</c:v>
                </c:pt>
                <c:pt idx="255">
                  <c:v>0.15174499999999999</c:v>
                </c:pt>
                <c:pt idx="256">
                  <c:v>0.151416</c:v>
                </c:pt>
                <c:pt idx="257">
                  <c:v>0.152667</c:v>
                </c:pt>
                <c:pt idx="258">
                  <c:v>0.15095500000000001</c:v>
                </c:pt>
                <c:pt idx="259">
                  <c:v>0.150143</c:v>
                </c:pt>
                <c:pt idx="260">
                  <c:v>0.15067</c:v>
                </c:pt>
                <c:pt idx="261">
                  <c:v>0.15045</c:v>
                </c:pt>
                <c:pt idx="262">
                  <c:v>0.15121799999999999</c:v>
                </c:pt>
                <c:pt idx="263">
                  <c:v>0.15209700000000001</c:v>
                </c:pt>
                <c:pt idx="264">
                  <c:v>0.15102099999999999</c:v>
                </c:pt>
                <c:pt idx="265">
                  <c:v>0.15034</c:v>
                </c:pt>
                <c:pt idx="266">
                  <c:v>0.15073500000000001</c:v>
                </c:pt>
                <c:pt idx="267">
                  <c:v>0.15093300000000001</c:v>
                </c:pt>
                <c:pt idx="268">
                  <c:v>0.15102099999999999</c:v>
                </c:pt>
                <c:pt idx="269">
                  <c:v>0.15038399999999999</c:v>
                </c:pt>
                <c:pt idx="270">
                  <c:v>0.15091099999999999</c:v>
                </c:pt>
                <c:pt idx="271">
                  <c:v>0.15069199999999999</c:v>
                </c:pt>
                <c:pt idx="272">
                  <c:v>0.15113099999999999</c:v>
                </c:pt>
                <c:pt idx="273">
                  <c:v>0.15152599999999999</c:v>
                </c:pt>
                <c:pt idx="274">
                  <c:v>0.15102099999999999</c:v>
                </c:pt>
                <c:pt idx="275">
                  <c:v>0.15132799999999999</c:v>
                </c:pt>
                <c:pt idx="276">
                  <c:v>0.14996699999999999</c:v>
                </c:pt>
                <c:pt idx="277">
                  <c:v>0.15051600000000001</c:v>
                </c:pt>
              </c:numCache>
            </c:numRef>
          </c:yVal>
          <c:smooth val="0"/>
        </c:ser>
        <c:dLbls>
          <c:showLegendKey val="0"/>
          <c:showVal val="0"/>
          <c:showCatName val="0"/>
          <c:showSerName val="0"/>
          <c:showPercent val="0"/>
          <c:showBubbleSize val="0"/>
        </c:dLbls>
        <c:axId val="283483768"/>
        <c:axId val="283481808"/>
      </c:scatterChart>
      <c:valAx>
        <c:axId val="283483768"/>
        <c:scaling>
          <c:orientation val="minMax"/>
          <c:max val="0.36000000000000004"/>
          <c:min val="0.33000000000000007"/>
        </c:scaling>
        <c:delete val="0"/>
        <c:axPos val="b"/>
        <c:numFmt formatCode="General" sourceLinked="1"/>
        <c:majorTickMark val="out"/>
        <c:minorTickMark val="none"/>
        <c:tickLblPos val="nextTo"/>
        <c:crossAx val="283481808"/>
        <c:crosses val="autoZero"/>
        <c:crossBetween val="midCat"/>
      </c:valAx>
      <c:valAx>
        <c:axId val="283481808"/>
        <c:scaling>
          <c:orientation val="minMax"/>
        </c:scaling>
        <c:delete val="0"/>
        <c:axPos val="l"/>
        <c:majorGridlines/>
        <c:numFmt formatCode="0.0%" sourceLinked="0"/>
        <c:majorTickMark val="out"/>
        <c:minorTickMark val="none"/>
        <c:tickLblPos val="nextTo"/>
        <c:crossAx val="283483768"/>
        <c:crosses val="autoZero"/>
        <c:crossBetween val="midCat"/>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578321841324475"/>
          <c:y val="8.4429807490793693E-2"/>
          <c:w val="0.81241143904452995"/>
          <c:h val="0.72506332145744135"/>
        </c:manualLayout>
      </c:layout>
      <c:lineChart>
        <c:grouping val="standard"/>
        <c:varyColors val="0"/>
        <c:ser>
          <c:idx val="0"/>
          <c:order val="0"/>
          <c:tx>
            <c:v>NDCG1</c:v>
          </c:tx>
          <c:marker>
            <c:symbol val="none"/>
          </c:marker>
          <c:val>
            <c:numRef>
              <c:f>Sheet1!$B$3:$B$231</c:f>
              <c:numCache>
                <c:formatCode>General</c:formatCode>
                <c:ptCount val="229"/>
                <c:pt idx="0">
                  <c:v>0.33100000000000002</c:v>
                </c:pt>
                <c:pt idx="1">
                  <c:v>0.33200000000000002</c:v>
                </c:pt>
                <c:pt idx="2">
                  <c:v>0.33400000000000002</c:v>
                </c:pt>
                <c:pt idx="3">
                  <c:v>0.33500000000000002</c:v>
                </c:pt>
                <c:pt idx="4">
                  <c:v>0.33800000000000002</c:v>
                </c:pt>
                <c:pt idx="5">
                  <c:v>0.33700000000000002</c:v>
                </c:pt>
                <c:pt idx="6">
                  <c:v>0.34100000000000003</c:v>
                </c:pt>
                <c:pt idx="7">
                  <c:v>0.34200000000000003</c:v>
                </c:pt>
                <c:pt idx="8">
                  <c:v>0.34399999999999997</c:v>
                </c:pt>
                <c:pt idx="9">
                  <c:v>0.34399999999999997</c:v>
                </c:pt>
                <c:pt idx="10">
                  <c:v>0.34499999999999997</c:v>
                </c:pt>
                <c:pt idx="11">
                  <c:v>0.34899999999999998</c:v>
                </c:pt>
                <c:pt idx="12">
                  <c:v>0.34699999999999998</c:v>
                </c:pt>
                <c:pt idx="13">
                  <c:v>0.34799999999999998</c:v>
                </c:pt>
                <c:pt idx="14">
                  <c:v>0.35</c:v>
                </c:pt>
                <c:pt idx="15">
                  <c:v>0.35199999999999998</c:v>
                </c:pt>
                <c:pt idx="16">
                  <c:v>0.35199999999999998</c:v>
                </c:pt>
                <c:pt idx="17">
                  <c:v>0.35199999999999998</c:v>
                </c:pt>
                <c:pt idx="18">
                  <c:v>0.35099999999999998</c:v>
                </c:pt>
                <c:pt idx="19">
                  <c:v>0.35199999999999998</c:v>
                </c:pt>
                <c:pt idx="20">
                  <c:v>0.35099999999999998</c:v>
                </c:pt>
                <c:pt idx="21">
                  <c:v>0.35199999999999998</c:v>
                </c:pt>
                <c:pt idx="22">
                  <c:v>0.35199999999999998</c:v>
                </c:pt>
                <c:pt idx="23">
                  <c:v>0.35299999999999998</c:v>
                </c:pt>
                <c:pt idx="24">
                  <c:v>0.35099999999999998</c:v>
                </c:pt>
                <c:pt idx="25">
                  <c:v>0.35</c:v>
                </c:pt>
                <c:pt idx="26">
                  <c:v>0.35</c:v>
                </c:pt>
                <c:pt idx="27">
                  <c:v>0.34799999999999998</c:v>
                </c:pt>
                <c:pt idx="28">
                  <c:v>0.35199999999999998</c:v>
                </c:pt>
                <c:pt idx="29">
                  <c:v>0.34899999999999998</c:v>
                </c:pt>
                <c:pt idx="30">
                  <c:v>0.35</c:v>
                </c:pt>
                <c:pt idx="31">
                  <c:v>0.35</c:v>
                </c:pt>
                <c:pt idx="32">
                  <c:v>0.35099999999999998</c:v>
                </c:pt>
                <c:pt idx="33">
                  <c:v>0.35099999999999998</c:v>
                </c:pt>
                <c:pt idx="34">
                  <c:v>0.35299999999999998</c:v>
                </c:pt>
                <c:pt idx="35">
                  <c:v>0.35099999999999998</c:v>
                </c:pt>
                <c:pt idx="36">
                  <c:v>0.35299999999999998</c:v>
                </c:pt>
                <c:pt idx="37">
                  <c:v>0.35199999999999998</c:v>
                </c:pt>
                <c:pt idx="38">
                  <c:v>0.35299999999999998</c:v>
                </c:pt>
                <c:pt idx="39">
                  <c:v>0.35199999999999998</c:v>
                </c:pt>
                <c:pt idx="40">
                  <c:v>0.35299999999999998</c:v>
                </c:pt>
                <c:pt idx="41">
                  <c:v>0.35399999999999998</c:v>
                </c:pt>
                <c:pt idx="42">
                  <c:v>0.35299999999999998</c:v>
                </c:pt>
                <c:pt idx="43">
                  <c:v>0.35199999999999998</c:v>
                </c:pt>
                <c:pt idx="44">
                  <c:v>0.35399999999999998</c:v>
                </c:pt>
                <c:pt idx="45">
                  <c:v>0.35199999999999998</c:v>
                </c:pt>
                <c:pt idx="46">
                  <c:v>0.35299999999999998</c:v>
                </c:pt>
                <c:pt idx="47">
                  <c:v>0.35399999999999998</c:v>
                </c:pt>
                <c:pt idx="48">
                  <c:v>0.35299999999999998</c:v>
                </c:pt>
                <c:pt idx="49">
                  <c:v>0.35</c:v>
                </c:pt>
                <c:pt idx="50">
                  <c:v>0.35299999999999998</c:v>
                </c:pt>
                <c:pt idx="51">
                  <c:v>0.35199999999999998</c:v>
                </c:pt>
                <c:pt idx="52">
                  <c:v>0.35199999999999998</c:v>
                </c:pt>
                <c:pt idx="53">
                  <c:v>0.35199999999999998</c:v>
                </c:pt>
                <c:pt idx="54">
                  <c:v>0.34799999999999998</c:v>
                </c:pt>
                <c:pt idx="55">
                  <c:v>0.35</c:v>
                </c:pt>
                <c:pt idx="56">
                  <c:v>0.35199999999999998</c:v>
                </c:pt>
                <c:pt idx="57">
                  <c:v>0.35199999999999998</c:v>
                </c:pt>
                <c:pt idx="58">
                  <c:v>0.35199999999999998</c:v>
                </c:pt>
                <c:pt idx="59">
                  <c:v>0.35299999999999998</c:v>
                </c:pt>
                <c:pt idx="60">
                  <c:v>0.35299999999999998</c:v>
                </c:pt>
                <c:pt idx="61">
                  <c:v>0.35299999999999998</c:v>
                </c:pt>
                <c:pt idx="62">
                  <c:v>0.35299999999999998</c:v>
                </c:pt>
                <c:pt idx="63">
                  <c:v>0.35199999999999998</c:v>
                </c:pt>
                <c:pt idx="64">
                  <c:v>0.35199999999999998</c:v>
                </c:pt>
                <c:pt idx="65">
                  <c:v>0.35499999999999998</c:v>
                </c:pt>
                <c:pt idx="66">
                  <c:v>0.35399999999999998</c:v>
                </c:pt>
                <c:pt idx="67">
                  <c:v>0.35499999999999998</c:v>
                </c:pt>
                <c:pt idx="68">
                  <c:v>0.35199999999999998</c:v>
                </c:pt>
                <c:pt idx="69">
                  <c:v>0.35199999999999998</c:v>
                </c:pt>
                <c:pt idx="70">
                  <c:v>0.35499999999999998</c:v>
                </c:pt>
                <c:pt idx="71">
                  <c:v>0.35499999999999998</c:v>
                </c:pt>
                <c:pt idx="72">
                  <c:v>0.35399999999999998</c:v>
                </c:pt>
                <c:pt idx="73">
                  <c:v>0.35399999999999998</c:v>
                </c:pt>
                <c:pt idx="74">
                  <c:v>0.35299999999999998</c:v>
                </c:pt>
                <c:pt idx="75">
                  <c:v>0.35399999999999998</c:v>
                </c:pt>
                <c:pt idx="76">
                  <c:v>0.35299999999999998</c:v>
                </c:pt>
                <c:pt idx="77">
                  <c:v>0.35399999999999998</c:v>
                </c:pt>
                <c:pt idx="78">
                  <c:v>0.35299999999999998</c:v>
                </c:pt>
                <c:pt idx="79">
                  <c:v>0.35199999999999998</c:v>
                </c:pt>
                <c:pt idx="80">
                  <c:v>0.35299999999999998</c:v>
                </c:pt>
                <c:pt idx="81">
                  <c:v>0.35399999999999998</c:v>
                </c:pt>
                <c:pt idx="82">
                  <c:v>0.35199999999999998</c:v>
                </c:pt>
                <c:pt idx="83">
                  <c:v>0.35199999999999998</c:v>
                </c:pt>
                <c:pt idx="84">
                  <c:v>0.35099999999999998</c:v>
                </c:pt>
                <c:pt idx="85">
                  <c:v>0.35199999999999998</c:v>
                </c:pt>
                <c:pt idx="86">
                  <c:v>0.35299999999999998</c:v>
                </c:pt>
                <c:pt idx="87">
                  <c:v>0.35199999999999998</c:v>
                </c:pt>
                <c:pt idx="88">
                  <c:v>0.35199999999999998</c:v>
                </c:pt>
                <c:pt idx="89">
                  <c:v>0.35199999999999998</c:v>
                </c:pt>
                <c:pt idx="90">
                  <c:v>0.35399999999999998</c:v>
                </c:pt>
                <c:pt idx="91">
                  <c:v>0.35399999999999998</c:v>
                </c:pt>
                <c:pt idx="92">
                  <c:v>0.35599999999999998</c:v>
                </c:pt>
                <c:pt idx="93">
                  <c:v>0.35399999999999998</c:v>
                </c:pt>
                <c:pt idx="94">
                  <c:v>0.35499999999999998</c:v>
                </c:pt>
                <c:pt idx="95">
                  <c:v>0.35499999999999998</c:v>
                </c:pt>
                <c:pt idx="96">
                  <c:v>0.35599999999999998</c:v>
                </c:pt>
                <c:pt idx="97">
                  <c:v>0.35799999999999998</c:v>
                </c:pt>
                <c:pt idx="98">
                  <c:v>0.35899999999999999</c:v>
                </c:pt>
                <c:pt idx="99">
                  <c:v>0.35699999999999998</c:v>
                </c:pt>
                <c:pt idx="100">
                  <c:v>0.35699999999999998</c:v>
                </c:pt>
                <c:pt idx="101">
                  <c:v>0.35499999999999998</c:v>
                </c:pt>
                <c:pt idx="102">
                  <c:v>0.35299999999999998</c:v>
                </c:pt>
                <c:pt idx="103">
                  <c:v>0.35299999999999998</c:v>
                </c:pt>
                <c:pt idx="104">
                  <c:v>0.35099999999999998</c:v>
                </c:pt>
                <c:pt idx="105">
                  <c:v>0.35299999999999998</c:v>
                </c:pt>
                <c:pt idx="106">
                  <c:v>0.35199999999999998</c:v>
                </c:pt>
                <c:pt idx="107">
                  <c:v>0.35499999999999998</c:v>
                </c:pt>
                <c:pt idx="108">
                  <c:v>0.35599999999999998</c:v>
                </c:pt>
                <c:pt idx="109">
                  <c:v>0.35099999999999998</c:v>
                </c:pt>
                <c:pt idx="110">
                  <c:v>0.35299999999999998</c:v>
                </c:pt>
                <c:pt idx="111">
                  <c:v>0.35199999999999998</c:v>
                </c:pt>
                <c:pt idx="112">
                  <c:v>0.35299999999999998</c:v>
                </c:pt>
                <c:pt idx="113">
                  <c:v>0.35199999999999998</c:v>
                </c:pt>
                <c:pt idx="114">
                  <c:v>0.35199999999999998</c:v>
                </c:pt>
                <c:pt idx="115">
                  <c:v>0.35399999999999998</c:v>
                </c:pt>
                <c:pt idx="116">
                  <c:v>0.35299999999999998</c:v>
                </c:pt>
                <c:pt idx="117">
                  <c:v>0.35199999999999998</c:v>
                </c:pt>
                <c:pt idx="118">
                  <c:v>0.35099999999999998</c:v>
                </c:pt>
                <c:pt idx="119">
                  <c:v>0.35499999999999998</c:v>
                </c:pt>
                <c:pt idx="120">
                  <c:v>0.35499999999999998</c:v>
                </c:pt>
                <c:pt idx="121">
                  <c:v>0.35299999999999998</c:v>
                </c:pt>
                <c:pt idx="122">
                  <c:v>0.35499999999999998</c:v>
                </c:pt>
                <c:pt idx="123">
                  <c:v>0.35</c:v>
                </c:pt>
                <c:pt idx="124">
                  <c:v>0.35</c:v>
                </c:pt>
                <c:pt idx="125">
                  <c:v>0.35299999999999998</c:v>
                </c:pt>
                <c:pt idx="126">
                  <c:v>0.35399999999999998</c:v>
                </c:pt>
                <c:pt idx="127">
                  <c:v>0.35299999999999998</c:v>
                </c:pt>
                <c:pt idx="128">
                  <c:v>0.35399999999999998</c:v>
                </c:pt>
                <c:pt idx="129">
                  <c:v>0.35499999999999998</c:v>
                </c:pt>
                <c:pt idx="130">
                  <c:v>0.35499999999999998</c:v>
                </c:pt>
                <c:pt idx="131">
                  <c:v>0.35399999999999998</c:v>
                </c:pt>
                <c:pt idx="132">
                  <c:v>0.35499999999999998</c:v>
                </c:pt>
                <c:pt idx="133">
                  <c:v>0.35399999999999998</c:v>
                </c:pt>
                <c:pt idx="134">
                  <c:v>0.35399999999999998</c:v>
                </c:pt>
                <c:pt idx="135">
                  <c:v>0.35499999999999998</c:v>
                </c:pt>
                <c:pt idx="136">
                  <c:v>0.35399999999999998</c:v>
                </c:pt>
                <c:pt idx="137">
                  <c:v>0.35599999999999998</c:v>
                </c:pt>
                <c:pt idx="138">
                  <c:v>0.35499999999999998</c:v>
                </c:pt>
                <c:pt idx="139">
                  <c:v>0.35299999999999998</c:v>
                </c:pt>
                <c:pt idx="140">
                  <c:v>0.35499999999999998</c:v>
                </c:pt>
                <c:pt idx="141">
                  <c:v>0.35199999999999998</c:v>
                </c:pt>
                <c:pt idx="142">
                  <c:v>0.35399999999999998</c:v>
                </c:pt>
                <c:pt idx="143">
                  <c:v>0.35299999999999998</c:v>
                </c:pt>
                <c:pt idx="144">
                  <c:v>0.35399999999999998</c:v>
                </c:pt>
                <c:pt idx="145">
                  <c:v>0.35399999999999998</c:v>
                </c:pt>
                <c:pt idx="146">
                  <c:v>0.35399999999999998</c:v>
                </c:pt>
                <c:pt idx="147">
                  <c:v>0.35399999999999998</c:v>
                </c:pt>
                <c:pt idx="148">
                  <c:v>0.35499999999999998</c:v>
                </c:pt>
                <c:pt idx="149">
                  <c:v>0.35499999999999998</c:v>
                </c:pt>
                <c:pt idx="150">
                  <c:v>0.35399999999999998</c:v>
                </c:pt>
                <c:pt idx="151">
                  <c:v>0.35599999999999998</c:v>
                </c:pt>
                <c:pt idx="152">
                  <c:v>0.35499999999999998</c:v>
                </c:pt>
                <c:pt idx="153">
                  <c:v>0.35499999999999998</c:v>
                </c:pt>
                <c:pt idx="154">
                  <c:v>0.35499999999999998</c:v>
                </c:pt>
                <c:pt idx="155">
                  <c:v>0.35399999999999998</c:v>
                </c:pt>
                <c:pt idx="156">
                  <c:v>0.35299999999999998</c:v>
                </c:pt>
                <c:pt idx="157">
                  <c:v>0.35299999999999998</c:v>
                </c:pt>
                <c:pt idx="158">
                  <c:v>0.35299999999999998</c:v>
                </c:pt>
                <c:pt idx="159">
                  <c:v>0.35199999999999998</c:v>
                </c:pt>
                <c:pt idx="160">
                  <c:v>0.35299999999999998</c:v>
                </c:pt>
                <c:pt idx="161">
                  <c:v>0.35599999999999998</c:v>
                </c:pt>
                <c:pt idx="162">
                  <c:v>0.35099999999999998</c:v>
                </c:pt>
                <c:pt idx="163">
                  <c:v>0.34899999999999998</c:v>
                </c:pt>
                <c:pt idx="164">
                  <c:v>0.35199999999999998</c:v>
                </c:pt>
                <c:pt idx="165">
                  <c:v>0.35299999999999998</c:v>
                </c:pt>
                <c:pt idx="166">
                  <c:v>0.35099999999999998</c:v>
                </c:pt>
                <c:pt idx="167">
                  <c:v>0.35399999999999998</c:v>
                </c:pt>
                <c:pt idx="168">
                  <c:v>0.35299999999999998</c:v>
                </c:pt>
                <c:pt idx="169">
                  <c:v>0.35399999999999998</c:v>
                </c:pt>
                <c:pt idx="170">
                  <c:v>0.35299999999999998</c:v>
                </c:pt>
                <c:pt idx="171">
                  <c:v>0.35299999999999998</c:v>
                </c:pt>
                <c:pt idx="172">
                  <c:v>0.35199999999999998</c:v>
                </c:pt>
                <c:pt idx="173">
                  <c:v>0.35199999999999998</c:v>
                </c:pt>
                <c:pt idx="174">
                  <c:v>0.35199999999999998</c:v>
                </c:pt>
                <c:pt idx="175">
                  <c:v>0.35299999999999998</c:v>
                </c:pt>
                <c:pt idx="176">
                  <c:v>0.35399999999999998</c:v>
                </c:pt>
                <c:pt idx="177">
                  <c:v>0.35399999999999998</c:v>
                </c:pt>
                <c:pt idx="178">
                  <c:v>0.35399999999999998</c:v>
                </c:pt>
                <c:pt idx="179">
                  <c:v>0.35399999999999998</c:v>
                </c:pt>
                <c:pt idx="180">
                  <c:v>0.35399999999999998</c:v>
                </c:pt>
                <c:pt idx="181">
                  <c:v>0.35199999999999998</c:v>
                </c:pt>
                <c:pt idx="182">
                  <c:v>0.35099999999999998</c:v>
                </c:pt>
                <c:pt idx="183">
                  <c:v>0.35499999999999998</c:v>
                </c:pt>
                <c:pt idx="184">
                  <c:v>0.34899999999999998</c:v>
                </c:pt>
                <c:pt idx="185">
                  <c:v>0.35199999999999998</c:v>
                </c:pt>
                <c:pt idx="186">
                  <c:v>0.34899999999999998</c:v>
                </c:pt>
                <c:pt idx="187">
                  <c:v>0.35099999999999998</c:v>
                </c:pt>
                <c:pt idx="188">
                  <c:v>0.35099999999999998</c:v>
                </c:pt>
                <c:pt idx="189">
                  <c:v>0.34799999999999998</c:v>
                </c:pt>
                <c:pt idx="190">
                  <c:v>0.34799999999999998</c:v>
                </c:pt>
                <c:pt idx="191">
                  <c:v>0.34899999999999998</c:v>
                </c:pt>
                <c:pt idx="192">
                  <c:v>0.35</c:v>
                </c:pt>
                <c:pt idx="193">
                  <c:v>0.35</c:v>
                </c:pt>
                <c:pt idx="194">
                  <c:v>0.34899999999999998</c:v>
                </c:pt>
                <c:pt idx="195">
                  <c:v>0.35099999999999998</c:v>
                </c:pt>
                <c:pt idx="196">
                  <c:v>0.34799999999999998</c:v>
                </c:pt>
                <c:pt idx="197">
                  <c:v>0.35099999999999998</c:v>
                </c:pt>
                <c:pt idx="198">
                  <c:v>0.35</c:v>
                </c:pt>
                <c:pt idx="199">
                  <c:v>0.34699999999999998</c:v>
                </c:pt>
                <c:pt idx="200">
                  <c:v>0.35199999999999998</c:v>
                </c:pt>
                <c:pt idx="201">
                  <c:v>0.35199999999999998</c:v>
                </c:pt>
                <c:pt idx="202">
                  <c:v>0.35399999999999998</c:v>
                </c:pt>
                <c:pt idx="203">
                  <c:v>0.35399999999999998</c:v>
                </c:pt>
                <c:pt idx="204">
                  <c:v>0.35199999999999998</c:v>
                </c:pt>
                <c:pt idx="205">
                  <c:v>0.35199999999999998</c:v>
                </c:pt>
                <c:pt idx="206">
                  <c:v>0.35199999999999998</c:v>
                </c:pt>
                <c:pt idx="207">
                  <c:v>0.35099999999999998</c:v>
                </c:pt>
                <c:pt idx="208">
                  <c:v>0.35</c:v>
                </c:pt>
                <c:pt idx="209">
                  <c:v>0.35</c:v>
                </c:pt>
                <c:pt idx="210">
                  <c:v>0.35</c:v>
                </c:pt>
                <c:pt idx="211">
                  <c:v>0.35</c:v>
                </c:pt>
                <c:pt idx="212">
                  <c:v>0.34899999999999998</c:v>
                </c:pt>
                <c:pt idx="213">
                  <c:v>0.35199999999999998</c:v>
                </c:pt>
                <c:pt idx="214">
                  <c:v>0.34899999999999998</c:v>
                </c:pt>
                <c:pt idx="215">
                  <c:v>0.35099999999999998</c:v>
                </c:pt>
                <c:pt idx="216">
                  <c:v>0.34899999999999998</c:v>
                </c:pt>
                <c:pt idx="217">
                  <c:v>0.35099999999999998</c:v>
                </c:pt>
                <c:pt idx="218">
                  <c:v>0.35</c:v>
                </c:pt>
                <c:pt idx="219">
                  <c:v>0.34899999999999998</c:v>
                </c:pt>
                <c:pt idx="220">
                  <c:v>0.35099999999999998</c:v>
                </c:pt>
                <c:pt idx="221">
                  <c:v>0.35</c:v>
                </c:pt>
                <c:pt idx="222">
                  <c:v>0.35099999999999998</c:v>
                </c:pt>
                <c:pt idx="223">
                  <c:v>0.35299999999999998</c:v>
                </c:pt>
                <c:pt idx="224">
                  <c:v>0.35399999999999998</c:v>
                </c:pt>
                <c:pt idx="225">
                  <c:v>0.35199999999999998</c:v>
                </c:pt>
                <c:pt idx="226">
                  <c:v>0.35299999999999998</c:v>
                </c:pt>
                <c:pt idx="227">
                  <c:v>0.35299999999999998</c:v>
                </c:pt>
                <c:pt idx="228">
                  <c:v>0.35399999999999998</c:v>
                </c:pt>
              </c:numCache>
            </c:numRef>
          </c:val>
          <c:smooth val="0"/>
        </c:ser>
        <c:ser>
          <c:idx val="1"/>
          <c:order val="1"/>
          <c:tx>
            <c:v>NDCG3</c:v>
          </c:tx>
          <c:marker>
            <c:symbol val="none"/>
          </c:marker>
          <c:val>
            <c:numRef>
              <c:f>Sheet1!$C$3:$C$231</c:f>
              <c:numCache>
                <c:formatCode>General</c:formatCode>
                <c:ptCount val="229"/>
                <c:pt idx="0">
                  <c:v>0.34699999999999998</c:v>
                </c:pt>
                <c:pt idx="1">
                  <c:v>0.34899999999999998</c:v>
                </c:pt>
                <c:pt idx="2">
                  <c:v>0.34899999999999998</c:v>
                </c:pt>
                <c:pt idx="3">
                  <c:v>0.35099999999999998</c:v>
                </c:pt>
                <c:pt idx="4">
                  <c:v>0.35099999999999998</c:v>
                </c:pt>
                <c:pt idx="5">
                  <c:v>0.35199999999999998</c:v>
                </c:pt>
                <c:pt idx="6">
                  <c:v>0.35499999999999998</c:v>
                </c:pt>
                <c:pt idx="7">
                  <c:v>0.35699999999999998</c:v>
                </c:pt>
                <c:pt idx="8">
                  <c:v>0.35699999999999998</c:v>
                </c:pt>
                <c:pt idx="9">
                  <c:v>0.35799999999999998</c:v>
                </c:pt>
                <c:pt idx="10">
                  <c:v>0.35899999999999999</c:v>
                </c:pt>
                <c:pt idx="11">
                  <c:v>0.36</c:v>
                </c:pt>
                <c:pt idx="12">
                  <c:v>0.35899999999999999</c:v>
                </c:pt>
                <c:pt idx="13">
                  <c:v>0.36</c:v>
                </c:pt>
                <c:pt idx="14">
                  <c:v>0.36099999999999999</c:v>
                </c:pt>
                <c:pt idx="15">
                  <c:v>0.36099999999999999</c:v>
                </c:pt>
                <c:pt idx="16">
                  <c:v>0.36299999999999999</c:v>
                </c:pt>
                <c:pt idx="17">
                  <c:v>0.36099999999999999</c:v>
                </c:pt>
                <c:pt idx="18">
                  <c:v>0.36199999999999999</c:v>
                </c:pt>
                <c:pt idx="19">
                  <c:v>0.36299999999999999</c:v>
                </c:pt>
                <c:pt idx="20">
                  <c:v>0.36299999999999999</c:v>
                </c:pt>
                <c:pt idx="21">
                  <c:v>0.36199999999999999</c:v>
                </c:pt>
                <c:pt idx="22">
                  <c:v>0.36199999999999999</c:v>
                </c:pt>
                <c:pt idx="23">
                  <c:v>0.36299999999999999</c:v>
                </c:pt>
                <c:pt idx="24">
                  <c:v>0.36199999999999999</c:v>
                </c:pt>
                <c:pt idx="25">
                  <c:v>0.36199999999999999</c:v>
                </c:pt>
                <c:pt idx="26">
                  <c:v>0.36299999999999999</c:v>
                </c:pt>
                <c:pt idx="27">
                  <c:v>0.36199999999999999</c:v>
                </c:pt>
                <c:pt idx="28">
                  <c:v>0.36299999999999999</c:v>
                </c:pt>
                <c:pt idx="29">
                  <c:v>0.36299999999999999</c:v>
                </c:pt>
                <c:pt idx="30">
                  <c:v>0.36199999999999999</c:v>
                </c:pt>
                <c:pt idx="31">
                  <c:v>0.36299999999999999</c:v>
                </c:pt>
                <c:pt idx="32">
                  <c:v>0.36199999999999999</c:v>
                </c:pt>
                <c:pt idx="33">
                  <c:v>0.36299999999999999</c:v>
                </c:pt>
                <c:pt idx="34">
                  <c:v>0.36299999999999999</c:v>
                </c:pt>
                <c:pt idx="35">
                  <c:v>0.36399999999999999</c:v>
                </c:pt>
                <c:pt idx="36">
                  <c:v>0.36499999999999999</c:v>
                </c:pt>
                <c:pt idx="37">
                  <c:v>0.36399999999999999</c:v>
                </c:pt>
                <c:pt idx="38">
                  <c:v>0.36399999999999999</c:v>
                </c:pt>
                <c:pt idx="39">
                  <c:v>0.36299999999999999</c:v>
                </c:pt>
                <c:pt idx="40">
                  <c:v>0.36399999999999999</c:v>
                </c:pt>
                <c:pt idx="41">
                  <c:v>0.36399999999999999</c:v>
                </c:pt>
                <c:pt idx="42">
                  <c:v>0.36399999999999999</c:v>
                </c:pt>
                <c:pt idx="43">
                  <c:v>0.36499999999999999</c:v>
                </c:pt>
                <c:pt idx="44">
                  <c:v>0.36299999999999999</c:v>
                </c:pt>
                <c:pt idx="45">
                  <c:v>0.36399999999999999</c:v>
                </c:pt>
                <c:pt idx="46">
                  <c:v>0.36399999999999999</c:v>
                </c:pt>
                <c:pt idx="47">
                  <c:v>0.36399999999999999</c:v>
                </c:pt>
                <c:pt idx="48">
                  <c:v>0.36499999999999999</c:v>
                </c:pt>
                <c:pt idx="49">
                  <c:v>0.36299999999999999</c:v>
                </c:pt>
                <c:pt idx="50">
                  <c:v>0.36399999999999999</c:v>
                </c:pt>
                <c:pt idx="51">
                  <c:v>0.36299999999999999</c:v>
                </c:pt>
                <c:pt idx="52">
                  <c:v>0.36299999999999999</c:v>
                </c:pt>
                <c:pt idx="53">
                  <c:v>0.36399999999999999</c:v>
                </c:pt>
                <c:pt idx="54">
                  <c:v>0.36199999999999999</c:v>
                </c:pt>
                <c:pt idx="55">
                  <c:v>0.36199999999999999</c:v>
                </c:pt>
                <c:pt idx="56">
                  <c:v>0.36299999999999999</c:v>
                </c:pt>
                <c:pt idx="57">
                  <c:v>0.36299999999999999</c:v>
                </c:pt>
                <c:pt idx="58">
                  <c:v>0.36399999999999999</c:v>
                </c:pt>
                <c:pt idx="59">
                  <c:v>0.36299999999999999</c:v>
                </c:pt>
                <c:pt idx="60">
                  <c:v>0.36399999999999999</c:v>
                </c:pt>
                <c:pt idx="61">
                  <c:v>0.36399999999999999</c:v>
                </c:pt>
                <c:pt idx="62">
                  <c:v>0.36499999999999999</c:v>
                </c:pt>
                <c:pt idx="63">
                  <c:v>0.36199999999999999</c:v>
                </c:pt>
                <c:pt idx="64">
                  <c:v>0.36299999999999999</c:v>
                </c:pt>
                <c:pt idx="65">
                  <c:v>0.36399999999999999</c:v>
                </c:pt>
                <c:pt idx="66">
                  <c:v>0.36399999999999999</c:v>
                </c:pt>
                <c:pt idx="67">
                  <c:v>0.36499999999999999</c:v>
                </c:pt>
                <c:pt idx="68">
                  <c:v>0.36299999999999999</c:v>
                </c:pt>
                <c:pt idx="69">
                  <c:v>0.36399999999999999</c:v>
                </c:pt>
                <c:pt idx="70">
                  <c:v>0.36499999999999999</c:v>
                </c:pt>
                <c:pt idx="71">
                  <c:v>0.36399999999999999</c:v>
                </c:pt>
                <c:pt idx="72">
                  <c:v>0.36399999999999999</c:v>
                </c:pt>
                <c:pt idx="73">
                  <c:v>0.36299999999999999</c:v>
                </c:pt>
                <c:pt idx="74">
                  <c:v>0.36399999999999999</c:v>
                </c:pt>
                <c:pt idx="75">
                  <c:v>0.36399999999999999</c:v>
                </c:pt>
                <c:pt idx="76">
                  <c:v>0.36299999999999999</c:v>
                </c:pt>
                <c:pt idx="77">
                  <c:v>0.36399999999999999</c:v>
                </c:pt>
                <c:pt idx="78">
                  <c:v>0.36399999999999999</c:v>
                </c:pt>
                <c:pt idx="79">
                  <c:v>0.36299999999999999</c:v>
                </c:pt>
                <c:pt idx="80">
                  <c:v>0.36299999999999999</c:v>
                </c:pt>
                <c:pt idx="81">
                  <c:v>0.36299999999999999</c:v>
                </c:pt>
                <c:pt idx="82">
                  <c:v>0.36299999999999999</c:v>
                </c:pt>
                <c:pt idx="83">
                  <c:v>0.36299999999999999</c:v>
                </c:pt>
                <c:pt idx="84">
                  <c:v>0.36199999999999999</c:v>
                </c:pt>
                <c:pt idx="85">
                  <c:v>0.36199999999999999</c:v>
                </c:pt>
                <c:pt idx="86">
                  <c:v>0.36199999999999999</c:v>
                </c:pt>
                <c:pt idx="87">
                  <c:v>0.36199999999999999</c:v>
                </c:pt>
                <c:pt idx="88">
                  <c:v>0.36199999999999999</c:v>
                </c:pt>
                <c:pt idx="89">
                  <c:v>0.36299999999999999</c:v>
                </c:pt>
                <c:pt idx="90">
                  <c:v>0.36199999999999999</c:v>
                </c:pt>
                <c:pt idx="91">
                  <c:v>0.36299999999999999</c:v>
                </c:pt>
                <c:pt idx="92">
                  <c:v>0.36299999999999999</c:v>
                </c:pt>
                <c:pt idx="93">
                  <c:v>0.36299999999999999</c:v>
                </c:pt>
                <c:pt idx="94">
                  <c:v>0.36299999999999999</c:v>
                </c:pt>
                <c:pt idx="95">
                  <c:v>0.36399999999999999</c:v>
                </c:pt>
                <c:pt idx="96">
                  <c:v>0.36499999999999999</c:v>
                </c:pt>
                <c:pt idx="97">
                  <c:v>0.36499999999999999</c:v>
                </c:pt>
                <c:pt idx="98">
                  <c:v>0.36599999999999999</c:v>
                </c:pt>
                <c:pt idx="99">
                  <c:v>0.36599999999999999</c:v>
                </c:pt>
                <c:pt idx="100">
                  <c:v>0.36599999999999999</c:v>
                </c:pt>
                <c:pt idx="101">
                  <c:v>0.36599999999999999</c:v>
                </c:pt>
                <c:pt idx="102">
                  <c:v>0.36399999999999999</c:v>
                </c:pt>
                <c:pt idx="103">
                  <c:v>0.36499999999999999</c:v>
                </c:pt>
                <c:pt idx="104">
                  <c:v>0.36399999999999999</c:v>
                </c:pt>
                <c:pt idx="105">
                  <c:v>0.36399999999999999</c:v>
                </c:pt>
                <c:pt idx="106">
                  <c:v>0.36399999999999999</c:v>
                </c:pt>
                <c:pt idx="107">
                  <c:v>0.36499999999999999</c:v>
                </c:pt>
                <c:pt idx="108">
                  <c:v>0.36499999999999999</c:v>
                </c:pt>
                <c:pt idx="109">
                  <c:v>0.36399999999999999</c:v>
                </c:pt>
                <c:pt idx="110">
                  <c:v>0.36399999999999999</c:v>
                </c:pt>
                <c:pt idx="111">
                  <c:v>0.36399999999999999</c:v>
                </c:pt>
                <c:pt idx="112">
                  <c:v>0.36399999999999999</c:v>
                </c:pt>
                <c:pt idx="113">
                  <c:v>0.36399999999999999</c:v>
                </c:pt>
                <c:pt idx="114">
                  <c:v>0.36399999999999999</c:v>
                </c:pt>
                <c:pt idx="115">
                  <c:v>0.36499999999999999</c:v>
                </c:pt>
                <c:pt idx="116">
                  <c:v>0.36399999999999999</c:v>
                </c:pt>
                <c:pt idx="117">
                  <c:v>0.36399999999999999</c:v>
                </c:pt>
                <c:pt idx="118">
                  <c:v>0.36299999999999999</c:v>
                </c:pt>
                <c:pt idx="119">
                  <c:v>0.36399999999999999</c:v>
                </c:pt>
                <c:pt idx="120">
                  <c:v>0.36499999999999999</c:v>
                </c:pt>
                <c:pt idx="121">
                  <c:v>0.36399999999999999</c:v>
                </c:pt>
                <c:pt idx="122">
                  <c:v>0.36499999999999999</c:v>
                </c:pt>
                <c:pt idx="123">
                  <c:v>0.36299999999999999</c:v>
                </c:pt>
                <c:pt idx="124">
                  <c:v>0.36299999999999999</c:v>
                </c:pt>
                <c:pt idx="125">
                  <c:v>0.36299999999999999</c:v>
                </c:pt>
                <c:pt idx="126">
                  <c:v>0.36399999999999999</c:v>
                </c:pt>
                <c:pt idx="127">
                  <c:v>0.36399999999999999</c:v>
                </c:pt>
                <c:pt idx="128">
                  <c:v>0.36399999999999999</c:v>
                </c:pt>
                <c:pt idx="129">
                  <c:v>0.36499999999999999</c:v>
                </c:pt>
                <c:pt idx="130">
                  <c:v>0.36399999999999999</c:v>
                </c:pt>
                <c:pt idx="131">
                  <c:v>0.36399999999999999</c:v>
                </c:pt>
                <c:pt idx="132">
                  <c:v>0.36499999999999999</c:v>
                </c:pt>
                <c:pt idx="133">
                  <c:v>0.36399999999999999</c:v>
                </c:pt>
                <c:pt idx="134">
                  <c:v>0.36499999999999999</c:v>
                </c:pt>
                <c:pt idx="135">
                  <c:v>0.36499999999999999</c:v>
                </c:pt>
                <c:pt idx="136">
                  <c:v>0.36499999999999999</c:v>
                </c:pt>
                <c:pt idx="137">
                  <c:v>0.36499999999999999</c:v>
                </c:pt>
                <c:pt idx="138">
                  <c:v>0.36399999999999999</c:v>
                </c:pt>
                <c:pt idx="139">
                  <c:v>0.36399999999999999</c:v>
                </c:pt>
                <c:pt idx="140">
                  <c:v>0.36399999999999999</c:v>
                </c:pt>
                <c:pt idx="141">
                  <c:v>0.36399999999999999</c:v>
                </c:pt>
                <c:pt idx="142">
                  <c:v>0.36499999999999999</c:v>
                </c:pt>
                <c:pt idx="143">
                  <c:v>0.36399999999999999</c:v>
                </c:pt>
                <c:pt idx="144">
                  <c:v>0.36399999999999999</c:v>
                </c:pt>
                <c:pt idx="145">
                  <c:v>0.36599999999999999</c:v>
                </c:pt>
                <c:pt idx="146">
                  <c:v>0.36399999999999999</c:v>
                </c:pt>
                <c:pt idx="147">
                  <c:v>0.36499999999999999</c:v>
                </c:pt>
                <c:pt idx="148">
                  <c:v>0.36499999999999999</c:v>
                </c:pt>
                <c:pt idx="149">
                  <c:v>0.36599999999999999</c:v>
                </c:pt>
                <c:pt idx="150">
                  <c:v>0.36499999999999999</c:v>
                </c:pt>
                <c:pt idx="151">
                  <c:v>0.36499999999999999</c:v>
                </c:pt>
                <c:pt idx="152">
                  <c:v>0.36499999999999999</c:v>
                </c:pt>
                <c:pt idx="153">
                  <c:v>0.36499999999999999</c:v>
                </c:pt>
                <c:pt idx="154">
                  <c:v>0.36399999999999999</c:v>
                </c:pt>
                <c:pt idx="155">
                  <c:v>0.36399999999999999</c:v>
                </c:pt>
                <c:pt idx="156">
                  <c:v>0.36399999999999999</c:v>
                </c:pt>
                <c:pt idx="157">
                  <c:v>0.36399999999999999</c:v>
                </c:pt>
                <c:pt idx="158">
                  <c:v>0.36299999999999999</c:v>
                </c:pt>
                <c:pt idx="159">
                  <c:v>0.36199999999999999</c:v>
                </c:pt>
                <c:pt idx="160">
                  <c:v>0.36199999999999999</c:v>
                </c:pt>
                <c:pt idx="161">
                  <c:v>0.36299999999999999</c:v>
                </c:pt>
                <c:pt idx="162">
                  <c:v>0.36299999999999999</c:v>
                </c:pt>
                <c:pt idx="163">
                  <c:v>0.36299999999999999</c:v>
                </c:pt>
                <c:pt idx="164">
                  <c:v>0.36399999999999999</c:v>
                </c:pt>
                <c:pt idx="165">
                  <c:v>0.36299999999999999</c:v>
                </c:pt>
                <c:pt idx="166">
                  <c:v>0.36399999999999999</c:v>
                </c:pt>
                <c:pt idx="167">
                  <c:v>0.36399999999999999</c:v>
                </c:pt>
                <c:pt idx="168">
                  <c:v>0.36299999999999999</c:v>
                </c:pt>
                <c:pt idx="169">
                  <c:v>0.36399999999999999</c:v>
                </c:pt>
                <c:pt idx="170">
                  <c:v>0.36299999999999999</c:v>
                </c:pt>
                <c:pt idx="171">
                  <c:v>0.36199999999999999</c:v>
                </c:pt>
                <c:pt idx="172">
                  <c:v>0.36299999999999999</c:v>
                </c:pt>
                <c:pt idx="173">
                  <c:v>0.36299999999999999</c:v>
                </c:pt>
                <c:pt idx="174">
                  <c:v>0.36299999999999999</c:v>
                </c:pt>
                <c:pt idx="175">
                  <c:v>0.36199999999999999</c:v>
                </c:pt>
                <c:pt idx="176">
                  <c:v>0.36299999999999999</c:v>
                </c:pt>
                <c:pt idx="177">
                  <c:v>0.36299999999999999</c:v>
                </c:pt>
                <c:pt idx="178">
                  <c:v>0.36399999999999999</c:v>
                </c:pt>
                <c:pt idx="179">
                  <c:v>0.36399999999999999</c:v>
                </c:pt>
                <c:pt idx="180">
                  <c:v>0.36399999999999999</c:v>
                </c:pt>
                <c:pt idx="181">
                  <c:v>0.36399999999999999</c:v>
                </c:pt>
                <c:pt idx="182">
                  <c:v>0.36299999999999999</c:v>
                </c:pt>
                <c:pt idx="183">
                  <c:v>0.36399999999999999</c:v>
                </c:pt>
                <c:pt idx="184">
                  <c:v>0.36199999999999999</c:v>
                </c:pt>
                <c:pt idx="185">
                  <c:v>0.36399999999999999</c:v>
                </c:pt>
                <c:pt idx="186">
                  <c:v>0.36199999999999999</c:v>
                </c:pt>
                <c:pt idx="187">
                  <c:v>0.36299999999999999</c:v>
                </c:pt>
                <c:pt idx="188">
                  <c:v>0.36199999999999999</c:v>
                </c:pt>
                <c:pt idx="189">
                  <c:v>0.36099999999999999</c:v>
                </c:pt>
                <c:pt idx="190">
                  <c:v>0.36</c:v>
                </c:pt>
                <c:pt idx="191">
                  <c:v>0.36099999999999999</c:v>
                </c:pt>
                <c:pt idx="192">
                  <c:v>0.36099999999999999</c:v>
                </c:pt>
                <c:pt idx="193">
                  <c:v>0.36199999999999999</c:v>
                </c:pt>
                <c:pt idx="194">
                  <c:v>0.36</c:v>
                </c:pt>
                <c:pt idx="195">
                  <c:v>0.36199999999999999</c:v>
                </c:pt>
                <c:pt idx="196">
                  <c:v>0.36199999999999999</c:v>
                </c:pt>
                <c:pt idx="197">
                  <c:v>0.36299999999999999</c:v>
                </c:pt>
                <c:pt idx="198">
                  <c:v>0.36199999999999999</c:v>
                </c:pt>
                <c:pt idx="199">
                  <c:v>0.36099999999999999</c:v>
                </c:pt>
                <c:pt idx="200">
                  <c:v>0.36099999999999999</c:v>
                </c:pt>
                <c:pt idx="201">
                  <c:v>0.36099999999999999</c:v>
                </c:pt>
                <c:pt idx="202">
                  <c:v>0.36199999999999999</c:v>
                </c:pt>
                <c:pt idx="203">
                  <c:v>0.36199999999999999</c:v>
                </c:pt>
                <c:pt idx="204">
                  <c:v>0.36099999999999999</c:v>
                </c:pt>
                <c:pt idx="205">
                  <c:v>0.36099999999999999</c:v>
                </c:pt>
                <c:pt idx="206">
                  <c:v>0.36199999999999999</c:v>
                </c:pt>
                <c:pt idx="207">
                  <c:v>0.36199999999999999</c:v>
                </c:pt>
                <c:pt idx="208">
                  <c:v>0.36199999999999999</c:v>
                </c:pt>
                <c:pt idx="209">
                  <c:v>0.36199999999999999</c:v>
                </c:pt>
                <c:pt idx="210">
                  <c:v>0.36299999999999999</c:v>
                </c:pt>
                <c:pt idx="211">
                  <c:v>0.36199999999999999</c:v>
                </c:pt>
                <c:pt idx="212">
                  <c:v>0.36199999999999999</c:v>
                </c:pt>
                <c:pt idx="213">
                  <c:v>0.36299999999999999</c:v>
                </c:pt>
                <c:pt idx="214">
                  <c:v>0.36099999999999999</c:v>
                </c:pt>
                <c:pt idx="215">
                  <c:v>0.36199999999999999</c:v>
                </c:pt>
                <c:pt idx="216">
                  <c:v>0.36099999999999999</c:v>
                </c:pt>
                <c:pt idx="217">
                  <c:v>0.36299999999999999</c:v>
                </c:pt>
                <c:pt idx="218">
                  <c:v>0.36199999999999999</c:v>
                </c:pt>
                <c:pt idx="219">
                  <c:v>0.36199999999999999</c:v>
                </c:pt>
                <c:pt idx="220">
                  <c:v>0.36199999999999999</c:v>
                </c:pt>
                <c:pt idx="221">
                  <c:v>0.36099999999999999</c:v>
                </c:pt>
                <c:pt idx="222">
                  <c:v>0.36299999999999999</c:v>
                </c:pt>
                <c:pt idx="223">
                  <c:v>0.36299999999999999</c:v>
                </c:pt>
                <c:pt idx="224">
                  <c:v>0.36299999999999999</c:v>
                </c:pt>
                <c:pt idx="225">
                  <c:v>0.36299999999999999</c:v>
                </c:pt>
                <c:pt idx="226">
                  <c:v>0.36199999999999999</c:v>
                </c:pt>
                <c:pt idx="227">
                  <c:v>0.36299999999999999</c:v>
                </c:pt>
                <c:pt idx="228">
                  <c:v>0.36199999999999999</c:v>
                </c:pt>
              </c:numCache>
            </c:numRef>
          </c:val>
          <c:smooth val="0"/>
        </c:ser>
        <c:ser>
          <c:idx val="2"/>
          <c:order val="2"/>
          <c:tx>
            <c:v>NDCG10</c:v>
          </c:tx>
          <c:marker>
            <c:symbol val="none"/>
          </c:marker>
          <c:val>
            <c:numRef>
              <c:f>Sheet1!$D$3:$D$231</c:f>
              <c:numCache>
                <c:formatCode>General</c:formatCode>
                <c:ptCount val="229"/>
                <c:pt idx="0">
                  <c:v>0.38700000000000001</c:v>
                </c:pt>
                <c:pt idx="1">
                  <c:v>0.38800000000000001</c:v>
                </c:pt>
                <c:pt idx="2">
                  <c:v>0.39</c:v>
                </c:pt>
                <c:pt idx="3">
                  <c:v>0.39100000000000001</c:v>
                </c:pt>
                <c:pt idx="4">
                  <c:v>0.39200000000000002</c:v>
                </c:pt>
                <c:pt idx="5">
                  <c:v>0.39200000000000002</c:v>
                </c:pt>
                <c:pt idx="6">
                  <c:v>0.39400000000000002</c:v>
                </c:pt>
                <c:pt idx="7">
                  <c:v>0.39500000000000002</c:v>
                </c:pt>
                <c:pt idx="8">
                  <c:v>0.39600000000000002</c:v>
                </c:pt>
                <c:pt idx="9">
                  <c:v>0.39600000000000002</c:v>
                </c:pt>
                <c:pt idx="10">
                  <c:v>0.39700000000000002</c:v>
                </c:pt>
                <c:pt idx="11">
                  <c:v>0.39800000000000002</c:v>
                </c:pt>
                <c:pt idx="12">
                  <c:v>0.39700000000000002</c:v>
                </c:pt>
                <c:pt idx="13">
                  <c:v>0.39800000000000002</c:v>
                </c:pt>
                <c:pt idx="14">
                  <c:v>0.39800000000000002</c:v>
                </c:pt>
                <c:pt idx="15">
                  <c:v>0.39900000000000002</c:v>
                </c:pt>
                <c:pt idx="16">
                  <c:v>0.39900000000000002</c:v>
                </c:pt>
                <c:pt idx="17">
                  <c:v>0.39800000000000002</c:v>
                </c:pt>
                <c:pt idx="18">
                  <c:v>0.39900000000000002</c:v>
                </c:pt>
                <c:pt idx="19">
                  <c:v>0.39900000000000002</c:v>
                </c:pt>
                <c:pt idx="20">
                  <c:v>0.39900000000000002</c:v>
                </c:pt>
                <c:pt idx="21">
                  <c:v>0.39900000000000002</c:v>
                </c:pt>
                <c:pt idx="22">
                  <c:v>0.39900000000000002</c:v>
                </c:pt>
                <c:pt idx="23">
                  <c:v>0.39900000000000002</c:v>
                </c:pt>
                <c:pt idx="24">
                  <c:v>0.39800000000000002</c:v>
                </c:pt>
                <c:pt idx="25">
                  <c:v>0.39800000000000002</c:v>
                </c:pt>
                <c:pt idx="26">
                  <c:v>0.39900000000000002</c:v>
                </c:pt>
                <c:pt idx="27">
                  <c:v>0.39800000000000002</c:v>
                </c:pt>
                <c:pt idx="28">
                  <c:v>0.39900000000000002</c:v>
                </c:pt>
                <c:pt idx="29">
                  <c:v>0.39900000000000002</c:v>
                </c:pt>
                <c:pt idx="30">
                  <c:v>0.39900000000000002</c:v>
                </c:pt>
                <c:pt idx="31">
                  <c:v>0.39900000000000002</c:v>
                </c:pt>
                <c:pt idx="32">
                  <c:v>0.39900000000000002</c:v>
                </c:pt>
                <c:pt idx="33">
                  <c:v>0.39900000000000002</c:v>
                </c:pt>
                <c:pt idx="34">
                  <c:v>0.39900000000000002</c:v>
                </c:pt>
                <c:pt idx="35">
                  <c:v>0.4</c:v>
                </c:pt>
                <c:pt idx="36">
                  <c:v>0.40100000000000002</c:v>
                </c:pt>
                <c:pt idx="37">
                  <c:v>0.4</c:v>
                </c:pt>
                <c:pt idx="38">
                  <c:v>0.40100000000000002</c:v>
                </c:pt>
                <c:pt idx="39">
                  <c:v>0.4</c:v>
                </c:pt>
                <c:pt idx="40">
                  <c:v>0.4</c:v>
                </c:pt>
                <c:pt idx="41">
                  <c:v>0.4</c:v>
                </c:pt>
                <c:pt idx="42">
                  <c:v>0.4</c:v>
                </c:pt>
                <c:pt idx="43">
                  <c:v>0.4</c:v>
                </c:pt>
                <c:pt idx="44">
                  <c:v>0.4</c:v>
                </c:pt>
                <c:pt idx="45">
                  <c:v>0.4</c:v>
                </c:pt>
                <c:pt idx="46">
                  <c:v>0.4</c:v>
                </c:pt>
                <c:pt idx="47">
                  <c:v>0.4</c:v>
                </c:pt>
                <c:pt idx="48">
                  <c:v>0.4</c:v>
                </c:pt>
                <c:pt idx="49">
                  <c:v>0.4</c:v>
                </c:pt>
                <c:pt idx="50">
                  <c:v>0.4</c:v>
                </c:pt>
                <c:pt idx="51">
                  <c:v>0.4</c:v>
                </c:pt>
                <c:pt idx="52">
                  <c:v>0.4</c:v>
                </c:pt>
                <c:pt idx="53">
                  <c:v>0.4</c:v>
                </c:pt>
                <c:pt idx="54">
                  <c:v>0.39900000000000002</c:v>
                </c:pt>
                <c:pt idx="55">
                  <c:v>0.39900000000000002</c:v>
                </c:pt>
                <c:pt idx="56">
                  <c:v>0.4</c:v>
                </c:pt>
                <c:pt idx="57">
                  <c:v>0.4</c:v>
                </c:pt>
                <c:pt idx="58">
                  <c:v>0.4</c:v>
                </c:pt>
                <c:pt idx="59">
                  <c:v>0.4</c:v>
                </c:pt>
                <c:pt idx="60">
                  <c:v>0.4</c:v>
                </c:pt>
                <c:pt idx="61">
                  <c:v>0.4</c:v>
                </c:pt>
                <c:pt idx="62">
                  <c:v>0.40100000000000002</c:v>
                </c:pt>
                <c:pt idx="63">
                  <c:v>0.4</c:v>
                </c:pt>
                <c:pt idx="64">
                  <c:v>0.4</c:v>
                </c:pt>
                <c:pt idx="65">
                  <c:v>0.4</c:v>
                </c:pt>
                <c:pt idx="66">
                  <c:v>0.40100000000000002</c:v>
                </c:pt>
                <c:pt idx="67">
                  <c:v>0.40200000000000002</c:v>
                </c:pt>
                <c:pt idx="68">
                  <c:v>0.4</c:v>
                </c:pt>
                <c:pt idx="69">
                  <c:v>0.4</c:v>
                </c:pt>
                <c:pt idx="70">
                  <c:v>0.40100000000000002</c:v>
                </c:pt>
                <c:pt idx="71">
                  <c:v>0.40100000000000002</c:v>
                </c:pt>
                <c:pt idx="72">
                  <c:v>0.40100000000000002</c:v>
                </c:pt>
                <c:pt idx="73">
                  <c:v>0.40100000000000002</c:v>
                </c:pt>
                <c:pt idx="74">
                  <c:v>0.40100000000000002</c:v>
                </c:pt>
                <c:pt idx="75">
                  <c:v>0.4</c:v>
                </c:pt>
                <c:pt idx="76">
                  <c:v>0.4</c:v>
                </c:pt>
                <c:pt idx="77">
                  <c:v>0.40100000000000002</c:v>
                </c:pt>
                <c:pt idx="78">
                  <c:v>0.40100000000000002</c:v>
                </c:pt>
                <c:pt idx="79">
                  <c:v>0.4</c:v>
                </c:pt>
                <c:pt idx="80">
                  <c:v>0.4</c:v>
                </c:pt>
                <c:pt idx="81">
                  <c:v>0.40100000000000002</c:v>
                </c:pt>
                <c:pt idx="82">
                  <c:v>0.4</c:v>
                </c:pt>
                <c:pt idx="83">
                  <c:v>0.39900000000000002</c:v>
                </c:pt>
                <c:pt idx="84">
                  <c:v>0.39900000000000002</c:v>
                </c:pt>
                <c:pt idx="85">
                  <c:v>0.4</c:v>
                </c:pt>
                <c:pt idx="86">
                  <c:v>0.4</c:v>
                </c:pt>
                <c:pt idx="87">
                  <c:v>0.4</c:v>
                </c:pt>
                <c:pt idx="88">
                  <c:v>0.4</c:v>
                </c:pt>
                <c:pt idx="89">
                  <c:v>0.39900000000000002</c:v>
                </c:pt>
                <c:pt idx="90">
                  <c:v>0.4</c:v>
                </c:pt>
                <c:pt idx="91">
                  <c:v>0.4</c:v>
                </c:pt>
                <c:pt idx="92">
                  <c:v>0.4</c:v>
                </c:pt>
                <c:pt idx="93">
                  <c:v>0.4</c:v>
                </c:pt>
                <c:pt idx="94">
                  <c:v>0.39900000000000002</c:v>
                </c:pt>
                <c:pt idx="95">
                  <c:v>0.40100000000000002</c:v>
                </c:pt>
                <c:pt idx="96">
                  <c:v>0.40100000000000002</c:v>
                </c:pt>
                <c:pt idx="97">
                  <c:v>0.40100000000000002</c:v>
                </c:pt>
                <c:pt idx="98">
                  <c:v>0.40200000000000002</c:v>
                </c:pt>
                <c:pt idx="99">
                  <c:v>0.40200000000000002</c:v>
                </c:pt>
                <c:pt idx="100">
                  <c:v>0.40200000000000002</c:v>
                </c:pt>
                <c:pt idx="101">
                  <c:v>0.40100000000000002</c:v>
                </c:pt>
                <c:pt idx="102">
                  <c:v>0.4</c:v>
                </c:pt>
                <c:pt idx="103">
                  <c:v>0.40100000000000002</c:v>
                </c:pt>
                <c:pt idx="104">
                  <c:v>0.4</c:v>
                </c:pt>
                <c:pt idx="105">
                  <c:v>0.4</c:v>
                </c:pt>
                <c:pt idx="106">
                  <c:v>0.4</c:v>
                </c:pt>
                <c:pt idx="107">
                  <c:v>0.40100000000000002</c:v>
                </c:pt>
                <c:pt idx="108">
                  <c:v>0.40200000000000002</c:v>
                </c:pt>
                <c:pt idx="109">
                  <c:v>0.40100000000000002</c:v>
                </c:pt>
                <c:pt idx="110">
                  <c:v>0.40100000000000002</c:v>
                </c:pt>
                <c:pt idx="111">
                  <c:v>0.4</c:v>
                </c:pt>
                <c:pt idx="112">
                  <c:v>0.4</c:v>
                </c:pt>
                <c:pt idx="113">
                  <c:v>0.40100000000000002</c:v>
                </c:pt>
                <c:pt idx="114">
                  <c:v>0.4</c:v>
                </c:pt>
                <c:pt idx="115">
                  <c:v>0.40100000000000002</c:v>
                </c:pt>
                <c:pt idx="116">
                  <c:v>0.40100000000000002</c:v>
                </c:pt>
                <c:pt idx="117">
                  <c:v>0.4</c:v>
                </c:pt>
                <c:pt idx="118">
                  <c:v>0.4</c:v>
                </c:pt>
                <c:pt idx="119">
                  <c:v>0.40100000000000002</c:v>
                </c:pt>
                <c:pt idx="120">
                  <c:v>0.40100000000000002</c:v>
                </c:pt>
                <c:pt idx="121">
                  <c:v>0.40100000000000002</c:v>
                </c:pt>
                <c:pt idx="122">
                  <c:v>0.40100000000000002</c:v>
                </c:pt>
                <c:pt idx="123">
                  <c:v>0.4</c:v>
                </c:pt>
                <c:pt idx="124">
                  <c:v>0.39900000000000002</c:v>
                </c:pt>
                <c:pt idx="125">
                  <c:v>0.4</c:v>
                </c:pt>
                <c:pt idx="126">
                  <c:v>0.4</c:v>
                </c:pt>
                <c:pt idx="127">
                  <c:v>0.4</c:v>
                </c:pt>
                <c:pt idx="128">
                  <c:v>0.40100000000000002</c:v>
                </c:pt>
                <c:pt idx="129">
                  <c:v>0.40100000000000002</c:v>
                </c:pt>
                <c:pt idx="130">
                  <c:v>0.4</c:v>
                </c:pt>
                <c:pt idx="131">
                  <c:v>0.4</c:v>
                </c:pt>
                <c:pt idx="132">
                  <c:v>0.40100000000000002</c:v>
                </c:pt>
                <c:pt idx="133">
                  <c:v>0.4</c:v>
                </c:pt>
                <c:pt idx="134">
                  <c:v>0.40100000000000002</c:v>
                </c:pt>
                <c:pt idx="135">
                  <c:v>0.40100000000000002</c:v>
                </c:pt>
                <c:pt idx="136">
                  <c:v>0.40100000000000002</c:v>
                </c:pt>
                <c:pt idx="137">
                  <c:v>0.40100000000000002</c:v>
                </c:pt>
                <c:pt idx="138">
                  <c:v>0.40100000000000002</c:v>
                </c:pt>
                <c:pt idx="139">
                  <c:v>0.4</c:v>
                </c:pt>
                <c:pt idx="140">
                  <c:v>0.40100000000000002</c:v>
                </c:pt>
                <c:pt idx="141">
                  <c:v>0.4</c:v>
                </c:pt>
                <c:pt idx="142">
                  <c:v>0.4</c:v>
                </c:pt>
                <c:pt idx="143">
                  <c:v>0.4</c:v>
                </c:pt>
                <c:pt idx="144">
                  <c:v>0.4</c:v>
                </c:pt>
                <c:pt idx="145">
                  <c:v>0.40100000000000002</c:v>
                </c:pt>
                <c:pt idx="146">
                  <c:v>0.4</c:v>
                </c:pt>
                <c:pt idx="147">
                  <c:v>0.4</c:v>
                </c:pt>
                <c:pt idx="148">
                  <c:v>0.40100000000000002</c:v>
                </c:pt>
                <c:pt idx="149">
                  <c:v>0.40100000000000002</c:v>
                </c:pt>
                <c:pt idx="150">
                  <c:v>0.40100000000000002</c:v>
                </c:pt>
                <c:pt idx="151">
                  <c:v>0.40200000000000002</c:v>
                </c:pt>
                <c:pt idx="152">
                  <c:v>0.40100000000000002</c:v>
                </c:pt>
                <c:pt idx="153">
                  <c:v>0.40100000000000002</c:v>
                </c:pt>
                <c:pt idx="154">
                  <c:v>0.40100000000000002</c:v>
                </c:pt>
                <c:pt idx="155">
                  <c:v>0.40100000000000002</c:v>
                </c:pt>
                <c:pt idx="156">
                  <c:v>0.4</c:v>
                </c:pt>
                <c:pt idx="157">
                  <c:v>0.40100000000000002</c:v>
                </c:pt>
                <c:pt idx="158">
                  <c:v>0.4</c:v>
                </c:pt>
                <c:pt idx="159">
                  <c:v>0.39900000000000002</c:v>
                </c:pt>
                <c:pt idx="160">
                  <c:v>0.4</c:v>
                </c:pt>
                <c:pt idx="161">
                  <c:v>0.4</c:v>
                </c:pt>
                <c:pt idx="162">
                  <c:v>0.39900000000000002</c:v>
                </c:pt>
                <c:pt idx="163">
                  <c:v>0.39900000000000002</c:v>
                </c:pt>
                <c:pt idx="164">
                  <c:v>0.39900000000000002</c:v>
                </c:pt>
                <c:pt idx="165">
                  <c:v>0.4</c:v>
                </c:pt>
                <c:pt idx="166">
                  <c:v>0.39900000000000002</c:v>
                </c:pt>
                <c:pt idx="167">
                  <c:v>0.4</c:v>
                </c:pt>
                <c:pt idx="168">
                  <c:v>0.4</c:v>
                </c:pt>
                <c:pt idx="169">
                  <c:v>0.4</c:v>
                </c:pt>
                <c:pt idx="170">
                  <c:v>0.4</c:v>
                </c:pt>
                <c:pt idx="171">
                  <c:v>0.39900000000000002</c:v>
                </c:pt>
                <c:pt idx="172">
                  <c:v>0.4</c:v>
                </c:pt>
                <c:pt idx="173">
                  <c:v>0.4</c:v>
                </c:pt>
                <c:pt idx="174">
                  <c:v>0.39900000000000002</c:v>
                </c:pt>
                <c:pt idx="175">
                  <c:v>0.4</c:v>
                </c:pt>
                <c:pt idx="176">
                  <c:v>0.40100000000000002</c:v>
                </c:pt>
                <c:pt idx="177">
                  <c:v>0.40100000000000002</c:v>
                </c:pt>
                <c:pt idx="178">
                  <c:v>0.40100000000000002</c:v>
                </c:pt>
                <c:pt idx="179">
                  <c:v>0.40100000000000002</c:v>
                </c:pt>
                <c:pt idx="180">
                  <c:v>0.40100000000000002</c:v>
                </c:pt>
                <c:pt idx="181">
                  <c:v>0.4</c:v>
                </c:pt>
                <c:pt idx="182">
                  <c:v>0.4</c:v>
                </c:pt>
                <c:pt idx="183">
                  <c:v>0.40100000000000002</c:v>
                </c:pt>
                <c:pt idx="184">
                  <c:v>0.39800000000000002</c:v>
                </c:pt>
                <c:pt idx="185">
                  <c:v>0.4</c:v>
                </c:pt>
                <c:pt idx="186">
                  <c:v>0.39900000000000002</c:v>
                </c:pt>
                <c:pt idx="187">
                  <c:v>0.4</c:v>
                </c:pt>
                <c:pt idx="188">
                  <c:v>0.39900000000000002</c:v>
                </c:pt>
                <c:pt idx="189">
                  <c:v>0.39800000000000002</c:v>
                </c:pt>
                <c:pt idx="190">
                  <c:v>0.39800000000000002</c:v>
                </c:pt>
                <c:pt idx="191">
                  <c:v>0.39800000000000002</c:v>
                </c:pt>
                <c:pt idx="192">
                  <c:v>0.39900000000000002</c:v>
                </c:pt>
                <c:pt idx="193">
                  <c:v>0.39800000000000002</c:v>
                </c:pt>
                <c:pt idx="194">
                  <c:v>0.39900000000000002</c:v>
                </c:pt>
                <c:pt idx="195">
                  <c:v>0.4</c:v>
                </c:pt>
                <c:pt idx="196">
                  <c:v>0.39900000000000002</c:v>
                </c:pt>
                <c:pt idx="197">
                  <c:v>0.4</c:v>
                </c:pt>
                <c:pt idx="198">
                  <c:v>0.39900000000000002</c:v>
                </c:pt>
                <c:pt idx="199">
                  <c:v>0.39800000000000002</c:v>
                </c:pt>
                <c:pt idx="200">
                  <c:v>0.39900000000000002</c:v>
                </c:pt>
                <c:pt idx="201">
                  <c:v>0.39900000000000002</c:v>
                </c:pt>
                <c:pt idx="202">
                  <c:v>0.39900000000000002</c:v>
                </c:pt>
                <c:pt idx="203">
                  <c:v>0.4</c:v>
                </c:pt>
                <c:pt idx="204">
                  <c:v>0.39900000000000002</c:v>
                </c:pt>
                <c:pt idx="205">
                  <c:v>0.39900000000000002</c:v>
                </c:pt>
                <c:pt idx="206">
                  <c:v>0.39900000000000002</c:v>
                </c:pt>
                <c:pt idx="207">
                  <c:v>0.39900000000000002</c:v>
                </c:pt>
                <c:pt idx="208">
                  <c:v>0.39900000000000002</c:v>
                </c:pt>
                <c:pt idx="209">
                  <c:v>0.39900000000000002</c:v>
                </c:pt>
                <c:pt idx="210">
                  <c:v>0.39900000000000002</c:v>
                </c:pt>
                <c:pt idx="211">
                  <c:v>0.39900000000000002</c:v>
                </c:pt>
                <c:pt idx="212">
                  <c:v>0.39900000000000002</c:v>
                </c:pt>
                <c:pt idx="213">
                  <c:v>0.4</c:v>
                </c:pt>
                <c:pt idx="214">
                  <c:v>0.39800000000000002</c:v>
                </c:pt>
                <c:pt idx="215">
                  <c:v>0.39900000000000002</c:v>
                </c:pt>
                <c:pt idx="216">
                  <c:v>0.39800000000000002</c:v>
                </c:pt>
                <c:pt idx="217">
                  <c:v>0.39900000000000002</c:v>
                </c:pt>
                <c:pt idx="218">
                  <c:v>0.39900000000000002</c:v>
                </c:pt>
                <c:pt idx="219">
                  <c:v>0.39900000000000002</c:v>
                </c:pt>
                <c:pt idx="220">
                  <c:v>0.39900000000000002</c:v>
                </c:pt>
                <c:pt idx="221">
                  <c:v>0.39800000000000002</c:v>
                </c:pt>
                <c:pt idx="222">
                  <c:v>0.39900000000000002</c:v>
                </c:pt>
                <c:pt idx="223">
                  <c:v>0.4</c:v>
                </c:pt>
                <c:pt idx="224">
                  <c:v>0.4</c:v>
                </c:pt>
                <c:pt idx="225">
                  <c:v>0.39900000000000002</c:v>
                </c:pt>
                <c:pt idx="226">
                  <c:v>0.39900000000000002</c:v>
                </c:pt>
                <c:pt idx="227">
                  <c:v>0.39900000000000002</c:v>
                </c:pt>
                <c:pt idx="228">
                  <c:v>0.39900000000000002</c:v>
                </c:pt>
              </c:numCache>
            </c:numRef>
          </c:val>
          <c:smooth val="0"/>
        </c:ser>
        <c:dLbls>
          <c:showLegendKey val="0"/>
          <c:showVal val="0"/>
          <c:showCatName val="0"/>
          <c:showSerName val="0"/>
          <c:showPercent val="0"/>
          <c:showBubbleSize val="0"/>
        </c:dLbls>
        <c:smooth val="0"/>
        <c:axId val="283483376"/>
        <c:axId val="283482592"/>
      </c:lineChart>
      <c:catAx>
        <c:axId val="283483376"/>
        <c:scaling>
          <c:orientation val="minMax"/>
        </c:scaling>
        <c:delete val="0"/>
        <c:axPos val="b"/>
        <c:majorTickMark val="out"/>
        <c:minorTickMark val="none"/>
        <c:tickLblPos val="nextTo"/>
        <c:crossAx val="283482592"/>
        <c:crosses val="autoZero"/>
        <c:auto val="1"/>
        <c:lblAlgn val="ctr"/>
        <c:lblOffset val="100"/>
        <c:tickLblSkip val="30"/>
        <c:noMultiLvlLbl val="0"/>
      </c:catAx>
      <c:valAx>
        <c:axId val="283482592"/>
        <c:scaling>
          <c:orientation val="minMax"/>
          <c:max val="0.41000000000000003"/>
          <c:min val="0.32000000000000006"/>
        </c:scaling>
        <c:delete val="0"/>
        <c:axPos val="l"/>
        <c:majorGridlines/>
        <c:numFmt formatCode="#,##0.00" sourceLinked="0"/>
        <c:majorTickMark val="out"/>
        <c:minorTickMark val="none"/>
        <c:tickLblPos val="nextTo"/>
        <c:spPr>
          <a:ln w="0"/>
        </c:spPr>
        <c:crossAx val="283483376"/>
        <c:crosses val="autoZero"/>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drawing1.xml><?xml version="1.0" encoding="utf-8"?>
<c:userShapes xmlns:c="http://schemas.openxmlformats.org/drawingml/2006/chart">
  <cdr:relSizeAnchor xmlns:cdr="http://schemas.openxmlformats.org/drawingml/2006/chartDrawing">
    <cdr:from>
      <cdr:x>0.02487</cdr:x>
      <cdr:y>0.0553</cdr:y>
    </cdr:from>
    <cdr:to>
      <cdr:x>0.2459</cdr:x>
      <cdr:y>0.16591</cdr:y>
    </cdr:to>
    <cdr:sp macro="" textlink="">
      <cdr:nvSpPr>
        <cdr:cNvPr id="3" name="Text Box 2"/>
        <cdr:cNvSpPr txBox="1"/>
      </cdr:nvSpPr>
      <cdr:spPr>
        <a:xfrm xmlns:a="http://schemas.openxmlformats.org/drawingml/2006/main">
          <a:off x="71562" y="95416"/>
          <a:ext cx="636104" cy="1908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0.68226</cdr:x>
      <cdr:y>0.47</cdr:y>
    </cdr:from>
    <cdr:to>
      <cdr:x>1</cdr:x>
      <cdr:y>1</cdr:y>
    </cdr:to>
    <cdr:sp macro="" textlink="">
      <cdr:nvSpPr>
        <cdr:cNvPr id="4" name="Text Box 3"/>
        <cdr:cNvSpPr txBox="1"/>
      </cdr:nvSpPr>
      <cdr:spPr>
        <a:xfrm xmlns:a="http://schemas.openxmlformats.org/drawingml/2006/main">
          <a:off x="2067339" y="115293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0.52737</cdr:x>
      <cdr:y>0.51446</cdr:y>
    </cdr:from>
    <cdr:to>
      <cdr:x>0.84511</cdr:x>
      <cdr:y>0.68454</cdr:y>
    </cdr:to>
    <cdr:sp macro="" textlink="">
      <cdr:nvSpPr>
        <cdr:cNvPr id="5" name="Text Box 4"/>
        <cdr:cNvSpPr txBox="1"/>
      </cdr:nvSpPr>
      <cdr:spPr>
        <a:xfrm xmlns:a="http://schemas.openxmlformats.org/drawingml/2006/main">
          <a:off x="1543121" y="920255"/>
          <a:ext cx="929734" cy="304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solidFill>
                <a:schemeClr val="accent1"/>
              </a:solidFill>
            </a:rPr>
            <a:t>NDCG1</a:t>
          </a:r>
        </a:p>
      </cdr:txBody>
    </cdr:sp>
  </cdr:relSizeAnchor>
  <cdr:relSizeAnchor xmlns:cdr="http://schemas.openxmlformats.org/drawingml/2006/chartDrawing">
    <cdr:from>
      <cdr:x>0.22574</cdr:x>
      <cdr:y>0.02223</cdr:y>
    </cdr:from>
    <cdr:to>
      <cdr:x>0.54348</cdr:x>
      <cdr:y>0.19231</cdr:y>
    </cdr:to>
    <cdr:sp macro="" textlink="">
      <cdr:nvSpPr>
        <cdr:cNvPr id="6" name="Text Box 5"/>
        <cdr:cNvSpPr txBox="1"/>
      </cdr:nvSpPr>
      <cdr:spPr>
        <a:xfrm xmlns:a="http://schemas.openxmlformats.org/drawingml/2006/main">
          <a:off x="660526" y="39757"/>
          <a:ext cx="929734" cy="304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solidFill>
                <a:schemeClr val="accent3"/>
              </a:solidFill>
            </a:rPr>
            <a:t>NDCG10</a:t>
          </a:r>
        </a:p>
      </cdr:txBody>
    </cdr:sp>
  </cdr:relSizeAnchor>
  <cdr:relSizeAnchor xmlns:cdr="http://schemas.openxmlformats.org/drawingml/2006/chartDrawing">
    <cdr:from>
      <cdr:x>0.63063</cdr:x>
      <cdr:y>0.30226</cdr:y>
    </cdr:from>
    <cdr:to>
      <cdr:x>0.94837</cdr:x>
      <cdr:y>0.47235</cdr:y>
    </cdr:to>
    <cdr:sp macro="" textlink="">
      <cdr:nvSpPr>
        <cdr:cNvPr id="7" name="Text Box 6"/>
        <cdr:cNvSpPr txBox="1"/>
      </cdr:nvSpPr>
      <cdr:spPr>
        <a:xfrm xmlns:a="http://schemas.openxmlformats.org/drawingml/2006/main">
          <a:off x="1845270" y="540689"/>
          <a:ext cx="929734" cy="304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solidFill>
                <a:srgbClr val="C00000"/>
              </a:solidFill>
            </a:rPr>
            <a:t>NDCG3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50B37D-4CF2-4005-97A4-F39822E82032}" type="datetimeFigureOut">
              <a:rPr lang="en-US" smtClean="0"/>
              <a:t>7/11/2013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389054-84C6-409A-A23F-837E63F0F021}" type="slidenum">
              <a:rPr lang="en-US" smtClean="0"/>
              <a:t>‹#›</a:t>
            </a:fld>
            <a:endParaRPr lang="en-US"/>
          </a:p>
        </p:txBody>
      </p:sp>
    </p:spTree>
    <p:extLst>
      <p:ext uri="{BB962C8B-B14F-4D97-AF65-F5344CB8AC3E}">
        <p14:creationId xmlns:p14="http://schemas.microsoft.com/office/powerpoint/2010/main" val="3772324915"/>
      </p:ext>
    </p:extLst>
  </p:cSld>
  <p:clrMap bg1="lt1" tx1="dk1" bg2="lt2" tx2="dk2" accent1="accent1" accent2="accent2" accent3="accent3" accent4="accent4" accent5="accent5" accent6="accent6" hlink="hlink" folHlink="folHlink"/>
  <p:notesStyle>
    <a:lvl1pPr marL="0" algn="l" defTabSz="911796" rtl="0" eaLnBrk="1" latinLnBrk="0" hangingPunct="1">
      <a:defRPr sz="1200" kern="1200">
        <a:solidFill>
          <a:schemeClr val="tx1"/>
        </a:solidFill>
        <a:latin typeface="+mn-lt"/>
        <a:ea typeface="+mn-ea"/>
        <a:cs typeface="+mn-cs"/>
      </a:defRPr>
    </a:lvl1pPr>
    <a:lvl2pPr marL="455900" algn="l" defTabSz="911796" rtl="0" eaLnBrk="1" latinLnBrk="0" hangingPunct="1">
      <a:defRPr sz="1200" kern="1200">
        <a:solidFill>
          <a:schemeClr val="tx1"/>
        </a:solidFill>
        <a:latin typeface="+mn-lt"/>
        <a:ea typeface="+mn-ea"/>
        <a:cs typeface="+mn-cs"/>
      </a:defRPr>
    </a:lvl2pPr>
    <a:lvl3pPr marL="911796" algn="l" defTabSz="911796" rtl="0" eaLnBrk="1" latinLnBrk="0" hangingPunct="1">
      <a:defRPr sz="1200" kern="1200">
        <a:solidFill>
          <a:schemeClr val="tx1"/>
        </a:solidFill>
        <a:latin typeface="+mn-lt"/>
        <a:ea typeface="+mn-ea"/>
        <a:cs typeface="+mn-cs"/>
      </a:defRPr>
    </a:lvl3pPr>
    <a:lvl4pPr marL="1367688" algn="l" defTabSz="911796" rtl="0" eaLnBrk="1" latinLnBrk="0" hangingPunct="1">
      <a:defRPr sz="1200" kern="1200">
        <a:solidFill>
          <a:schemeClr val="tx1"/>
        </a:solidFill>
        <a:latin typeface="+mn-lt"/>
        <a:ea typeface="+mn-ea"/>
        <a:cs typeface="+mn-cs"/>
      </a:defRPr>
    </a:lvl4pPr>
    <a:lvl5pPr marL="1823588" algn="l" defTabSz="911796" rtl="0" eaLnBrk="1" latinLnBrk="0" hangingPunct="1">
      <a:defRPr sz="1200" kern="1200">
        <a:solidFill>
          <a:schemeClr val="tx1"/>
        </a:solidFill>
        <a:latin typeface="+mn-lt"/>
        <a:ea typeface="+mn-ea"/>
        <a:cs typeface="+mn-cs"/>
      </a:defRPr>
    </a:lvl5pPr>
    <a:lvl6pPr marL="2279489" algn="l" defTabSz="911796" rtl="0" eaLnBrk="1" latinLnBrk="0" hangingPunct="1">
      <a:defRPr sz="1200" kern="1200">
        <a:solidFill>
          <a:schemeClr val="tx1"/>
        </a:solidFill>
        <a:latin typeface="+mn-lt"/>
        <a:ea typeface="+mn-ea"/>
        <a:cs typeface="+mn-cs"/>
      </a:defRPr>
    </a:lvl6pPr>
    <a:lvl7pPr marL="2735382" algn="l" defTabSz="911796" rtl="0" eaLnBrk="1" latinLnBrk="0" hangingPunct="1">
      <a:defRPr sz="1200" kern="1200">
        <a:solidFill>
          <a:schemeClr val="tx1"/>
        </a:solidFill>
        <a:latin typeface="+mn-lt"/>
        <a:ea typeface="+mn-ea"/>
        <a:cs typeface="+mn-cs"/>
      </a:defRPr>
    </a:lvl7pPr>
    <a:lvl8pPr marL="3191282" algn="l" defTabSz="911796" rtl="0" eaLnBrk="1" latinLnBrk="0" hangingPunct="1">
      <a:defRPr sz="1200" kern="1200">
        <a:solidFill>
          <a:schemeClr val="tx1"/>
        </a:solidFill>
        <a:latin typeface="+mn-lt"/>
        <a:ea typeface="+mn-ea"/>
        <a:cs typeface="+mn-cs"/>
      </a:defRPr>
    </a:lvl8pPr>
    <a:lvl9pPr marL="3647178" algn="l" defTabSz="9117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Contextua</a:t>
            </a:r>
            <a:r>
              <a:rPr lang="en-US" baseline="0" dirty="0" smtClean="0"/>
              <a:t>l dynamics; massive parameters </a:t>
            </a:r>
            <a:r>
              <a:rPr lang="en-US" baseline="0" dirty="0" err="1" smtClean="0"/>
              <a:t>vs</a:t>
            </a:r>
            <a:r>
              <a:rPr lang="en-US" baseline="0" dirty="0" smtClean="0"/>
              <a:t> parsimonious </a:t>
            </a:r>
            <a:r>
              <a:rPr lang="en-US" baseline="0" dirty="0" err="1" smtClean="0"/>
              <a:t>params</a:t>
            </a:r>
            <a:r>
              <a:rPr lang="en-US" baseline="0" dirty="0" smtClean="0"/>
              <a:t>; constraints in RNN. </a:t>
            </a:r>
            <a:endParaRPr lang="en-US" dirty="0"/>
          </a:p>
        </p:txBody>
      </p:sp>
      <p:sp>
        <p:nvSpPr>
          <p:cNvPr id="4" name="Slide Number Placeholder 3"/>
          <p:cNvSpPr>
            <a:spLocks noGrp="1"/>
          </p:cNvSpPr>
          <p:nvPr>
            <p:ph type="sldNum" sz="quarter" idx="10"/>
          </p:nvPr>
        </p:nvSpPr>
        <p:spPr/>
        <p:txBody>
          <a:bodyPr/>
          <a:lstStyle/>
          <a:p>
            <a:fld id="{53389054-84C6-409A-A23F-837E63F0F021}" type="slidenum">
              <a:rPr lang="en-US" smtClean="0"/>
              <a:t>6</a:t>
            </a:fld>
            <a:endParaRPr lang="en-US"/>
          </a:p>
        </p:txBody>
      </p:sp>
    </p:spTree>
    <p:extLst>
      <p:ext uri="{BB962C8B-B14F-4D97-AF65-F5344CB8AC3E}">
        <p14:creationId xmlns:p14="http://schemas.microsoft.com/office/powerpoint/2010/main" val="387775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EBB67F2F-FB1F-4139-9A75-9FFCA7F9B545}" type="slidenum">
              <a:rPr lang="en-US" sz="1200">
                <a:solidFill>
                  <a:prstClr val="black"/>
                </a:solidFill>
              </a:rPr>
              <a:pPr eaLnBrk="1" hangingPunct="1"/>
              <a:t>44</a:t>
            </a:fld>
            <a:endParaRPr lang="en-US" sz="1200">
              <a:solidFill>
                <a:prstClr val="black"/>
              </a:solidFill>
            </a:endParaRPr>
          </a:p>
        </p:txBody>
      </p:sp>
    </p:spTree>
    <p:extLst>
      <p:ext uri="{BB962C8B-B14F-4D97-AF65-F5344CB8AC3E}">
        <p14:creationId xmlns:p14="http://schemas.microsoft.com/office/powerpoint/2010/main" val="3545952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8E5BA3B8-57B1-4DCE-9EB0-F6EBA4D9EF8C}" type="slidenum">
              <a:rPr lang="en-US" sz="1200">
                <a:solidFill>
                  <a:prstClr val="black"/>
                </a:solidFill>
              </a:rPr>
              <a:pPr eaLnBrk="1" hangingPunct="1"/>
              <a:t>45</a:t>
            </a:fld>
            <a:endParaRPr lang="en-US" sz="1200">
              <a:solidFill>
                <a:prstClr val="black"/>
              </a:solidFill>
            </a:endParaRPr>
          </a:p>
        </p:txBody>
      </p:sp>
    </p:spTree>
    <p:extLst>
      <p:ext uri="{BB962C8B-B14F-4D97-AF65-F5344CB8AC3E}">
        <p14:creationId xmlns:p14="http://schemas.microsoft.com/office/powerpoint/2010/main" val="384144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BECDA37A-DBBB-4447-A7F0-633F8F789B12}" type="slidenum">
              <a:rPr lang="en-US" sz="1200">
                <a:solidFill>
                  <a:prstClr val="black"/>
                </a:solidFill>
              </a:rPr>
              <a:pPr eaLnBrk="1" hangingPunct="1"/>
              <a:t>46</a:t>
            </a:fld>
            <a:endParaRPr lang="en-US" sz="1200">
              <a:solidFill>
                <a:prstClr val="black"/>
              </a:solidFill>
            </a:endParaRPr>
          </a:p>
        </p:txBody>
      </p:sp>
    </p:spTree>
    <p:extLst>
      <p:ext uri="{BB962C8B-B14F-4D97-AF65-F5344CB8AC3E}">
        <p14:creationId xmlns:p14="http://schemas.microsoft.com/office/powerpoint/2010/main" val="4284973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60326E22-96B9-4935-B1B2-675E9D957271}" type="slidenum">
              <a:rPr lang="en-US" sz="1200">
                <a:solidFill>
                  <a:prstClr val="black"/>
                </a:solidFill>
              </a:rPr>
              <a:pPr eaLnBrk="1" hangingPunct="1"/>
              <a:t>47</a:t>
            </a:fld>
            <a:endParaRPr lang="en-US" sz="1200">
              <a:solidFill>
                <a:prstClr val="black"/>
              </a:solidFill>
            </a:endParaRPr>
          </a:p>
        </p:txBody>
      </p:sp>
    </p:spTree>
    <p:extLst>
      <p:ext uri="{BB962C8B-B14F-4D97-AF65-F5344CB8AC3E}">
        <p14:creationId xmlns:p14="http://schemas.microsoft.com/office/powerpoint/2010/main" val="238047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3" name="Rectangle 1"/>
          <p:cNvSpPr txBox="1">
            <a:spLocks noGrp="1" noRot="1" noChangeAspect="1" noChangeArrowheads="1"/>
          </p:cNvSpPr>
          <p:nvPr>
            <p:ph type="sldImg"/>
          </p:nvPr>
        </p:nvSpPr>
        <p:spPr bwMode="auto">
          <a:xfrm>
            <a:off x="1587500" y="1006475"/>
            <a:ext cx="4595813" cy="3446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4" name="Rectangle 2"/>
          <p:cNvSpPr txBox="1">
            <a:spLocks noGrp="1" noChangeArrowheads="1"/>
          </p:cNvSpPr>
          <p:nvPr>
            <p:ph type="body" idx="1"/>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28492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C9F6D-6293-8343-AA03-4C25E0BADE90}"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427177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have seen this front page article in the NY Times last month, on the subject of “deep learning”, also referred to as “deep neural networks” or simply “deep networks”. It featured an interview with Rick Rashid and this photo of a demonstration Rick gave in China in October.</a:t>
            </a:r>
          </a:p>
          <a:p>
            <a:endParaRPr lang="en-US" baseline="0" dirty="0" smtClean="0"/>
          </a:p>
          <a:p>
            <a:r>
              <a:rPr lang="en-US" baseline="0" dirty="0" smtClean="0"/>
              <a:t>[start the video]</a:t>
            </a:r>
          </a:p>
          <a:p>
            <a:endParaRPr lang="en-US" baseline="0" dirty="0" smtClean="0"/>
          </a:p>
          <a:p>
            <a:r>
              <a:rPr lang="en-US" baseline="0" dirty="0" smtClean="0"/>
              <a:t>This was a real-time speech-to-speech translation demo, with Rick speaking freely in English and then a computer rendering his speech into Mandarin, and doing so in Rick’s own voice. This demo is something that we’ve tried to set up for a couple of years but frankly was never robust enough for a live showing.</a:t>
            </a:r>
            <a:r>
              <a:rPr lang="en-US" b="0" u="none" baseline="0" dirty="0" smtClean="0"/>
              <a:t> But this year that all changed, because of some remarkable advances in speech processing.</a:t>
            </a:r>
          </a:p>
          <a:p>
            <a:endParaRPr lang="en-US" b="0" u="none" baseline="0" dirty="0" smtClean="0"/>
          </a:p>
          <a:p>
            <a:r>
              <a:rPr lang="en-US" b="0" u="none" baseline="0" dirty="0" smtClean="0"/>
              <a:t>Just to make this more vivid, I’d like to ask Rick to say a few words. [start live demo now]</a:t>
            </a:r>
            <a:endParaRPr lang="en-US" dirty="0"/>
          </a:p>
        </p:txBody>
      </p:sp>
      <p:sp>
        <p:nvSpPr>
          <p:cNvPr id="4" name="Slide Number Placeholder 3"/>
          <p:cNvSpPr>
            <a:spLocks noGrp="1"/>
          </p:cNvSpPr>
          <p:nvPr>
            <p:ph type="sldNum" sz="quarter" idx="10"/>
          </p:nvPr>
        </p:nvSpPr>
        <p:spPr/>
        <p:txBody>
          <a:bodyPr/>
          <a:lstStyle/>
          <a:p>
            <a:fld id="{5B3B70EA-41B9-4A40-9FB7-C42F1E808E42}"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883507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important characteristic of DNNs is that they preserve some key features of our best machine learning algorithms. For example, DNNs show excellent performance in multiple tasks. If you take a DNN that has been trained on English, and then train it on French and Chinese, amazingly the performance of the DNN on English actually improves! Similarly, the same DNN then trained on 8KHz waveforms (in addition to 16KHz waveforms) shows better performance on both 8Khz and 16Khz waveforms.</a:t>
            </a:r>
            <a:endParaRPr lang="en-US" dirty="0"/>
          </a:p>
        </p:txBody>
      </p:sp>
      <p:sp>
        <p:nvSpPr>
          <p:cNvPr id="4" name="Slide Number Placeholder 3"/>
          <p:cNvSpPr>
            <a:spLocks noGrp="1"/>
          </p:cNvSpPr>
          <p:nvPr>
            <p:ph type="sldNum" sz="quarter" idx="10"/>
          </p:nvPr>
        </p:nvSpPr>
        <p:spPr/>
        <p:txBody>
          <a:bodyPr/>
          <a:lstStyle/>
          <a:p>
            <a:fld id="{5B3B70EA-41B9-4A40-9FB7-C42F1E808E42}"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3771178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 networks are not a panacea, however. We know that they work well on visual object recognition and speech recognition. There is early</a:t>
            </a:r>
            <a:r>
              <a:rPr lang="en-US" baseline="0" dirty="0" smtClean="0"/>
              <a:t> evidence that they will work well on document understanding. In all of these kind of problems, it’s very difficult for an engineer to specify or build a representation for the data (that isn’t just the lowest-level building blocks, such as pixels or words). Deep networks should be state-of-the-art in those kind of problems. </a:t>
            </a:r>
          </a:p>
          <a:p>
            <a:endParaRPr lang="en-US" baseline="0" dirty="0" smtClean="0"/>
          </a:p>
          <a:p>
            <a:r>
              <a:rPr lang="en-US" baseline="0" dirty="0" smtClean="0"/>
              <a:t>Many machine learning applications inside and outside of Microsoft are not difficult AI problems: they fall under ‘data mining’. An example of such a problem is movie recommendation. In movie recommendation, the problem of how to represent data is very easy. For example, you just represent the movies that a user watches in a big sparse matrix. Perhaps you add the demographics of the user. Then, simply apply an existing ML algorithm. We expect deep networks will have no benefit in this (or similar) cases.</a:t>
            </a:r>
            <a:endParaRPr lang="en-US" dirty="0"/>
          </a:p>
        </p:txBody>
      </p:sp>
      <p:sp>
        <p:nvSpPr>
          <p:cNvPr id="4" name="Slide Number Placeholder 3"/>
          <p:cNvSpPr>
            <a:spLocks noGrp="1"/>
          </p:cNvSpPr>
          <p:nvPr>
            <p:ph type="sldNum" sz="quarter" idx="10"/>
          </p:nvPr>
        </p:nvSpPr>
        <p:spPr/>
        <p:txBody>
          <a:bodyPr/>
          <a:lstStyle/>
          <a:p>
            <a:fld id="{5B3B70EA-41B9-4A40-9FB7-C42F1E808E42}"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127587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49" name="Rectangle 1"/>
          <p:cNvSpPr txBox="1">
            <a:spLocks noGrp="1" noRot="1" noChangeAspect="1" noChangeArrowheads="1"/>
          </p:cNvSpPr>
          <p:nvPr>
            <p:ph type="sldImg"/>
          </p:nvPr>
        </p:nvSpPr>
        <p:spPr bwMode="auto">
          <a:xfrm>
            <a:off x="1587500" y="1006475"/>
            <a:ext cx="4595813" cy="3446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2450" name="Rectangle 2"/>
          <p:cNvSpPr txBox="1">
            <a:spLocks noGrp="1" noChangeArrowheads="1"/>
          </p:cNvSpPr>
          <p:nvPr>
            <p:ph type="body" idx="1"/>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65693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smtClean="0">
                <a:solidFill>
                  <a:schemeClr val="tx1"/>
                </a:solidFill>
                <a:effectLst/>
                <a:latin typeface="+mn-lt"/>
                <a:ea typeface="+mn-ea"/>
                <a:cs typeface="+mn-cs"/>
              </a:rPr>
              <a:t>I am going to make my introduction short to our keynote speaker today, Prof. Geoff Hinton.</a:t>
            </a:r>
          </a:p>
          <a:p>
            <a:r>
              <a:rPr lang="en-US" sz="1050" kern="1200" dirty="0" smtClean="0">
                <a:solidFill>
                  <a:schemeClr val="tx1"/>
                </a:solidFill>
                <a:effectLst/>
                <a:latin typeface="+mn-lt"/>
                <a:ea typeface="+mn-ea"/>
                <a:cs typeface="+mn-cs"/>
              </a:rPr>
              <a:t> </a:t>
            </a:r>
          </a:p>
          <a:p>
            <a:r>
              <a:rPr lang="en-US" sz="1050" kern="1200" dirty="0" smtClean="0">
                <a:solidFill>
                  <a:schemeClr val="tx1"/>
                </a:solidFill>
                <a:effectLst/>
                <a:latin typeface="+mn-lt"/>
                <a:ea typeface="+mn-ea"/>
                <a:cs typeface="+mn-cs"/>
              </a:rPr>
              <a:t>Skipping his life-long remarkable achievements, I just want to say that Geoff designs machine learning algorithms </a:t>
            </a:r>
          </a:p>
          <a:p>
            <a:r>
              <a:rPr lang="en-US" sz="1050" kern="1200" dirty="0" smtClean="0">
                <a:solidFill>
                  <a:schemeClr val="tx1"/>
                </a:solidFill>
                <a:effectLst/>
                <a:latin typeface="+mn-lt"/>
                <a:ea typeface="+mn-ea"/>
                <a:cs typeface="+mn-cs"/>
              </a:rPr>
              <a:t>and has been extremely active and playing the pioneering and leadership roles in research of the topic area in this keynote </a:t>
            </a:r>
          </a:p>
          <a:p>
            <a:r>
              <a:rPr lang="en-US" sz="1050" kern="1200" dirty="0" smtClean="0">
                <a:solidFill>
                  <a:schemeClr val="tx1"/>
                </a:solidFill>
                <a:effectLst/>
                <a:latin typeface="+mn-lt"/>
                <a:ea typeface="+mn-ea"/>
                <a:cs typeface="+mn-cs"/>
              </a:rPr>
              <a:t>--- deep learning, which he established in 2006 as briefly described in this recent NYT article in case you have read it. </a:t>
            </a:r>
          </a:p>
          <a:p>
            <a:r>
              <a:rPr lang="en-US" sz="1050" kern="1200" dirty="0" smtClean="0">
                <a:solidFill>
                  <a:schemeClr val="tx1"/>
                </a:solidFill>
                <a:effectLst/>
                <a:latin typeface="+mn-lt"/>
                <a:ea typeface="+mn-ea"/>
                <a:cs typeface="+mn-cs"/>
              </a:rPr>
              <a:t> </a:t>
            </a:r>
          </a:p>
          <a:p>
            <a:r>
              <a:rPr lang="en-US" sz="1050" kern="1200" dirty="0" smtClean="0">
                <a:solidFill>
                  <a:schemeClr val="tx1"/>
                </a:solidFill>
                <a:effectLst/>
                <a:latin typeface="+mn-lt"/>
                <a:ea typeface="+mn-ea"/>
                <a:cs typeface="+mn-cs"/>
              </a:rPr>
              <a:t>The NYT reporter John </a:t>
            </a:r>
            <a:r>
              <a:rPr lang="en-US" sz="1050" kern="1200" dirty="0" err="1" smtClean="0">
                <a:solidFill>
                  <a:schemeClr val="tx1"/>
                </a:solidFill>
                <a:effectLst/>
                <a:latin typeface="+mn-lt"/>
                <a:ea typeface="+mn-ea"/>
                <a:cs typeface="+mn-cs"/>
              </a:rPr>
              <a:t>Markoff</a:t>
            </a:r>
            <a:r>
              <a:rPr lang="en-US" sz="1050" kern="1200" dirty="0" smtClean="0">
                <a:solidFill>
                  <a:schemeClr val="tx1"/>
                </a:solidFill>
                <a:effectLst/>
                <a:latin typeface="+mn-lt"/>
                <a:ea typeface="+mn-ea"/>
                <a:cs typeface="+mn-cs"/>
              </a:rPr>
              <a:t> interviewed Geoff and me, among others, last fall, </a:t>
            </a:r>
          </a:p>
          <a:p>
            <a:r>
              <a:rPr lang="en-US" sz="1050" kern="1200" dirty="0" smtClean="0">
                <a:solidFill>
                  <a:schemeClr val="tx1"/>
                </a:solidFill>
                <a:effectLst/>
                <a:latin typeface="+mn-lt"/>
                <a:ea typeface="+mn-ea"/>
                <a:cs typeface="+mn-cs"/>
              </a:rPr>
              <a:t>and wrote Geoff’s recent research achievements very concisely, </a:t>
            </a:r>
          </a:p>
          <a:p>
            <a:r>
              <a:rPr lang="en-US" sz="1050" kern="1200" dirty="0" smtClean="0">
                <a:solidFill>
                  <a:schemeClr val="tx1"/>
                </a:solidFill>
                <a:effectLst/>
                <a:latin typeface="+mn-lt"/>
                <a:ea typeface="+mn-ea"/>
                <a:cs typeface="+mn-cs"/>
              </a:rPr>
              <a:t>which you will hear firsthand from him today, plus more recent advances since the article was written.</a:t>
            </a:r>
          </a:p>
          <a:p>
            <a:r>
              <a:rPr lang="en-US" sz="1050" kern="1200" dirty="0" smtClean="0">
                <a:solidFill>
                  <a:schemeClr val="tx1"/>
                </a:solidFill>
                <a:effectLst/>
                <a:latin typeface="+mn-lt"/>
                <a:ea typeface="+mn-ea"/>
                <a:cs typeface="+mn-cs"/>
              </a:rPr>
              <a:t> </a:t>
            </a:r>
          </a:p>
          <a:p>
            <a:r>
              <a:rPr lang="en-US" sz="1050" kern="1200" dirty="0" smtClean="0">
                <a:solidFill>
                  <a:schemeClr val="tx1"/>
                </a:solidFill>
                <a:effectLst/>
                <a:latin typeface="+mn-lt"/>
                <a:ea typeface="+mn-ea"/>
                <a:cs typeface="+mn-cs"/>
              </a:rPr>
              <a:t>As a personal note, in Decembers of 2009 and 2010 when NNs were still “in the cold winter”, </a:t>
            </a:r>
          </a:p>
          <a:p>
            <a:r>
              <a:rPr lang="en-US" sz="1050" kern="1200" dirty="0" smtClean="0">
                <a:solidFill>
                  <a:schemeClr val="tx1"/>
                </a:solidFill>
                <a:effectLst/>
                <a:latin typeface="+mn-lt"/>
                <a:ea typeface="+mn-ea"/>
                <a:cs typeface="+mn-cs"/>
              </a:rPr>
              <a:t>my company and I were very fortunate to be able to attract Geoff to come to MSR (working side-by-side in my office), </a:t>
            </a:r>
          </a:p>
          <a:p>
            <a:r>
              <a:rPr lang="en-US" sz="1050" kern="1200" dirty="0" smtClean="0">
                <a:solidFill>
                  <a:schemeClr val="tx1"/>
                </a:solidFill>
                <a:effectLst/>
                <a:latin typeface="+mn-lt"/>
                <a:ea typeface="+mn-ea"/>
                <a:cs typeface="+mn-cs"/>
              </a:rPr>
              <a:t>and we started industry-scale speech applications. </a:t>
            </a:r>
          </a:p>
          <a:p>
            <a:r>
              <a:rPr lang="en-US" sz="1050" kern="1200" dirty="0" smtClean="0">
                <a:solidFill>
                  <a:schemeClr val="tx1"/>
                </a:solidFill>
                <a:effectLst/>
                <a:latin typeface="+mn-lt"/>
                <a:ea typeface="+mn-ea"/>
                <a:cs typeface="+mn-cs"/>
              </a:rPr>
              <a:t>I learned tremendously from him during those “cold winters” in Seattle.</a:t>
            </a:r>
          </a:p>
          <a:p>
            <a:r>
              <a:rPr lang="en-US" sz="1050" kern="1200" dirty="0" smtClean="0">
                <a:solidFill>
                  <a:schemeClr val="tx1"/>
                </a:solidFill>
                <a:effectLst/>
                <a:latin typeface="+mn-lt"/>
                <a:ea typeface="+mn-ea"/>
                <a:cs typeface="+mn-cs"/>
              </a:rPr>
              <a:t> </a:t>
            </a:r>
          </a:p>
          <a:p>
            <a:r>
              <a:rPr lang="en-US" sz="1050" kern="1200" dirty="0" smtClean="0">
                <a:solidFill>
                  <a:schemeClr val="tx1"/>
                </a:solidFill>
                <a:effectLst/>
                <a:latin typeface="+mn-lt"/>
                <a:ea typeface="+mn-ea"/>
                <a:cs typeface="+mn-cs"/>
              </a:rPr>
              <a:t>Now, as witnessed by the very large number of DNN papers in our ICASSP, </a:t>
            </a:r>
          </a:p>
          <a:p>
            <a:r>
              <a:rPr lang="en-US" sz="105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Geoff has brought  the “spring” season of NN to the world again (last time in 1986)</a:t>
            </a:r>
            <a:r>
              <a:rPr lang="en-US" sz="1050" kern="1200" dirty="0" smtClean="0">
                <a:solidFill>
                  <a:schemeClr val="tx1"/>
                </a:solidFill>
                <a:effectLst/>
                <a:latin typeface="+mn-lt"/>
                <a:ea typeface="+mn-ea"/>
                <a:cs typeface="+mn-cs"/>
              </a:rPr>
              <a:t>, this time with a “deep” flavor and with truly useful applications. </a:t>
            </a:r>
          </a:p>
          <a:p>
            <a:r>
              <a:rPr lang="en-US" sz="1050" kern="1200" dirty="0" smtClean="0">
                <a:solidFill>
                  <a:schemeClr val="tx1"/>
                </a:solidFill>
                <a:effectLst/>
                <a:latin typeface="+mn-lt"/>
                <a:ea typeface="+mn-ea"/>
                <a:cs typeface="+mn-cs"/>
              </a:rPr>
              <a:t>You will heard all this from his keynote talk now.</a:t>
            </a:r>
          </a:p>
          <a:p>
            <a:r>
              <a:rPr lang="en-US" sz="1050" kern="1200" dirty="0" smtClean="0">
                <a:solidFill>
                  <a:schemeClr val="tx1"/>
                </a:solidFill>
                <a:effectLst/>
                <a:latin typeface="+mn-lt"/>
                <a:ea typeface="+mn-ea"/>
                <a:cs typeface="+mn-cs"/>
              </a:rPr>
              <a:t> </a:t>
            </a:r>
          </a:p>
          <a:p>
            <a:r>
              <a:rPr lang="en-US" sz="1050" kern="1200" smtClean="0">
                <a:solidFill>
                  <a:schemeClr val="tx1"/>
                </a:solidFill>
                <a:effectLst/>
                <a:latin typeface="+mn-lt"/>
                <a:ea typeface="+mn-ea"/>
                <a:cs typeface="+mn-cs"/>
              </a:rPr>
              <a:t>So here we have, </a:t>
            </a:r>
            <a:r>
              <a:rPr lang="en-US" sz="1050" kern="1200" dirty="0" smtClean="0">
                <a:solidFill>
                  <a:schemeClr val="tx1"/>
                </a:solidFill>
                <a:effectLst/>
                <a:latin typeface="+mn-lt"/>
                <a:ea typeface="+mn-ea"/>
                <a:cs typeface="+mn-cs"/>
              </a:rPr>
              <a:t>Prof. Geoff Hinton.</a:t>
            </a:r>
          </a:p>
          <a:p>
            <a:endParaRPr lang="en-US" sz="1050" baseline="0" dirty="0" smtClean="0"/>
          </a:p>
          <a:p>
            <a:endParaRPr lang="en-US" sz="1050" dirty="0" smtClean="0"/>
          </a:p>
          <a:p>
            <a:r>
              <a:rPr lang="en-US" sz="1050" dirty="0" smtClean="0"/>
              <a:t>====================</a:t>
            </a:r>
          </a:p>
          <a:p>
            <a:r>
              <a:rPr lang="en-US" sz="1050" dirty="0" smtClean="0"/>
              <a:t>You may</a:t>
            </a:r>
            <a:r>
              <a:rPr lang="en-US" sz="1050" baseline="0" dirty="0" smtClean="0"/>
              <a:t> have heard of this real-time speech-to-speech translation demo that was presented in Beijing by Rick Rashid. This demo </a:t>
            </a:r>
            <a:r>
              <a:rPr lang="en-US" sz="1050" u="sng" baseline="0" dirty="0" smtClean="0"/>
              <a:t>is only possible</a:t>
            </a:r>
            <a:r>
              <a:rPr lang="en-US" sz="1050" b="0" u="none" baseline="0" dirty="0" smtClean="0"/>
              <a:t> because of some remarkable advances in speech processing: we’ve tried it over the previous two years, and it didn’t work.</a:t>
            </a:r>
            <a:endParaRPr lang="en-US" sz="1050" dirty="0"/>
          </a:p>
        </p:txBody>
      </p:sp>
      <p:sp>
        <p:nvSpPr>
          <p:cNvPr id="4" name="Slide Number Placeholder 3"/>
          <p:cNvSpPr>
            <a:spLocks noGrp="1"/>
          </p:cNvSpPr>
          <p:nvPr>
            <p:ph type="sldNum" sz="quarter" idx="10"/>
          </p:nvPr>
        </p:nvSpPr>
        <p:spPr/>
        <p:txBody>
          <a:bodyPr/>
          <a:lstStyle/>
          <a:p>
            <a:fld id="{5B3B70EA-41B9-4A40-9FB7-C42F1E808E4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32979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3" name="Rectangle 1"/>
          <p:cNvSpPr txBox="1">
            <a:spLocks noGrp="1" noRot="1" noChangeAspect="1" noChangeArrowheads="1"/>
          </p:cNvSpPr>
          <p:nvPr>
            <p:ph type="sldImg"/>
          </p:nvPr>
        </p:nvSpPr>
        <p:spPr bwMode="auto">
          <a:xfrm>
            <a:off x="1587500" y="1006475"/>
            <a:ext cx="4595813" cy="3446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262448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7" name="Rectangle 1"/>
          <p:cNvSpPr txBox="1">
            <a:spLocks noGrp="1" noRot="1" noChangeAspect="1" noChangeArrowheads="1"/>
          </p:cNvSpPr>
          <p:nvPr>
            <p:ph type="sldImg"/>
          </p:nvPr>
        </p:nvSpPr>
        <p:spPr bwMode="auto">
          <a:xfrm>
            <a:off x="1587500" y="1006475"/>
            <a:ext cx="4595813" cy="3446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4498" name="Rectangle 2"/>
          <p:cNvSpPr txBox="1">
            <a:spLocks noGrp="1" noChangeArrowheads="1"/>
          </p:cNvSpPr>
          <p:nvPr>
            <p:ph type="body" idx="1"/>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28329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1" name="Rectangle 1"/>
          <p:cNvSpPr txBox="1">
            <a:spLocks noGrp="1" noRot="1" noChangeAspect="1" noChangeArrowheads="1"/>
          </p:cNvSpPr>
          <p:nvPr>
            <p:ph type="sldImg"/>
          </p:nvPr>
        </p:nvSpPr>
        <p:spPr bwMode="auto">
          <a:xfrm>
            <a:off x="1587500" y="1006475"/>
            <a:ext cx="4595813" cy="3446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2" name="Rectangle 2"/>
          <p:cNvSpPr txBox="1">
            <a:spLocks noGrp="1" noChangeArrowheads="1"/>
          </p:cNvSpPr>
          <p:nvPr>
            <p:ph type="body" idx="1"/>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62435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5" name="Rectangle 1"/>
          <p:cNvSpPr txBox="1">
            <a:spLocks noGrp="1" noRot="1" noChangeAspect="1" noChangeArrowheads="1"/>
          </p:cNvSpPr>
          <p:nvPr>
            <p:ph type="sldImg"/>
          </p:nvPr>
        </p:nvSpPr>
        <p:spPr bwMode="auto">
          <a:xfrm>
            <a:off x="1587500" y="1006475"/>
            <a:ext cx="4595813" cy="3446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6546" name="Rectangle 2"/>
          <p:cNvSpPr txBox="1">
            <a:spLocks noGrp="1" noChangeArrowheads="1"/>
          </p:cNvSpPr>
          <p:nvPr>
            <p:ph type="body" idx="1"/>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92601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6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72881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418437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41971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6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24546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94B62995-10FF-45F3-A738-CAEC50D72591}" type="slidenum">
              <a:rPr lang="en-US" sz="1200">
                <a:solidFill>
                  <a:prstClr val="black"/>
                </a:solidFill>
              </a:rPr>
              <a:pPr eaLnBrk="1" hangingPunct="1"/>
              <a:t>34</a:t>
            </a:fld>
            <a:endParaRPr lang="en-US" sz="1200">
              <a:solidFill>
                <a:prstClr val="black"/>
              </a:solidFill>
            </a:endParaRPr>
          </a:p>
        </p:txBody>
      </p:sp>
    </p:spTree>
    <p:extLst>
      <p:ext uri="{BB962C8B-B14F-4D97-AF65-F5344CB8AC3E}">
        <p14:creationId xmlns:p14="http://schemas.microsoft.com/office/powerpoint/2010/main" val="268636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F0739BAC-3BE0-4EF7-8E46-72ED15F7741A}" type="slidenum">
              <a:rPr lang="en-US" sz="1200">
                <a:solidFill>
                  <a:prstClr val="black"/>
                </a:solidFill>
              </a:rPr>
              <a:pPr eaLnBrk="1" hangingPunct="1"/>
              <a:t>38</a:t>
            </a:fld>
            <a:endParaRPr lang="en-US" sz="1200">
              <a:solidFill>
                <a:prstClr val="black"/>
              </a:solidFill>
            </a:endParaRPr>
          </a:p>
        </p:txBody>
      </p:sp>
    </p:spTree>
    <p:extLst>
      <p:ext uri="{BB962C8B-B14F-4D97-AF65-F5344CB8AC3E}">
        <p14:creationId xmlns:p14="http://schemas.microsoft.com/office/powerpoint/2010/main" val="2663300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088EEEB1-E512-434C-A927-C4B4F8DC713C}" type="slidenum">
              <a:rPr lang="en-US" sz="1200">
                <a:solidFill>
                  <a:prstClr val="black"/>
                </a:solidFill>
              </a:rPr>
              <a:pPr eaLnBrk="1" hangingPunct="1"/>
              <a:t>40</a:t>
            </a:fld>
            <a:endParaRPr lang="en-US" sz="1200">
              <a:solidFill>
                <a:prstClr val="black"/>
              </a:solidFill>
            </a:endParaRPr>
          </a:p>
        </p:txBody>
      </p:sp>
    </p:spTree>
    <p:extLst>
      <p:ext uri="{BB962C8B-B14F-4D97-AF65-F5344CB8AC3E}">
        <p14:creationId xmlns:p14="http://schemas.microsoft.com/office/powerpoint/2010/main" val="141246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t>7/11/2013</a:t>
            </a:fld>
            <a:endParaRPr lang="en-US" dirty="0"/>
          </a:p>
        </p:txBody>
      </p:sp>
      <p:sp>
        <p:nvSpPr>
          <p:cNvPr id="5" name="Footer Placeholder 4"/>
          <p:cNvSpPr>
            <a:spLocks noGrp="1"/>
          </p:cNvSpPr>
          <p:nvPr>
            <p:ph type="ftr" sz="quarter" idx="11"/>
          </p:nvPr>
        </p:nvSpPr>
        <p:spPr/>
        <p:txBody>
          <a:bodyPr/>
          <a:lstStyle/>
          <a:p>
            <a:r>
              <a:rPr lang="en-US" smtClean="0"/>
              <a:t>Dong Yu</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03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t>7/11/2013</a:t>
            </a:fld>
            <a:endParaRPr lang="en-US"/>
          </a:p>
        </p:txBody>
      </p:sp>
      <p:sp>
        <p:nvSpPr>
          <p:cNvPr id="5" name="Footer Placeholder 4"/>
          <p:cNvSpPr>
            <a:spLocks noGrp="1"/>
          </p:cNvSpPr>
          <p:nvPr>
            <p:ph type="ftr" sz="quarter" idx="11"/>
          </p:nvPr>
        </p:nvSpPr>
        <p:spPr/>
        <p:txBody>
          <a:bodyPr/>
          <a:lstStyle/>
          <a:p>
            <a:r>
              <a:rPr lang="en-US" smtClean="0"/>
              <a:t>Dong Yu</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05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9203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53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109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909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8102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89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2649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0158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859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93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t>7/11/2013</a:t>
            </a:fld>
            <a:endParaRPr lang="en-US"/>
          </a:p>
        </p:txBody>
      </p:sp>
      <p:sp>
        <p:nvSpPr>
          <p:cNvPr id="5" name="Footer Placeholder 4"/>
          <p:cNvSpPr>
            <a:spLocks noGrp="1"/>
          </p:cNvSpPr>
          <p:nvPr>
            <p:ph type="ftr" sz="quarter" idx="11"/>
          </p:nvPr>
        </p:nvSpPr>
        <p:spPr/>
        <p:txBody>
          <a:bodyPr/>
          <a:lstStyle/>
          <a:p>
            <a:r>
              <a:rPr lang="en-US" smtClean="0"/>
              <a:t>Dong Yu</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426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694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717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16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77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5626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07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7916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3544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4390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958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990600"/>
            <a:ext cx="7406640" cy="2286000"/>
          </a:xfrm>
        </p:spPr>
        <p:txBody>
          <a:bodyPr anchor="b">
            <a:normAutofit/>
          </a:bodyPr>
          <a:lstStyle>
            <a:lvl1pPr algn="l">
              <a:defRPr sz="5400" b="1"/>
            </a:lvl1pPr>
            <a:extLst/>
          </a:lstStyle>
          <a:p>
            <a:r>
              <a:rPr kumimoji="0" lang="en-US" dirty="0" smtClean="0"/>
              <a:t>Click to edit Master title style</a:t>
            </a:r>
            <a:endParaRPr kumimoji="0" lang="en-US" dirty="0"/>
          </a:p>
        </p:txBody>
      </p:sp>
      <p:sp>
        <p:nvSpPr>
          <p:cNvPr id="22" name="Subtitle 21"/>
          <p:cNvSpPr>
            <a:spLocks noGrp="1"/>
          </p:cNvSpPr>
          <p:nvPr>
            <p:ph type="subTitle" idx="1"/>
          </p:nvPr>
        </p:nvSpPr>
        <p:spPr>
          <a:xfrm>
            <a:off x="1447800" y="3886200"/>
            <a:ext cx="7406640" cy="1828800"/>
          </a:xfrm>
        </p:spPr>
        <p:txBody>
          <a:bodyPr tIns="0">
            <a:normAutofit/>
          </a:bodyPr>
          <a:lstStyle>
            <a:lvl1pPr marL="27396" indent="0" algn="l">
              <a:buNone/>
              <a:defRPr sz="3600" b="1" i="0">
                <a:solidFill>
                  <a:schemeClr val="tx2">
                    <a:shade val="30000"/>
                    <a:satMod val="150000"/>
                  </a:schemeClr>
                </a:solidFill>
              </a:defRPr>
            </a:lvl1pPr>
            <a:lvl2pPr marL="456615" indent="0" algn="ctr">
              <a:buNone/>
            </a:lvl2pPr>
            <a:lvl3pPr marL="913228" indent="0" algn="ctr">
              <a:buNone/>
            </a:lvl3pPr>
            <a:lvl4pPr marL="1369838" indent="0" algn="ctr">
              <a:buNone/>
            </a:lvl4pPr>
            <a:lvl5pPr marL="1826453" indent="0" algn="ctr">
              <a:buNone/>
            </a:lvl5pPr>
            <a:lvl6pPr marL="2283066" indent="0" algn="ctr">
              <a:buNone/>
            </a:lvl6pPr>
            <a:lvl7pPr marL="2739679" indent="0" algn="ctr">
              <a:buNone/>
            </a:lvl7pPr>
            <a:lvl8pPr marL="3196293" indent="0" algn="ctr">
              <a:buNone/>
            </a:lvl8pPr>
            <a:lvl9pPr marL="3652908" indent="0" algn="ctr">
              <a:buNone/>
            </a:lvl9pPr>
            <a:extLst/>
          </a:lstStyle>
          <a:p>
            <a:r>
              <a:rPr kumimoji="0" lang="en-US" dirty="0" smtClean="0"/>
              <a:t>Click to edit Master subtitle style</a:t>
            </a:r>
            <a:endParaRPr kumimoji="0" lang="en-US" dirty="0"/>
          </a:p>
        </p:txBody>
      </p:sp>
      <p:sp>
        <p:nvSpPr>
          <p:cNvPr id="7" name="Date Placeholder 6"/>
          <p:cNvSpPr>
            <a:spLocks noGrp="1"/>
          </p:cNvSpPr>
          <p:nvPr>
            <p:ph type="dt" sz="half" idx="10"/>
          </p:nvPr>
        </p:nvSpPr>
        <p:spPr/>
        <p:txBody>
          <a:bodyPr/>
          <a:lstStyle>
            <a:extLst/>
          </a:lstStyle>
          <a:p>
            <a:fld id="{632A96CE-1141-499A-B334-A804A1FCCDA8}" type="datetime1">
              <a:rPr lang="en-US" smtClean="0">
                <a:solidFill>
                  <a:srgbClr val="C8C8B1">
                    <a:shade val="50000"/>
                    <a:satMod val="200000"/>
                  </a:srgbClr>
                </a:solidFill>
              </a:rPr>
              <a:pPr/>
              <a:t>7/11/2013</a:t>
            </a:fld>
            <a:endParaRPr lang="en-US" dirty="0">
              <a:solidFill>
                <a:srgbClr val="C8C8B1">
                  <a:shade val="50000"/>
                  <a:satMod val="200000"/>
                </a:srgbClr>
              </a:solidFill>
            </a:endParaRPr>
          </a:p>
        </p:txBody>
      </p:sp>
      <p:sp>
        <p:nvSpPr>
          <p:cNvPr id="20" name="Footer Placeholder 19"/>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dirty="0">
              <a:solidFill>
                <a:srgbClr val="C8C8B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23" tIns="45664" rIns="91323" bIns="45664" anchor="ctr"/>
          <a:lstStyle>
            <a:extLst/>
          </a:lstStyle>
          <a:p>
            <a:pPr algn="ctr" defTabSz="913228"/>
            <a:endParaRPr lang="en-US">
              <a:solidFill>
                <a:srgbClr val="000000"/>
              </a:solidFill>
            </a:endParaRPr>
          </a:p>
        </p:txBody>
      </p:sp>
      <p:sp>
        <p:nvSpPr>
          <p:cNvPr id="9" name="Oval 8"/>
          <p:cNvSpPr/>
          <p:nvPr/>
        </p:nvSpPr>
        <p:spPr>
          <a:xfrm>
            <a:off x="1157176" y="1345017"/>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23" tIns="45664" rIns="91323" bIns="45664" anchor="ctr"/>
          <a:lstStyle>
            <a:extLst/>
          </a:lstStyle>
          <a:p>
            <a:pPr algn="ctr" defTabSz="913228"/>
            <a:endParaRPr lang="en-US">
              <a:solidFill>
                <a:srgbClr val="000000"/>
              </a:solidFill>
            </a:endParaRPr>
          </a:p>
        </p:txBody>
      </p:sp>
      <p:cxnSp>
        <p:nvCxnSpPr>
          <p:cNvPr id="3" name="Straight Connector 2"/>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99060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1022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5876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5483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31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0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C1EAE-05C1-4EC9-B42A-F4B97C96A142}"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4588-0C81-40DD-BD22-00A39D846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2300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2394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8393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222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35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lvl1pPr>
              <a:defRPr sz="4000" b="1"/>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435608" y="1219200"/>
            <a:ext cx="7498080" cy="5257800"/>
          </a:xfrm>
        </p:spPr>
        <p:txBody>
          <a:bodyPr/>
          <a:lstStyle>
            <a:lvl2pPr>
              <a:buClr>
                <a:srgbClr val="0070C0"/>
              </a:buClr>
              <a:defRPr/>
            </a:lvl2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447800" y="6461109"/>
            <a:ext cx="2133600" cy="304800"/>
          </a:xfrm>
        </p:spPr>
        <p:txBody>
          <a:bodyPr/>
          <a:lstStyle>
            <a:lvl1pPr algn="l">
              <a:defRPr/>
            </a:lvl1pPr>
            <a:extLst/>
          </a:lstStyle>
          <a:p>
            <a:fld id="{EADB2802-51EF-416D-9D79-AA2E8ADADC98}" type="datetime1">
              <a:rPr lang="en-US" smtClean="0">
                <a:solidFill>
                  <a:srgbClr val="C8C8B1">
                    <a:shade val="50000"/>
                    <a:satMod val="200000"/>
                  </a:srgbClr>
                </a:solidFill>
              </a:rPr>
              <a:pPr/>
              <a:t>7/11/2013</a:t>
            </a:fld>
            <a:endParaRPr lang="en-US" dirty="0">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8" name="Straight Connector 7"/>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05675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567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3593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184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419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9049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264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106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555ED48-77FB-4FAC-9176-407B328D87F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7318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8E98D9C4-299A-4495-8AEF-45F227F6ACE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485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endParaRPr lang="en-US">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fld id="{6B8E87A4-19F6-4536-8519-CC41652F1EB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684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1"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2578392" y="1066800"/>
            <a:ext cx="6400800" cy="1509712"/>
          </a:xfrm>
        </p:spPr>
        <p:txBody>
          <a:bodyPr anchor="b"/>
          <a:lstStyle>
            <a:lvl1pPr marL="18262" indent="0">
              <a:lnSpc>
                <a:spcPts val="2299"/>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extLst/>
          </a:lstStyle>
          <a:p>
            <a:fld id="{C9526015-1B51-4461-B9A2-16E0ADA5F045}"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23" tIns="45664" rIns="91323" bIns="45664" anchor="ctr"/>
          <a:lstStyle>
            <a:extLst/>
          </a:lstStyle>
          <a:p>
            <a:pPr algn="ctr" defTabSz="913228"/>
            <a:endParaRPr lang="en-US">
              <a:solidFill>
                <a:srgbClr val="000000"/>
              </a:solidFill>
            </a:endParaRPr>
          </a:p>
        </p:txBody>
      </p:sp>
      <p:sp>
        <p:nvSpPr>
          <p:cNvPr id="9" name="Oval 8"/>
          <p:cNvSpPr/>
          <p:nvPr/>
        </p:nvSpPr>
        <p:spPr>
          <a:xfrm>
            <a:off x="2408065"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23" tIns="45664" rIns="91323" bIns="45664" anchor="ctr"/>
          <a:lstStyle>
            <a:extLst/>
          </a:lstStyle>
          <a:p>
            <a:pPr algn="ctr" defTabSz="913228"/>
            <a:endParaRPr lang="en-US">
              <a:solidFill>
                <a:srgbClr val="000000"/>
              </a:solidFill>
            </a:endParaRPr>
          </a:p>
        </p:txBody>
      </p:sp>
      <p:cxnSp>
        <p:nvCxnSpPr>
          <p:cNvPr id="11" name="Straight Connector 10"/>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9834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9144000" cy="6858000"/>
          </a:xfrm>
          <a:prstGeom prst="rect">
            <a:avLst/>
          </a:prstGeom>
        </p:spPr>
      </p:pic>
      <p:sp>
        <p:nvSpPr>
          <p:cNvPr id="2" name="Title 1"/>
          <p:cNvSpPr>
            <a:spLocks noGrp="1"/>
          </p:cNvSpPr>
          <p:nvPr>
            <p:ph type="ctrTitle"/>
          </p:nvPr>
        </p:nvSpPr>
        <p:spPr>
          <a:xfrm>
            <a:off x="1370061" y="3200451"/>
            <a:ext cx="7681913" cy="1523495"/>
          </a:xfrm>
        </p:spPr>
        <p:txBody>
          <a:bodyPr>
            <a:noAutofit/>
          </a:bodyPr>
          <a:lstStyle>
            <a:lvl1pPr>
              <a:lnSpc>
                <a:spcPct val="90000"/>
              </a:lnSpc>
              <a:defRPr sz="39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0061" y="4953057"/>
            <a:ext cx="7681913" cy="461665"/>
          </a:xfrm>
        </p:spPr>
        <p:txBody>
          <a:bodyPr>
            <a:noAutofit/>
          </a:bodyPr>
          <a:lstStyle>
            <a:lvl1pPr marL="0" indent="0" algn="l">
              <a:lnSpc>
                <a:spcPct val="90000"/>
              </a:lnSpc>
              <a:spcBef>
                <a:spcPts val="0"/>
              </a:spcBef>
              <a:buNone/>
              <a:defRPr sz="2600">
                <a:solidFill>
                  <a:schemeClr val="tx1"/>
                </a:solidFill>
              </a:defRPr>
            </a:lvl1pPr>
            <a:lvl2pPr marL="456766" indent="0" algn="ctr">
              <a:buNone/>
              <a:defRPr>
                <a:solidFill>
                  <a:schemeClr val="tx1">
                    <a:tint val="75000"/>
                  </a:schemeClr>
                </a:solidFill>
              </a:defRPr>
            </a:lvl2pPr>
            <a:lvl3pPr marL="913532" indent="0" algn="ctr">
              <a:buNone/>
              <a:defRPr>
                <a:solidFill>
                  <a:schemeClr val="tx1">
                    <a:tint val="75000"/>
                  </a:schemeClr>
                </a:solidFill>
              </a:defRPr>
            </a:lvl3pPr>
            <a:lvl4pPr marL="1370302" indent="0" algn="ctr">
              <a:buNone/>
              <a:defRPr>
                <a:solidFill>
                  <a:schemeClr val="tx1">
                    <a:tint val="75000"/>
                  </a:schemeClr>
                </a:solidFill>
              </a:defRPr>
            </a:lvl4pPr>
            <a:lvl5pPr marL="1827068" indent="0" algn="ctr">
              <a:buNone/>
              <a:defRPr>
                <a:solidFill>
                  <a:schemeClr val="tx1">
                    <a:tint val="75000"/>
                  </a:schemeClr>
                </a:solidFill>
              </a:defRPr>
            </a:lvl5pPr>
            <a:lvl6pPr marL="2283834" indent="0" algn="ctr">
              <a:buNone/>
              <a:defRPr>
                <a:solidFill>
                  <a:schemeClr val="tx1">
                    <a:tint val="75000"/>
                  </a:schemeClr>
                </a:solidFill>
              </a:defRPr>
            </a:lvl6pPr>
            <a:lvl7pPr marL="2740601" indent="0" algn="ctr">
              <a:buNone/>
              <a:defRPr>
                <a:solidFill>
                  <a:schemeClr val="tx1">
                    <a:tint val="75000"/>
                  </a:schemeClr>
                </a:solidFill>
              </a:defRPr>
            </a:lvl7pPr>
            <a:lvl8pPr marL="3197368" indent="0" algn="ctr">
              <a:buNone/>
              <a:defRPr>
                <a:solidFill>
                  <a:schemeClr val="tx1">
                    <a:tint val="75000"/>
                  </a:schemeClr>
                </a:solidFill>
              </a:defRPr>
            </a:lvl8pPr>
            <a:lvl9pPr marL="365413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7942979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6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437577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438730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80750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39097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10373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129935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38" y="6238876"/>
            <a:ext cx="9144001" cy="619125"/>
          </a:xfrm>
          <a:solidFill>
            <a:srgbClr val="FFFF99"/>
          </a:solidFill>
        </p:spPr>
        <p:txBody>
          <a:bodyPr wrap="square" lIns="152256" tIns="76129" rIns="152256" bIns="76129"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349040747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1698"/>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1"/>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9"/>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xfrm>
            <a:off x="457201" y="6356356"/>
            <a:ext cx="2133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7" name="Rectangle 5"/>
          <p:cNvSpPr>
            <a:spLocks noGrp="1" noChangeArrowheads="1"/>
          </p:cNvSpPr>
          <p:nvPr>
            <p:ph type="ftr" sz="quarter" idx="11"/>
          </p:nvPr>
        </p:nvSpPr>
        <p:spPr>
          <a:xfrm>
            <a:off x="3124200" y="6356356"/>
            <a:ext cx="2895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8" name="Rectangle 6"/>
          <p:cNvSpPr>
            <a:spLocks noGrp="1" noChangeArrowheads="1"/>
          </p:cNvSpPr>
          <p:nvPr>
            <p:ph type="sldNum" sz="quarter" idx="12"/>
          </p:nvPr>
        </p:nvSpPr>
        <p:spPr>
          <a:xfrm>
            <a:off x="6553200" y="6356356"/>
            <a:ext cx="2133600" cy="365125"/>
          </a:xfrm>
          <a:prstGeom prst="rect">
            <a:avLst/>
          </a:prstGeom>
          <a:ln/>
        </p:spPr>
        <p:txBody>
          <a:bodyPr lIns="91359" tIns="45680" rIns="91359" bIns="45680"/>
          <a:lstStyle>
            <a:lvl1pPr>
              <a:defRPr/>
            </a:lvl1pPr>
          </a:lstStyle>
          <a:p>
            <a:pPr defTabSz="913532"/>
            <a:fld id="{8E98D9C4-299A-4495-8AEF-45F227F6ACE8}" type="slidenum">
              <a:rPr lang="en-US">
                <a:solidFill>
                  <a:srgbClr val="FFFFFF"/>
                </a:solidFill>
              </a:rPr>
              <a:pPr defTabSz="913532"/>
              <a:t>‹#›</a:t>
            </a:fld>
            <a:endParaRPr lang="en-US">
              <a:solidFill>
                <a:srgbClr val="FFFFFF"/>
              </a:solidFill>
            </a:endParaRPr>
          </a:p>
        </p:txBody>
      </p:sp>
    </p:spTree>
    <p:extLst>
      <p:ext uri="{BB962C8B-B14F-4D97-AF65-F5344CB8AC3E}">
        <p14:creationId xmlns:p14="http://schemas.microsoft.com/office/powerpoint/2010/main" val="11834416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79"/>
            <a:ext cx="6857280" cy="2387771"/>
          </a:xfrm>
        </p:spPr>
        <p:txBody>
          <a:bodyPr/>
          <a:lstStyle>
            <a:lvl1pPr algn="ctr">
              <a:defRPr sz="5443"/>
            </a:lvl1pPr>
          </a:lstStyle>
          <a:p>
            <a:r>
              <a:rPr lang="en-US" smtClean="0"/>
              <a:t>Click to edit Master title style</a:t>
            </a:r>
            <a:endParaRPr lang="en-US"/>
          </a:p>
        </p:txBody>
      </p:sp>
      <p:sp>
        <p:nvSpPr>
          <p:cNvPr id="3" name="Subtitle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smtClean="0"/>
              <a:t>Click to edit Master subtitle style</a:t>
            </a:r>
            <a:endParaRPr lang="en-US"/>
          </a:p>
        </p:txBody>
      </p:sp>
    </p:spTree>
    <p:extLst>
      <p:ext uri="{BB962C8B-B14F-4D97-AF65-F5344CB8AC3E}">
        <p14:creationId xmlns:p14="http://schemas.microsoft.com/office/powerpoint/2010/main" val="98399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ormAutofit/>
          </a:bodyPr>
          <a:lstStyle>
            <a:lvl1pPr>
              <a:defRPr sz="4000" b="1"/>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1435608" y="1219200"/>
            <a:ext cx="3657600" cy="52578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5276088" y="1219200"/>
            <a:ext cx="3657600" cy="52578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p:txBody>
          <a:bodyPr/>
          <a:lstStyle>
            <a:extLst/>
          </a:lstStyle>
          <a:p>
            <a:fld id="{3B73A02B-7DBA-4DBB-8C78-9CE668B2EA60}"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6" name="Footer Placeholder 5"/>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024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3110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0"/>
            <a:ext cx="7886880" cy="2852939"/>
          </a:xfrm>
        </p:spPr>
        <p:txBody>
          <a:bodyPr/>
          <a:lstStyle>
            <a:lvl1pPr>
              <a:defRPr sz="5443"/>
            </a:lvl1pPr>
          </a:lstStyle>
          <a:p>
            <a:r>
              <a:rPr lang="en-US" smtClean="0"/>
              <a:t>Click to edit Master title style</a:t>
            </a:r>
            <a:endParaRPr lang="en-US"/>
          </a:p>
        </p:txBody>
      </p:sp>
      <p:sp>
        <p:nvSpPr>
          <p:cNvPr id="3" name="Text Placeholder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smtClean="0"/>
              <a:t>Click to edit Master text styles</a:t>
            </a:r>
          </a:p>
        </p:txBody>
      </p:sp>
    </p:spTree>
    <p:extLst>
      <p:ext uri="{BB962C8B-B14F-4D97-AF65-F5344CB8AC3E}">
        <p14:creationId xmlns:p14="http://schemas.microsoft.com/office/powerpoint/2010/main" val="12899026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736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93360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4" name="Content Placeholder 3"/>
          <p:cNvSpPr>
            <a:spLocks noGrp="1"/>
          </p:cNvSpPr>
          <p:nvPr>
            <p:ph sz="half" idx="2"/>
          </p:nvPr>
        </p:nvSpPr>
        <p:spPr>
          <a:xfrm>
            <a:off x="629280" y="2504424"/>
            <a:ext cx="386928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6" name="Content Placeholder 5"/>
          <p:cNvSpPr>
            <a:spLocks noGrp="1"/>
          </p:cNvSpPr>
          <p:nvPr>
            <p:ph sz="quarter" idx="4"/>
          </p:nvPr>
        </p:nvSpPr>
        <p:spPr>
          <a:xfrm>
            <a:off x="4629600" y="2504424"/>
            <a:ext cx="388656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52038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02913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9367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Content Placeholder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4051878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Picture Placeholder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12792815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4571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6640" y="144015"/>
            <a:ext cx="2138400" cy="497284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440" y="144015"/>
            <a:ext cx="6276960" cy="49728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159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7"/>
            <a:ext cx="8229600" cy="1143000"/>
          </a:xfrm>
        </p:spPr>
        <p:txBody>
          <a:bodyPr anchor="ctr"/>
          <a:lstStyle>
            <a:lvl1pPr algn="ctr">
              <a:defRPr sz="45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3927"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3927"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7"/>
            <a:ext cx="4023360" cy="4114800"/>
          </a:xfrm>
          <a:ln w="10795">
            <a:solidFill>
              <a:schemeClr val="bg1"/>
            </a:solidFill>
            <a:prstDash val="dash"/>
            <a:miter lim="800000"/>
          </a:ln>
        </p:spPr>
        <p:txBody>
          <a:bodyPr/>
          <a:lstStyle>
            <a:lvl1pPr marL="392688" indent="-273969">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7"/>
            <a:ext cx="4023360" cy="4114800"/>
          </a:xfrm>
          <a:ln w="10795">
            <a:solidFill>
              <a:schemeClr val="bg1"/>
            </a:solidFill>
            <a:prstDash val="dash"/>
            <a:miter lim="800000"/>
          </a:ln>
        </p:spPr>
        <p:txBody>
          <a:bodyPr/>
          <a:lstStyle>
            <a:lvl1pPr marL="392688" indent="-273969">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023BED5-5831-4923-A0AF-9B944097DFEA}"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8" name="Footer Placeholder 7"/>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Tree>
    <p:extLst>
      <p:ext uri="{BB962C8B-B14F-4D97-AF65-F5344CB8AC3E}">
        <p14:creationId xmlns:p14="http://schemas.microsoft.com/office/powerpoint/2010/main" val="14308792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Tree>
    <p:extLst>
      <p:ext uri="{BB962C8B-B14F-4D97-AF65-F5344CB8AC3E}">
        <p14:creationId xmlns:p14="http://schemas.microsoft.com/office/powerpoint/2010/main" val="35787922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707361" y="1140600"/>
            <a:ext cx="4207680" cy="3976258"/>
          </a:xfrm>
        </p:spPr>
        <p:txBody>
          <a:bodyPr/>
          <a:lstStyle/>
          <a:p>
            <a:endParaRPr lang="en-US"/>
          </a:p>
        </p:txBody>
      </p:sp>
    </p:spTree>
    <p:extLst>
      <p:ext uri="{BB962C8B-B14F-4D97-AF65-F5344CB8AC3E}">
        <p14:creationId xmlns:p14="http://schemas.microsoft.com/office/powerpoint/2010/main" val="7438629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79"/>
            <a:ext cx="6857280" cy="2387771"/>
          </a:xfrm>
        </p:spPr>
        <p:txBody>
          <a:bodyPr/>
          <a:lstStyle>
            <a:lvl1pPr algn="ctr">
              <a:defRPr sz="5443"/>
            </a:lvl1pPr>
          </a:lstStyle>
          <a:p>
            <a:r>
              <a:rPr lang="en-US" smtClean="0"/>
              <a:t>Click to edit Master title style</a:t>
            </a:r>
            <a:endParaRPr lang="en-US"/>
          </a:p>
        </p:txBody>
      </p:sp>
      <p:sp>
        <p:nvSpPr>
          <p:cNvPr id="3" name="Subtitle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smtClean="0"/>
              <a:t>Click to edit Master subtitle style</a:t>
            </a:r>
            <a:endParaRPr lang="en-US"/>
          </a:p>
        </p:txBody>
      </p:sp>
    </p:spTree>
    <p:extLst>
      <p:ext uri="{BB962C8B-B14F-4D97-AF65-F5344CB8AC3E}">
        <p14:creationId xmlns:p14="http://schemas.microsoft.com/office/powerpoint/2010/main" val="2229246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3427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0"/>
            <a:ext cx="7886880" cy="2852939"/>
          </a:xfrm>
        </p:spPr>
        <p:txBody>
          <a:bodyPr/>
          <a:lstStyle>
            <a:lvl1pPr>
              <a:defRPr sz="5443"/>
            </a:lvl1pPr>
          </a:lstStyle>
          <a:p>
            <a:r>
              <a:rPr lang="en-US" smtClean="0"/>
              <a:t>Click to edit Master title style</a:t>
            </a:r>
            <a:endParaRPr lang="en-US"/>
          </a:p>
        </p:txBody>
      </p:sp>
      <p:sp>
        <p:nvSpPr>
          <p:cNvPr id="3" name="Text Placeholder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smtClean="0"/>
              <a:t>Click to edit Master text styles</a:t>
            </a:r>
          </a:p>
        </p:txBody>
      </p:sp>
    </p:spTree>
    <p:extLst>
      <p:ext uri="{BB962C8B-B14F-4D97-AF65-F5344CB8AC3E}">
        <p14:creationId xmlns:p14="http://schemas.microsoft.com/office/powerpoint/2010/main" val="36916095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736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60542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4" name="Content Placeholder 3"/>
          <p:cNvSpPr>
            <a:spLocks noGrp="1"/>
          </p:cNvSpPr>
          <p:nvPr>
            <p:ph sz="half" idx="2"/>
          </p:nvPr>
        </p:nvSpPr>
        <p:spPr>
          <a:xfrm>
            <a:off x="629280" y="2504424"/>
            <a:ext cx="386928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6" name="Content Placeholder 5"/>
          <p:cNvSpPr>
            <a:spLocks noGrp="1"/>
          </p:cNvSpPr>
          <p:nvPr>
            <p:ph sz="quarter" idx="4"/>
          </p:nvPr>
        </p:nvSpPr>
        <p:spPr>
          <a:xfrm>
            <a:off x="4629600" y="2504424"/>
            <a:ext cx="388656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6020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74086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6292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Content Placeholder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3754349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chor="ctr">
            <a:normAutofit/>
          </a:bodyPr>
          <a:lstStyle>
            <a:lvl1pPr>
              <a:defRPr sz="4000" b="1"/>
            </a:lvl1pPr>
            <a:extLst/>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extLst/>
          </a:lstStyle>
          <a:p>
            <a:fld id="{FE8C4BE9-B3BC-44DD-B77F-1A7914EF3C07}"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4" name="Footer Placeholder 3"/>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5925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Picture Placeholder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18039532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0108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6640" y="144015"/>
            <a:ext cx="2138400" cy="497284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440" y="144015"/>
            <a:ext cx="6276960" cy="49728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71108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Tree>
    <p:extLst>
      <p:ext uri="{BB962C8B-B14F-4D97-AF65-F5344CB8AC3E}">
        <p14:creationId xmlns:p14="http://schemas.microsoft.com/office/powerpoint/2010/main" val="41140998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707361" y="1140600"/>
            <a:ext cx="4207680" cy="3976258"/>
          </a:xfrm>
        </p:spPr>
        <p:txBody>
          <a:bodyPr/>
          <a:lstStyle/>
          <a:p>
            <a:endParaRPr lang="en-US"/>
          </a:p>
        </p:txBody>
      </p:sp>
    </p:spTree>
    <p:extLst>
      <p:ext uri="{BB962C8B-B14F-4D97-AF65-F5344CB8AC3E}">
        <p14:creationId xmlns:p14="http://schemas.microsoft.com/office/powerpoint/2010/main" val="28418288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79"/>
            <a:ext cx="6857280" cy="2387771"/>
          </a:xfrm>
        </p:spPr>
        <p:txBody>
          <a:bodyPr/>
          <a:lstStyle>
            <a:lvl1pPr algn="ctr">
              <a:defRPr sz="5443"/>
            </a:lvl1pPr>
          </a:lstStyle>
          <a:p>
            <a:r>
              <a:rPr lang="en-US" smtClean="0"/>
              <a:t>Click to edit Master title style</a:t>
            </a:r>
            <a:endParaRPr lang="en-US"/>
          </a:p>
        </p:txBody>
      </p:sp>
      <p:sp>
        <p:nvSpPr>
          <p:cNvPr id="3" name="Subtitle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smtClean="0"/>
              <a:t>Click to edit Master subtitle style</a:t>
            </a:r>
            <a:endParaRPr lang="en-US"/>
          </a:p>
        </p:txBody>
      </p:sp>
    </p:spTree>
    <p:extLst>
      <p:ext uri="{BB962C8B-B14F-4D97-AF65-F5344CB8AC3E}">
        <p14:creationId xmlns:p14="http://schemas.microsoft.com/office/powerpoint/2010/main" val="35156204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4807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0"/>
            <a:ext cx="7886880" cy="2852939"/>
          </a:xfrm>
        </p:spPr>
        <p:txBody>
          <a:bodyPr/>
          <a:lstStyle>
            <a:lvl1pPr>
              <a:defRPr sz="5443"/>
            </a:lvl1pPr>
          </a:lstStyle>
          <a:p>
            <a:r>
              <a:rPr lang="en-US" smtClean="0"/>
              <a:t>Click to edit Master title style</a:t>
            </a:r>
            <a:endParaRPr lang="en-US"/>
          </a:p>
        </p:txBody>
      </p:sp>
      <p:sp>
        <p:nvSpPr>
          <p:cNvPr id="3" name="Text Placeholder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smtClean="0"/>
              <a:t>Click to edit Master text styles</a:t>
            </a:r>
          </a:p>
        </p:txBody>
      </p:sp>
    </p:spTree>
    <p:extLst>
      <p:ext uri="{BB962C8B-B14F-4D97-AF65-F5344CB8AC3E}">
        <p14:creationId xmlns:p14="http://schemas.microsoft.com/office/powerpoint/2010/main" val="32694575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736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1052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4" name="Content Placeholder 3"/>
          <p:cNvSpPr>
            <a:spLocks noGrp="1"/>
          </p:cNvSpPr>
          <p:nvPr>
            <p:ph sz="half" idx="2"/>
          </p:nvPr>
        </p:nvSpPr>
        <p:spPr>
          <a:xfrm>
            <a:off x="629280" y="2504424"/>
            <a:ext cx="386928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6" name="Content Placeholder 5"/>
          <p:cNvSpPr>
            <a:spLocks noGrp="1"/>
          </p:cNvSpPr>
          <p:nvPr>
            <p:ph sz="quarter" idx="4"/>
          </p:nvPr>
        </p:nvSpPr>
        <p:spPr>
          <a:xfrm>
            <a:off x="4629600" y="2504424"/>
            <a:ext cx="388656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309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2" name="Date Placeholder 1"/>
          <p:cNvSpPr>
            <a:spLocks noGrp="1"/>
          </p:cNvSpPr>
          <p:nvPr>
            <p:ph type="dt" sz="half" idx="10"/>
          </p:nvPr>
        </p:nvSpPr>
        <p:spPr/>
        <p:txBody>
          <a:bodyPr/>
          <a:lstStyle>
            <a:extLst/>
          </a:lstStyle>
          <a:p>
            <a:fld id="{BCA299A9-98C7-4D0A-B31E-FC7C953B2B05}"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3" name="Footer Placeholder 2"/>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Tree>
    <p:extLst>
      <p:ext uri="{BB962C8B-B14F-4D97-AF65-F5344CB8AC3E}">
        <p14:creationId xmlns:p14="http://schemas.microsoft.com/office/powerpoint/2010/main" val="2685784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89530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0295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Content Placeholder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29361698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Picture Placeholder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23444728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2640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6640" y="144015"/>
            <a:ext cx="2138400" cy="497284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440" y="144015"/>
            <a:ext cx="6276960" cy="49728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3517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Tree>
    <p:extLst>
      <p:ext uri="{BB962C8B-B14F-4D97-AF65-F5344CB8AC3E}">
        <p14:creationId xmlns:p14="http://schemas.microsoft.com/office/powerpoint/2010/main" val="1030100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707361" y="1140600"/>
            <a:ext cx="4207680" cy="3976258"/>
          </a:xfrm>
        </p:spPr>
        <p:txBody>
          <a:bodyPr/>
          <a:lstStyle/>
          <a:p>
            <a:endParaRPr lang="en-US"/>
          </a:p>
        </p:txBody>
      </p:sp>
    </p:spTree>
    <p:extLst>
      <p:ext uri="{BB962C8B-B14F-4D97-AF65-F5344CB8AC3E}">
        <p14:creationId xmlns:p14="http://schemas.microsoft.com/office/powerpoint/2010/main" val="11040124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79"/>
            <a:ext cx="6857280" cy="2387771"/>
          </a:xfrm>
        </p:spPr>
        <p:txBody>
          <a:bodyPr/>
          <a:lstStyle>
            <a:lvl1pPr algn="ctr">
              <a:defRPr sz="5443"/>
            </a:lvl1pPr>
          </a:lstStyle>
          <a:p>
            <a:r>
              <a:rPr lang="en-US" smtClean="0"/>
              <a:t>Click to edit Master title style</a:t>
            </a:r>
            <a:endParaRPr lang="en-US"/>
          </a:p>
        </p:txBody>
      </p:sp>
      <p:sp>
        <p:nvSpPr>
          <p:cNvPr id="3" name="Subtitle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smtClean="0"/>
              <a:t>Click to edit Master subtitle style</a:t>
            </a:r>
            <a:endParaRPr lang="en-US"/>
          </a:p>
        </p:txBody>
      </p:sp>
    </p:spTree>
    <p:extLst>
      <p:ext uri="{BB962C8B-B14F-4D97-AF65-F5344CB8AC3E}">
        <p14:creationId xmlns:p14="http://schemas.microsoft.com/office/powerpoint/2010/main" val="24289632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020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664"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43434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53A92C5-FEE9-4EDD-B183-C07F0DA88B5E}"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6" name="Footer Placeholder 5"/>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Tree>
    <p:extLst>
      <p:ext uri="{BB962C8B-B14F-4D97-AF65-F5344CB8AC3E}">
        <p14:creationId xmlns:p14="http://schemas.microsoft.com/office/powerpoint/2010/main" val="30364650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0"/>
            <a:ext cx="7886880" cy="2852939"/>
          </a:xfrm>
        </p:spPr>
        <p:txBody>
          <a:bodyPr/>
          <a:lstStyle>
            <a:lvl1pPr>
              <a:defRPr sz="5443"/>
            </a:lvl1pPr>
          </a:lstStyle>
          <a:p>
            <a:r>
              <a:rPr lang="en-US" smtClean="0"/>
              <a:t>Click to edit Master title style</a:t>
            </a:r>
            <a:endParaRPr lang="en-US"/>
          </a:p>
        </p:txBody>
      </p:sp>
      <p:sp>
        <p:nvSpPr>
          <p:cNvPr id="3" name="Text Placeholder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smtClean="0"/>
              <a:t>Click to edit Master text styles</a:t>
            </a:r>
          </a:p>
        </p:txBody>
      </p:sp>
    </p:spTree>
    <p:extLst>
      <p:ext uri="{BB962C8B-B14F-4D97-AF65-F5344CB8AC3E}">
        <p14:creationId xmlns:p14="http://schemas.microsoft.com/office/powerpoint/2010/main" val="5604910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736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0149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4" name="Content Placeholder 3"/>
          <p:cNvSpPr>
            <a:spLocks noGrp="1"/>
          </p:cNvSpPr>
          <p:nvPr>
            <p:ph sz="half" idx="2"/>
          </p:nvPr>
        </p:nvSpPr>
        <p:spPr>
          <a:xfrm>
            <a:off x="629280" y="2504424"/>
            <a:ext cx="386928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smtClean="0"/>
              <a:t>Click to edit Master text styles</a:t>
            </a:r>
          </a:p>
        </p:txBody>
      </p:sp>
      <p:sp>
        <p:nvSpPr>
          <p:cNvPr id="6" name="Content Placeholder 5"/>
          <p:cNvSpPr>
            <a:spLocks noGrp="1"/>
          </p:cNvSpPr>
          <p:nvPr>
            <p:ph sz="quarter" idx="4"/>
          </p:nvPr>
        </p:nvSpPr>
        <p:spPr>
          <a:xfrm>
            <a:off x="4629600" y="2504424"/>
            <a:ext cx="3886560"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27014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20700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4355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Content Placeholder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22684804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lstStyle>
            <a:lvl1pPr>
              <a:defRPr sz="2903"/>
            </a:lvl1pPr>
          </a:lstStyle>
          <a:p>
            <a:r>
              <a:rPr lang="en-US" smtClean="0"/>
              <a:t>Click to edit Master title style</a:t>
            </a:r>
            <a:endParaRPr lang="en-US"/>
          </a:p>
        </p:txBody>
      </p:sp>
      <p:sp>
        <p:nvSpPr>
          <p:cNvPr id="3" name="Picture Placeholder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smtClean="0"/>
              <a:t>Click to edit Master text styles</a:t>
            </a:r>
          </a:p>
        </p:txBody>
      </p:sp>
    </p:spTree>
    <p:extLst>
      <p:ext uri="{BB962C8B-B14F-4D97-AF65-F5344CB8AC3E}">
        <p14:creationId xmlns:p14="http://schemas.microsoft.com/office/powerpoint/2010/main" val="18677405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14932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6640" y="144015"/>
            <a:ext cx="2138400" cy="497284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440" y="144015"/>
            <a:ext cx="6276960" cy="49728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08276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Tree>
    <p:extLst>
      <p:ext uri="{BB962C8B-B14F-4D97-AF65-F5344CB8AC3E}">
        <p14:creationId xmlns:p14="http://schemas.microsoft.com/office/powerpoint/2010/main" val="57666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t>7/11/2013</a:t>
            </a:fld>
            <a:endParaRPr lang="en-US" dirty="0"/>
          </a:p>
        </p:txBody>
      </p:sp>
      <p:sp>
        <p:nvSpPr>
          <p:cNvPr id="5" name="Footer Placeholder 4"/>
          <p:cNvSpPr>
            <a:spLocks noGrp="1"/>
          </p:cNvSpPr>
          <p:nvPr>
            <p:ph type="ftr" sz="quarter" idx="11"/>
          </p:nvPr>
        </p:nvSpPr>
        <p:spPr/>
        <p:txBody>
          <a:bodyPr/>
          <a:lstStyle/>
          <a:p>
            <a:r>
              <a:rPr lang="en-US" smtClean="0"/>
              <a:t>Dong Yu</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533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219FF8A0-D669-4ADC-ACBA-3CF3262CE3FE}"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6" name="Footer Placeholder 5"/>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323" tIns="273969" rIns="91323" bIns="45664" rtlCol="0" anchor="t">
            <a:normAutofit/>
          </a:bodyPr>
          <a:lstStyle>
            <a:extLst/>
          </a:lstStyle>
          <a:p>
            <a:pPr indent="-283100" defTabSz="913228">
              <a:lnSpc>
                <a:spcPts val="3000"/>
              </a:lnSpc>
              <a:spcBef>
                <a:spcPts val="600"/>
              </a:spcBef>
              <a:buClr>
                <a:srgbClr val="7A7A7A"/>
              </a:buClr>
              <a:buSzPct val="80000"/>
              <a:buFont typeface="Wingdings 2"/>
              <a:buNone/>
            </a:pPr>
            <a:endParaRPr lang="en-US" sz="3200">
              <a:solidFill>
                <a:srgbClr val="000000"/>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323" tIns="273969" anchor="t"/>
          <a:lstStyle>
            <a:lvl1pPr marL="0" indent="0" algn="l" eaLnBrk="1" latinLnBrk="0" hangingPunct="1">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dirty="0">
              <a:solidFill>
                <a:srgbClr val="FFFFFF"/>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373867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7280" y="144016"/>
            <a:ext cx="7806240" cy="73447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1441" y="1140600"/>
            <a:ext cx="420768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707361" y="1140600"/>
            <a:ext cx="4207680" cy="3976258"/>
          </a:xfrm>
        </p:spPr>
        <p:txBody>
          <a:bodyPr/>
          <a:lstStyle/>
          <a:p>
            <a:endParaRPr lang="en-US"/>
          </a:p>
        </p:txBody>
      </p:sp>
    </p:spTree>
    <p:extLst>
      <p:ext uri="{BB962C8B-B14F-4D97-AF65-F5344CB8AC3E}">
        <p14:creationId xmlns:p14="http://schemas.microsoft.com/office/powerpoint/2010/main" val="253181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lvl1pPr>
              <a:defRPr sz="4000" b="1"/>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1435608" y="1219200"/>
            <a:ext cx="7498080" cy="525780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C480618-1F9A-451D-A5C7-0D8851479594}"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8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0"/>
            <a:ext cx="1828800" cy="6202361"/>
          </a:xfrm>
        </p:spPr>
        <p:txBody>
          <a:bodyPr vert="eaVert"/>
          <a:lstStyle>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1143000" y="274640"/>
            <a:ext cx="5562600" cy="62023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86299FF-E12A-43FD-958C-CC004B354C85}"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48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9"/>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930E2A01-2E9A-44B3-857C-3E3A5C8C7624}" type="datetime1">
              <a:rPr lang="en-US" smtClean="0">
                <a:solidFill>
                  <a:srgbClr val="000000"/>
                </a:solidFill>
              </a:rPr>
              <a:pPr>
                <a:defRPr/>
              </a:pPr>
              <a:t>7/11/2013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Deep Learning and Its Applications in Signal Processing</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FE501C-7244-46D3-9678-6FD77CF16F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700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990600"/>
            <a:ext cx="7406640" cy="2286000"/>
          </a:xfrm>
        </p:spPr>
        <p:txBody>
          <a:bodyPr anchor="b">
            <a:normAutofit/>
          </a:bodyPr>
          <a:lstStyle>
            <a:lvl1pPr algn="l">
              <a:defRPr sz="5400" b="1"/>
            </a:lvl1pPr>
            <a:extLst/>
          </a:lstStyle>
          <a:p>
            <a:r>
              <a:rPr kumimoji="0" lang="en-US" dirty="0" smtClean="0"/>
              <a:t>Click to edit Master title style</a:t>
            </a:r>
            <a:endParaRPr kumimoji="0" lang="en-US" dirty="0"/>
          </a:p>
        </p:txBody>
      </p:sp>
      <p:sp>
        <p:nvSpPr>
          <p:cNvPr id="22" name="Subtitle 21"/>
          <p:cNvSpPr>
            <a:spLocks noGrp="1"/>
          </p:cNvSpPr>
          <p:nvPr>
            <p:ph type="subTitle" idx="1"/>
          </p:nvPr>
        </p:nvSpPr>
        <p:spPr>
          <a:xfrm>
            <a:off x="1447800" y="3886200"/>
            <a:ext cx="7406640" cy="1828800"/>
          </a:xfrm>
        </p:spPr>
        <p:txBody>
          <a:bodyPr tIns="0">
            <a:normAutofit/>
          </a:bodyPr>
          <a:lstStyle>
            <a:lvl1pPr marL="27412" indent="0" algn="l">
              <a:buNone/>
              <a:defRPr sz="3600" b="1" i="0">
                <a:solidFill>
                  <a:schemeClr val="tx2">
                    <a:shade val="30000"/>
                    <a:satMod val="150000"/>
                  </a:schemeClr>
                </a:solidFill>
              </a:defRPr>
            </a:lvl1pPr>
            <a:lvl2pPr marL="456875" indent="0" algn="ctr">
              <a:buNone/>
            </a:lvl2pPr>
            <a:lvl3pPr marL="913748" indent="0" algn="ctr">
              <a:buNone/>
            </a:lvl3pPr>
            <a:lvl4pPr marL="1370621" indent="0" algn="ctr">
              <a:buNone/>
            </a:lvl4pPr>
            <a:lvl5pPr marL="1827495" indent="0" algn="ctr">
              <a:buNone/>
            </a:lvl5pPr>
            <a:lvl6pPr marL="2284370" indent="0" algn="ctr">
              <a:buNone/>
            </a:lvl6pPr>
            <a:lvl7pPr marL="2741243" indent="0" algn="ctr">
              <a:buNone/>
            </a:lvl7pPr>
            <a:lvl8pPr marL="3198118" indent="0" algn="ctr">
              <a:buNone/>
            </a:lvl8pPr>
            <a:lvl9pPr marL="3654992" indent="0" algn="ctr">
              <a:buNone/>
            </a:lvl9pPr>
            <a:extLst/>
          </a:lstStyle>
          <a:p>
            <a:r>
              <a:rPr kumimoji="0" lang="en-US" dirty="0" smtClean="0"/>
              <a:t>Click to edit Master subtitle style</a:t>
            </a:r>
            <a:endParaRPr kumimoji="0" lang="en-US" dirty="0"/>
          </a:p>
        </p:txBody>
      </p:sp>
      <p:sp>
        <p:nvSpPr>
          <p:cNvPr id="7" name="Date Placeholder 6"/>
          <p:cNvSpPr>
            <a:spLocks noGrp="1"/>
          </p:cNvSpPr>
          <p:nvPr>
            <p:ph type="dt" sz="half" idx="10"/>
          </p:nvPr>
        </p:nvSpPr>
        <p:spPr/>
        <p:txBody>
          <a:bodyPr/>
          <a:lstStyle>
            <a:extLst/>
          </a:lstStyle>
          <a:p>
            <a:fld id="{632A96CE-1141-499A-B334-A804A1FCCDA8}" type="datetime1">
              <a:rPr lang="en-US" smtClean="0">
                <a:solidFill>
                  <a:srgbClr val="C8C8B1">
                    <a:shade val="50000"/>
                    <a:satMod val="200000"/>
                  </a:srgbClr>
                </a:solidFill>
              </a:rPr>
              <a:pPr/>
              <a:t>7/11/2013</a:t>
            </a:fld>
            <a:endParaRPr lang="en-US" dirty="0">
              <a:solidFill>
                <a:srgbClr val="C8C8B1">
                  <a:shade val="50000"/>
                  <a:satMod val="200000"/>
                </a:srgbClr>
              </a:solidFill>
            </a:endParaRPr>
          </a:p>
        </p:txBody>
      </p:sp>
      <p:sp>
        <p:nvSpPr>
          <p:cNvPr id="20" name="Footer Placeholder 19"/>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dirty="0">
              <a:solidFill>
                <a:srgbClr val="C8C8B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75" tIns="45688" rIns="91375" bIns="45688" anchor="ctr"/>
          <a:lstStyle>
            <a:extLst/>
          </a:lstStyle>
          <a:p>
            <a:pPr algn="ctr" defTabSz="913748"/>
            <a:endParaRPr lang="en-US">
              <a:solidFill>
                <a:srgbClr val="000000"/>
              </a:solidFill>
            </a:endParaRPr>
          </a:p>
        </p:txBody>
      </p:sp>
      <p:sp>
        <p:nvSpPr>
          <p:cNvPr id="9" name="Oval 8"/>
          <p:cNvSpPr/>
          <p:nvPr/>
        </p:nvSpPr>
        <p:spPr>
          <a:xfrm>
            <a:off x="1157176" y="1345017"/>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75" tIns="45688" rIns="91375" bIns="45688" anchor="ctr"/>
          <a:lstStyle>
            <a:extLst/>
          </a:lstStyle>
          <a:p>
            <a:pPr algn="ctr" defTabSz="913748"/>
            <a:endParaRPr lang="en-US">
              <a:solidFill>
                <a:srgbClr val="000000"/>
              </a:solidFill>
            </a:endParaRPr>
          </a:p>
        </p:txBody>
      </p:sp>
      <p:cxnSp>
        <p:nvCxnSpPr>
          <p:cNvPr id="3" name="Straight Connector 2"/>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88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lvl1pPr>
              <a:defRPr sz="4000" b="1"/>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435608" y="1219200"/>
            <a:ext cx="7498080" cy="5257800"/>
          </a:xfrm>
        </p:spPr>
        <p:txBody>
          <a:bodyPr/>
          <a:lstStyle>
            <a:lvl2pPr>
              <a:buClr>
                <a:srgbClr val="0070C0"/>
              </a:buClr>
              <a:defRPr/>
            </a:lvl2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447800" y="6461109"/>
            <a:ext cx="2133600" cy="304800"/>
          </a:xfrm>
        </p:spPr>
        <p:txBody>
          <a:bodyPr/>
          <a:lstStyle>
            <a:lvl1pPr algn="l">
              <a:defRPr/>
            </a:lvl1pPr>
            <a:extLst/>
          </a:lstStyle>
          <a:p>
            <a:fld id="{EADB2802-51EF-416D-9D79-AA2E8ADADC98}" type="datetime1">
              <a:rPr lang="en-US" smtClean="0">
                <a:solidFill>
                  <a:srgbClr val="C8C8B1">
                    <a:shade val="50000"/>
                    <a:satMod val="200000"/>
                  </a:srgbClr>
                </a:solidFill>
              </a:rPr>
              <a:pPr/>
              <a:t>7/11/2013</a:t>
            </a:fld>
            <a:endParaRPr lang="en-US" dirty="0">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8" name="Straight Connector 7"/>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9272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1"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2578392" y="1066800"/>
            <a:ext cx="6400800" cy="1509712"/>
          </a:xfrm>
        </p:spPr>
        <p:txBody>
          <a:bodyPr anchor="b"/>
          <a:lstStyle>
            <a:lvl1pPr marL="18274" indent="0">
              <a:lnSpc>
                <a:spcPts val="2299"/>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extLst/>
          </a:lstStyle>
          <a:p>
            <a:fld id="{C9526015-1B51-4461-B9A2-16E0ADA5F045}"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75" tIns="45688" rIns="91375" bIns="45688" anchor="ctr"/>
          <a:lstStyle>
            <a:extLst/>
          </a:lstStyle>
          <a:p>
            <a:pPr algn="ctr" defTabSz="913748"/>
            <a:endParaRPr lang="en-US">
              <a:solidFill>
                <a:srgbClr val="000000"/>
              </a:solidFill>
            </a:endParaRPr>
          </a:p>
        </p:txBody>
      </p:sp>
      <p:sp>
        <p:nvSpPr>
          <p:cNvPr id="9" name="Oval 8"/>
          <p:cNvSpPr/>
          <p:nvPr/>
        </p:nvSpPr>
        <p:spPr>
          <a:xfrm>
            <a:off x="2408065"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375" tIns="45688" rIns="91375" bIns="45688" anchor="ctr"/>
          <a:lstStyle>
            <a:extLst/>
          </a:lstStyle>
          <a:p>
            <a:pPr algn="ctr" defTabSz="913748"/>
            <a:endParaRPr lang="en-US">
              <a:solidFill>
                <a:srgbClr val="000000"/>
              </a:solidFill>
            </a:endParaRPr>
          </a:p>
        </p:txBody>
      </p:sp>
      <p:cxnSp>
        <p:nvCxnSpPr>
          <p:cNvPr id="11" name="Straight Connector 10"/>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48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ormAutofit/>
          </a:bodyPr>
          <a:lstStyle>
            <a:lvl1pPr>
              <a:defRPr sz="4000" b="1"/>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1435608" y="1219200"/>
            <a:ext cx="3657600" cy="52578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5276088" y="1219200"/>
            <a:ext cx="3657600" cy="52578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p:txBody>
          <a:bodyPr/>
          <a:lstStyle>
            <a:extLst/>
          </a:lstStyle>
          <a:p>
            <a:fld id="{3B73A02B-7DBA-4DBB-8C78-9CE668B2EA60}"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6" name="Footer Placeholder 5"/>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994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7"/>
            <a:ext cx="8229600" cy="1143000"/>
          </a:xfrm>
        </p:spPr>
        <p:txBody>
          <a:bodyPr anchor="ctr"/>
          <a:lstStyle>
            <a:lvl1pPr algn="ctr">
              <a:defRPr sz="45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3963"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3963"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7"/>
            <a:ext cx="4023360" cy="4114800"/>
          </a:xfrm>
          <a:ln w="10795">
            <a:solidFill>
              <a:schemeClr val="bg1"/>
            </a:solidFill>
            <a:prstDash val="dash"/>
            <a:miter lim="800000"/>
          </a:ln>
        </p:spPr>
        <p:txBody>
          <a:bodyPr/>
          <a:lstStyle>
            <a:lvl1pPr marL="392912" indent="-274125">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7"/>
            <a:ext cx="4023360" cy="4114800"/>
          </a:xfrm>
          <a:ln w="10795">
            <a:solidFill>
              <a:schemeClr val="bg1"/>
            </a:solidFill>
            <a:prstDash val="dash"/>
            <a:miter lim="800000"/>
          </a:ln>
        </p:spPr>
        <p:txBody>
          <a:bodyPr/>
          <a:lstStyle>
            <a:lvl1pPr marL="392912" indent="-274125">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023BED5-5831-4923-A0AF-9B944097DFEA}"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8" name="Footer Placeholder 7"/>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Tree>
    <p:extLst>
      <p:ext uri="{BB962C8B-B14F-4D97-AF65-F5344CB8AC3E}">
        <p14:creationId xmlns:p14="http://schemas.microsoft.com/office/powerpoint/2010/main" val="2243940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chor="ctr">
            <a:normAutofit/>
          </a:bodyPr>
          <a:lstStyle>
            <a:lvl1pPr>
              <a:defRPr sz="4000" b="1"/>
            </a:lvl1pPr>
            <a:extLst/>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extLst/>
          </a:lstStyle>
          <a:p>
            <a:fld id="{FE8C4BE9-B3BC-44DD-B77F-1A7914EF3C07}"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4" name="Footer Placeholder 3"/>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96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t>7/11/2013</a:t>
            </a:fld>
            <a:endParaRPr lang="en-US"/>
          </a:p>
        </p:txBody>
      </p:sp>
      <p:sp>
        <p:nvSpPr>
          <p:cNvPr id="5" name="Footer Placeholder 4"/>
          <p:cNvSpPr>
            <a:spLocks noGrp="1"/>
          </p:cNvSpPr>
          <p:nvPr>
            <p:ph type="ftr" sz="quarter" idx="11"/>
          </p:nvPr>
        </p:nvSpPr>
        <p:spPr/>
        <p:txBody>
          <a:bodyPr/>
          <a:lstStyle/>
          <a:p>
            <a:r>
              <a:rPr lang="en-US" smtClean="0"/>
              <a:t>Dong Yu</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277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2" name="Date Placeholder 1"/>
          <p:cNvSpPr>
            <a:spLocks noGrp="1"/>
          </p:cNvSpPr>
          <p:nvPr>
            <p:ph type="dt" sz="half" idx="10"/>
          </p:nvPr>
        </p:nvSpPr>
        <p:spPr/>
        <p:txBody>
          <a:bodyPr/>
          <a:lstStyle>
            <a:extLst/>
          </a:lstStyle>
          <a:p>
            <a:fld id="{BCA299A9-98C7-4D0A-B31E-FC7C953B2B05}"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3" name="Footer Placeholder 2"/>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Tree>
    <p:extLst>
      <p:ext uri="{BB962C8B-B14F-4D97-AF65-F5344CB8AC3E}">
        <p14:creationId xmlns:p14="http://schemas.microsoft.com/office/powerpoint/2010/main" val="1328793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688"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43434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53A92C5-FEE9-4EDD-B183-C07F0DA88B5E}"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6" name="Footer Placeholder 5"/>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Tree>
    <p:extLst>
      <p:ext uri="{BB962C8B-B14F-4D97-AF65-F5344CB8AC3E}">
        <p14:creationId xmlns:p14="http://schemas.microsoft.com/office/powerpoint/2010/main" val="1214877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219FF8A0-D669-4ADC-ACBA-3CF3262CE3FE}"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6" name="Footer Placeholder 5"/>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375" tIns="274125" rIns="91375" bIns="45688" rtlCol="0" anchor="t">
            <a:normAutofit/>
          </a:bodyPr>
          <a:lstStyle>
            <a:extLst/>
          </a:lstStyle>
          <a:p>
            <a:pPr indent="-283262" defTabSz="913748">
              <a:lnSpc>
                <a:spcPts val="3000"/>
              </a:lnSpc>
              <a:spcBef>
                <a:spcPts val="600"/>
              </a:spcBef>
              <a:buClr>
                <a:srgbClr val="7A7A7A"/>
              </a:buClr>
              <a:buSzPct val="80000"/>
              <a:buFont typeface="Wingdings 2"/>
              <a:buNone/>
            </a:pPr>
            <a:endParaRPr lang="en-US" sz="3200">
              <a:solidFill>
                <a:srgbClr val="000000"/>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375" tIns="274125" anchor="t"/>
          <a:lstStyle>
            <a:lvl1pPr marL="0" indent="0" algn="l" eaLnBrk="1" latinLnBrk="0" hangingPunct="1">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dirty="0">
              <a:solidFill>
                <a:srgbClr val="FFFFFF"/>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61117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lvl1pPr>
              <a:defRPr sz="4000" b="1"/>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1435608" y="1219200"/>
            <a:ext cx="7498080" cy="525780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C480618-1F9A-451D-A5C7-0D8851479594}"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724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0"/>
            <a:ext cx="1828800" cy="6202361"/>
          </a:xfrm>
        </p:spPr>
        <p:txBody>
          <a:bodyPr vert="eaVert"/>
          <a:lstStyle>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1143000" y="274640"/>
            <a:ext cx="5562600" cy="62023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86299FF-E12A-43FD-958C-CC004B354C85}" type="datetime1">
              <a:rPr lang="en-US" smtClean="0">
                <a:solidFill>
                  <a:srgbClr val="C8C8B1">
                    <a:shade val="50000"/>
                    <a:satMod val="200000"/>
                  </a:srgbClr>
                </a:solidFill>
              </a:rPr>
              <a:pPr/>
              <a:t>7/11/2013</a:t>
            </a:fld>
            <a:endParaRPr lang="en-US">
              <a:solidFill>
                <a:srgbClr val="C8C8B1">
                  <a:shade val="50000"/>
                  <a:satMod val="200000"/>
                </a:srgbClr>
              </a:solidFill>
            </a:endParaRPr>
          </a:p>
        </p:txBody>
      </p:sp>
      <p:sp>
        <p:nvSpPr>
          <p:cNvPr id="5" name="Footer Placeholder 4"/>
          <p:cNvSpPr>
            <a:spLocks noGrp="1"/>
          </p:cNvSpPr>
          <p:nvPr>
            <p:ph type="ftr" sz="quarter" idx="11"/>
          </p:nvPr>
        </p:nvSpPr>
        <p:spPr/>
        <p:txBody>
          <a:bodyPr/>
          <a:lstStyle>
            <a:extLst/>
          </a:lstStyle>
          <a:p>
            <a:r>
              <a:rPr lang="en-US" smtClean="0">
                <a:solidFill>
                  <a:srgbClr val="C8C8B1">
                    <a:shade val="50000"/>
                    <a:satMod val="200000"/>
                  </a:srgbClr>
                </a:solidFill>
              </a:rPr>
              <a:t>Deep Learning and Its Applications in Signal Processing</a:t>
            </a:r>
            <a:endParaRPr lang="en-US">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C8C8B1">
                    <a:shade val="50000"/>
                    <a:satMod val="200000"/>
                  </a:srgbClr>
                </a:solidFill>
              </a:rPr>
              <a:pPr/>
              <a:t>‹#›</a:t>
            </a:fld>
            <a:endParaRPr lang="en-US">
              <a:solidFill>
                <a:srgbClr val="C8C8B1">
                  <a:shade val="50000"/>
                  <a:satMod val="200000"/>
                </a:srgb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79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5"/>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930E2A01-2E9A-44B3-857C-3E3A5C8C7624}" type="datetime1">
              <a:rPr lang="en-US" smtClean="0">
                <a:solidFill>
                  <a:srgbClr val="000000"/>
                </a:solidFill>
              </a:rPr>
              <a:pPr>
                <a:defRPr/>
              </a:pPr>
              <a:t>7/11/2013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Deep Learning and Its Applications in Signal Processing</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FE501C-7244-46D3-9678-6FD77CF16F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22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556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330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013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5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t>7/11/2013</a:t>
            </a:fld>
            <a:endParaRPr lang="en-US"/>
          </a:p>
        </p:txBody>
      </p:sp>
      <p:sp>
        <p:nvSpPr>
          <p:cNvPr id="6" name="Footer Placeholder 5"/>
          <p:cNvSpPr>
            <a:spLocks noGrp="1"/>
          </p:cNvSpPr>
          <p:nvPr>
            <p:ph type="ftr" sz="quarter" idx="11"/>
          </p:nvPr>
        </p:nvSpPr>
        <p:spPr/>
        <p:txBody>
          <a:bodyPr/>
          <a:lstStyle/>
          <a:p>
            <a:r>
              <a:rPr lang="en-US" smtClean="0"/>
              <a:t>Dong Yu</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895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001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325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109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19"/>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106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310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95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33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1" y="6245226"/>
            <a:ext cx="2133600" cy="47625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5226"/>
            <a:ext cx="2895600" cy="47625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6"/>
            <a:ext cx="2133600" cy="476250"/>
          </a:xfrm>
        </p:spPr>
        <p:txBody>
          <a:bodyPr/>
          <a:lstStyle>
            <a:lvl1pPr>
              <a:defRPr/>
            </a:lvl1pPr>
          </a:lstStyle>
          <a:p>
            <a:fld id="{8555ED48-77FB-4FAC-9176-407B328D87F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518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1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19"/>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FE501C-7244-46D3-9678-6FD77CF16F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960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441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t>7/11/2013</a:t>
            </a:fld>
            <a:endParaRPr lang="en-US"/>
          </a:p>
        </p:txBody>
      </p:sp>
      <p:sp>
        <p:nvSpPr>
          <p:cNvPr id="8" name="Footer Placeholder 7"/>
          <p:cNvSpPr>
            <a:spLocks noGrp="1"/>
          </p:cNvSpPr>
          <p:nvPr>
            <p:ph type="ftr" sz="quarter" idx="11"/>
          </p:nvPr>
        </p:nvSpPr>
        <p:spPr/>
        <p:txBody>
          <a:bodyPr/>
          <a:lstStyle/>
          <a:p>
            <a:r>
              <a:rPr lang="en-US" smtClean="0"/>
              <a:t>Dong Yu</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697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887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34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645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560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315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409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19"/>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638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275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465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36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t>7/11/2013</a:t>
            </a:fld>
            <a:endParaRPr lang="en-US"/>
          </a:p>
        </p:txBody>
      </p:sp>
      <p:sp>
        <p:nvSpPr>
          <p:cNvPr id="4" name="Footer Placeholder 3"/>
          <p:cNvSpPr>
            <a:spLocks noGrp="1"/>
          </p:cNvSpPr>
          <p:nvPr>
            <p:ph type="ftr" sz="quarter" idx="11"/>
          </p:nvPr>
        </p:nvSpPr>
        <p:spPr/>
        <p:txBody>
          <a:bodyPr/>
          <a:lstStyle/>
          <a:p>
            <a:r>
              <a:rPr lang="en-US" smtClean="0"/>
              <a:t>Dong Yu</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98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1" y="6245226"/>
            <a:ext cx="2133600" cy="47625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5226"/>
            <a:ext cx="2895600" cy="47625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6"/>
            <a:ext cx="2133600" cy="476250"/>
          </a:xfrm>
        </p:spPr>
        <p:txBody>
          <a:bodyPr/>
          <a:lstStyle>
            <a:lvl1pPr>
              <a:defRPr/>
            </a:lvl1pPr>
          </a:lstStyle>
          <a:p>
            <a:fld id="{8555ED48-77FB-4FAC-9176-407B328D87F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42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426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128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64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65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064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372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430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24"/>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59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61"/>
            <a:ext cx="5486400" cy="8048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17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t>7/11/2013</a:t>
            </a:fld>
            <a:endParaRPr lang="en-US"/>
          </a:p>
        </p:txBody>
      </p:sp>
      <p:sp>
        <p:nvSpPr>
          <p:cNvPr id="3" name="Footer Placeholder 2"/>
          <p:cNvSpPr>
            <a:spLocks noGrp="1"/>
          </p:cNvSpPr>
          <p:nvPr>
            <p:ph type="ftr" sz="quarter" idx="11"/>
          </p:nvPr>
        </p:nvSpPr>
        <p:spPr/>
        <p:txBody>
          <a:bodyPr/>
          <a:lstStyle/>
          <a:p>
            <a:r>
              <a:rPr lang="en-US" smtClean="0"/>
              <a:t>Dong Yu</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624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884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723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9144000" cy="6858000"/>
          </a:xfrm>
          <a:prstGeom prst="rect">
            <a:avLst/>
          </a:prstGeom>
        </p:spPr>
      </p:pic>
      <p:sp>
        <p:nvSpPr>
          <p:cNvPr id="2" name="Title 1"/>
          <p:cNvSpPr>
            <a:spLocks noGrp="1"/>
          </p:cNvSpPr>
          <p:nvPr>
            <p:ph type="ctrTitle"/>
          </p:nvPr>
        </p:nvSpPr>
        <p:spPr>
          <a:xfrm>
            <a:off x="1370061" y="3200451"/>
            <a:ext cx="7681913" cy="1523495"/>
          </a:xfrm>
        </p:spPr>
        <p:txBody>
          <a:bodyPr>
            <a:noAutofit/>
          </a:bodyPr>
          <a:lstStyle>
            <a:lvl1pPr>
              <a:lnSpc>
                <a:spcPct val="90000"/>
              </a:lnSpc>
              <a:defRPr sz="39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0061" y="4953057"/>
            <a:ext cx="7681913" cy="461665"/>
          </a:xfrm>
        </p:spPr>
        <p:txBody>
          <a:bodyPr>
            <a:noAutofit/>
          </a:bodyPr>
          <a:lstStyle>
            <a:lvl1pPr marL="0" indent="0" algn="l">
              <a:lnSpc>
                <a:spcPct val="90000"/>
              </a:lnSpc>
              <a:spcBef>
                <a:spcPts val="0"/>
              </a:spcBef>
              <a:buNone/>
              <a:defRPr sz="2600">
                <a:solidFill>
                  <a:schemeClr val="tx1"/>
                </a:solidFill>
              </a:defRPr>
            </a:lvl1pPr>
            <a:lvl2pPr marL="456766" indent="0" algn="ctr">
              <a:buNone/>
              <a:defRPr>
                <a:solidFill>
                  <a:schemeClr val="tx1">
                    <a:tint val="75000"/>
                  </a:schemeClr>
                </a:solidFill>
              </a:defRPr>
            </a:lvl2pPr>
            <a:lvl3pPr marL="913532" indent="0" algn="ctr">
              <a:buNone/>
              <a:defRPr>
                <a:solidFill>
                  <a:schemeClr val="tx1">
                    <a:tint val="75000"/>
                  </a:schemeClr>
                </a:solidFill>
              </a:defRPr>
            </a:lvl3pPr>
            <a:lvl4pPr marL="1370302" indent="0" algn="ctr">
              <a:buNone/>
              <a:defRPr>
                <a:solidFill>
                  <a:schemeClr val="tx1">
                    <a:tint val="75000"/>
                  </a:schemeClr>
                </a:solidFill>
              </a:defRPr>
            </a:lvl4pPr>
            <a:lvl5pPr marL="1827068" indent="0" algn="ctr">
              <a:buNone/>
              <a:defRPr>
                <a:solidFill>
                  <a:schemeClr val="tx1">
                    <a:tint val="75000"/>
                  </a:schemeClr>
                </a:solidFill>
              </a:defRPr>
            </a:lvl5pPr>
            <a:lvl6pPr marL="2283834" indent="0" algn="ctr">
              <a:buNone/>
              <a:defRPr>
                <a:solidFill>
                  <a:schemeClr val="tx1">
                    <a:tint val="75000"/>
                  </a:schemeClr>
                </a:solidFill>
              </a:defRPr>
            </a:lvl6pPr>
            <a:lvl7pPr marL="2740601" indent="0" algn="ctr">
              <a:buNone/>
              <a:defRPr>
                <a:solidFill>
                  <a:schemeClr val="tx1">
                    <a:tint val="75000"/>
                  </a:schemeClr>
                </a:solidFill>
              </a:defRPr>
            </a:lvl7pPr>
            <a:lvl8pPr marL="3197368" indent="0" algn="ctr">
              <a:buNone/>
              <a:defRPr>
                <a:solidFill>
                  <a:schemeClr val="tx1">
                    <a:tint val="75000"/>
                  </a:schemeClr>
                </a:solidFill>
              </a:defRPr>
            </a:lvl8pPr>
            <a:lvl9pPr marL="365413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4779411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6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50750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984815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7181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71849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3249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476079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38" y="6238876"/>
            <a:ext cx="9144001" cy="619125"/>
          </a:xfrm>
          <a:solidFill>
            <a:srgbClr val="FFFF99"/>
          </a:solidFill>
        </p:spPr>
        <p:txBody>
          <a:bodyPr wrap="square" lIns="152256" tIns="76129" rIns="152256" bIns="76129"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8725090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19"/>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t>7/11/2013</a:t>
            </a:fld>
            <a:endParaRPr lang="en-US"/>
          </a:p>
        </p:txBody>
      </p:sp>
      <p:sp>
        <p:nvSpPr>
          <p:cNvPr id="6" name="Footer Placeholder 5"/>
          <p:cNvSpPr>
            <a:spLocks noGrp="1"/>
          </p:cNvSpPr>
          <p:nvPr>
            <p:ph type="ftr" sz="quarter" idx="11"/>
          </p:nvPr>
        </p:nvSpPr>
        <p:spPr/>
        <p:txBody>
          <a:bodyPr/>
          <a:lstStyle/>
          <a:p>
            <a:r>
              <a:rPr lang="en-US" smtClean="0"/>
              <a:t>Dong Yu</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6268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41"/>
            <a:ext cx="7498080" cy="868363"/>
          </a:xfrm>
        </p:spPr>
        <p:txBody>
          <a:bodyPr>
            <a:normAutofit/>
          </a:bodyPr>
          <a:lstStyle>
            <a:lvl1pPr>
              <a:defRPr sz="3600" b="1"/>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435608" y="1219247"/>
            <a:ext cx="7498080" cy="2135969"/>
          </a:xfrm>
        </p:spPr>
        <p:txBody>
          <a:bodyPr/>
          <a:lstStyle>
            <a:lvl2pPr>
              <a:buClr>
                <a:srgbClr val="0070C0"/>
              </a:buClr>
              <a:defRPr/>
            </a:lvl2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447800" y="6461111"/>
            <a:ext cx="2133600" cy="304800"/>
          </a:xfrm>
          <a:prstGeom prst="rect">
            <a:avLst/>
          </a:prstGeom>
        </p:spPr>
        <p:txBody>
          <a:bodyPr lIns="61236" tIns="30615" rIns="61236" bIns="30615"/>
          <a:lstStyle>
            <a:lvl1pPr algn="l">
              <a:defRPr/>
            </a:lvl1pPr>
            <a:extLst/>
          </a:lstStyle>
          <a:p>
            <a:pPr defTabSz="913532"/>
            <a:fld id="{1F9A80B2-60D6-45A7-9913-381B60D37858}" type="datetime1">
              <a:rPr lang="en-US" smtClean="0">
                <a:solidFill>
                  <a:srgbClr val="FFFFFF"/>
                </a:solidFill>
              </a:rPr>
              <a:pPr defTabSz="913532"/>
              <a:t>7/11/2013</a:t>
            </a:fld>
            <a:endParaRPr lang="en-US" dirty="0">
              <a:solidFill>
                <a:srgbClr val="FFFFFF"/>
              </a:solidFill>
            </a:endParaRPr>
          </a:p>
        </p:txBody>
      </p:sp>
      <p:sp>
        <p:nvSpPr>
          <p:cNvPr id="5" name="Footer Placeholder 4"/>
          <p:cNvSpPr>
            <a:spLocks noGrp="1"/>
          </p:cNvSpPr>
          <p:nvPr>
            <p:ph type="ftr" sz="quarter" idx="11"/>
          </p:nvPr>
        </p:nvSpPr>
        <p:spPr>
          <a:xfrm>
            <a:off x="2855713" y="6477000"/>
            <a:ext cx="5754888" cy="304800"/>
          </a:xfrm>
          <a:prstGeom prst="rect">
            <a:avLst/>
          </a:prstGeom>
        </p:spPr>
        <p:txBody>
          <a:bodyPr lIns="61236" tIns="30615" rIns="61236" bIns="30615"/>
          <a:lstStyle>
            <a:extLst/>
          </a:lstStyle>
          <a:p>
            <a:pPr defTabSz="913532"/>
            <a:r>
              <a:rPr lang="en-US" smtClean="0">
                <a:solidFill>
                  <a:srgbClr val="FFFFFF"/>
                </a:solidFill>
              </a:rPr>
              <a:t>Deep Learning and Its Applications in Signal Processing</a:t>
            </a:r>
            <a:endParaRPr lang="en-US" dirty="0">
              <a:solidFill>
                <a:srgbClr val="FFFFFF"/>
              </a:solidFill>
            </a:endParaRPr>
          </a:p>
        </p:txBody>
      </p:sp>
      <p:sp>
        <p:nvSpPr>
          <p:cNvPr id="6" name="Slide Number Placeholder 5"/>
          <p:cNvSpPr>
            <a:spLocks noGrp="1"/>
          </p:cNvSpPr>
          <p:nvPr>
            <p:ph type="sldNum" sz="quarter" idx="12"/>
          </p:nvPr>
        </p:nvSpPr>
        <p:spPr>
          <a:xfrm>
            <a:off x="8613649" y="6477000"/>
            <a:ext cx="457200" cy="304800"/>
          </a:xfrm>
          <a:prstGeom prst="rect">
            <a:avLst/>
          </a:prstGeom>
        </p:spPr>
        <p:txBody>
          <a:bodyPr lIns="61236" tIns="30615" rIns="61236" bIns="30615"/>
          <a:lstStyle>
            <a:extLst/>
          </a:lstStyle>
          <a:p>
            <a:pPr defTabSz="913532"/>
            <a:fld id="{B6F15528-21DE-4FAA-801E-634DDDAF4B2B}" type="slidenum">
              <a:rPr lang="en-US" smtClean="0">
                <a:solidFill>
                  <a:srgbClr val="FFFFFF"/>
                </a:solidFill>
              </a:rPr>
              <a:pPr defTabSz="913532"/>
              <a:t>‹#›</a:t>
            </a:fld>
            <a:endParaRPr lang="en-US">
              <a:solidFill>
                <a:srgbClr val="FFFFFF"/>
              </a:solidFill>
            </a:endParaRPr>
          </a:p>
        </p:txBody>
      </p:sp>
      <p:cxnSp>
        <p:nvCxnSpPr>
          <p:cNvPr id="8" name="Straight Connector 7"/>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97381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1698"/>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1"/>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9"/>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xfrm>
            <a:off x="457201" y="6356356"/>
            <a:ext cx="2133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7" name="Rectangle 5"/>
          <p:cNvSpPr>
            <a:spLocks noGrp="1" noChangeArrowheads="1"/>
          </p:cNvSpPr>
          <p:nvPr>
            <p:ph type="ftr" sz="quarter" idx="11"/>
          </p:nvPr>
        </p:nvSpPr>
        <p:spPr>
          <a:xfrm>
            <a:off x="3124200" y="6356356"/>
            <a:ext cx="2895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8" name="Rectangle 6"/>
          <p:cNvSpPr>
            <a:spLocks noGrp="1" noChangeArrowheads="1"/>
          </p:cNvSpPr>
          <p:nvPr>
            <p:ph type="sldNum" sz="quarter" idx="12"/>
          </p:nvPr>
        </p:nvSpPr>
        <p:spPr>
          <a:xfrm>
            <a:off x="6553200" y="6356356"/>
            <a:ext cx="2133600" cy="365125"/>
          </a:xfrm>
          <a:prstGeom prst="rect">
            <a:avLst/>
          </a:prstGeom>
          <a:ln/>
        </p:spPr>
        <p:txBody>
          <a:bodyPr lIns="91359" tIns="45680" rIns="91359" bIns="45680"/>
          <a:lstStyle>
            <a:lvl1pPr>
              <a:defRPr/>
            </a:lvl1pPr>
          </a:lstStyle>
          <a:p>
            <a:pPr defTabSz="913532"/>
            <a:fld id="{8E98D9C4-299A-4495-8AEF-45F227F6ACE8}" type="slidenum">
              <a:rPr lang="en-US">
                <a:solidFill>
                  <a:srgbClr val="FFFFFF"/>
                </a:solidFill>
              </a:rPr>
              <a:pPr defTabSz="913532"/>
              <a:t>‹#›</a:t>
            </a:fld>
            <a:endParaRPr lang="en-US">
              <a:solidFill>
                <a:srgbClr val="FFFFFF"/>
              </a:solidFill>
            </a:endParaRPr>
          </a:p>
        </p:txBody>
      </p:sp>
    </p:spTree>
    <p:extLst>
      <p:ext uri="{BB962C8B-B14F-4D97-AF65-F5344CB8AC3E}">
        <p14:creationId xmlns:p14="http://schemas.microsoft.com/office/powerpoint/2010/main" val="3743562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835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solidFill>
                  <a:prstClr val="black">
                    <a:tint val="75000"/>
                  </a:prstClr>
                </a:solidFill>
              </a:rPr>
              <a:pPr/>
              <a:t>7/11/2013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856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5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18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313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923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7572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24"/>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42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t>7/11/2013</a:t>
            </a:fld>
            <a:endParaRPr lang="en-US"/>
          </a:p>
        </p:txBody>
      </p:sp>
      <p:sp>
        <p:nvSpPr>
          <p:cNvPr id="6" name="Footer Placeholder 5"/>
          <p:cNvSpPr>
            <a:spLocks noGrp="1"/>
          </p:cNvSpPr>
          <p:nvPr>
            <p:ph type="ftr" sz="quarter" idx="11"/>
          </p:nvPr>
        </p:nvSpPr>
        <p:spPr/>
        <p:txBody>
          <a:bodyPr/>
          <a:lstStyle/>
          <a:p>
            <a:r>
              <a:rPr lang="en-US" smtClean="0"/>
              <a:t>Dong Yu</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7808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61"/>
            <a:ext cx="5486400" cy="8048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199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1929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9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886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7675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695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306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8059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65A87-1415-4D1D-8BC1-5703BF5AA128}" type="datetimeFigureOut">
              <a:rPr lang="en-US" smtClean="0">
                <a:solidFill>
                  <a:prstClr val="black">
                    <a:tint val="75000"/>
                  </a:prstClr>
                </a:solidFill>
              </a:rPr>
              <a:pPr/>
              <a:t>7/11/2013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07FD52-1193-4E8D-8387-6A5B73781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255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research.microsoft.com/c/10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1.png"/><Relationship Id="rId2" Type="http://schemas.openxmlformats.org/officeDocument/2006/relationships/slideLayout" Target="../slideLayouts/slideLayout127.xml"/><Relationship Id="rId16" Type="http://schemas.openxmlformats.org/officeDocument/2006/relationships/hyperlink" Target="http://research.microsoft.com/c/1040" TargetMode="Externa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2.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2.pdf"/><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image" Target="../media/image3.jpeg"/><Relationship Id="rId5" Type="http://schemas.openxmlformats.org/officeDocument/2006/relationships/slideLayout" Target="../slideLayouts/slideLayout144.xml"/><Relationship Id="rId10" Type="http://schemas.openxmlformats.org/officeDocument/2006/relationships/theme" Target="../theme/theme13.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6" Type="http://schemas.openxmlformats.org/officeDocument/2006/relationships/image" Target="../media/image7.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6.jpe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image" Target="../media/image7.pn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6.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6" Type="http://schemas.openxmlformats.org/officeDocument/2006/relationships/image" Target="../media/image7.pn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6.jpeg"/><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6" Type="http://schemas.openxmlformats.org/officeDocument/2006/relationships/image" Target="../media/image7.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6.jpe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research.microsoft.com/c/1040"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hyperlink" Target="http://research.microsoft.com/c/1040"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hyperlink" Target="http://research.microsoft.com/c/1040" TargetMode="Externa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hyperlink" Target="http://research.microsoft.com/c/1040"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hyperlink" Target="http://research.microsoft.com/c/1040" TargetMode="Externa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NUL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3.jpe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hyperlink" Target="http://research.microsoft.com/c/1040" TargetMode="Externa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9"/>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4F0034FA-95E1-4CE6-95A6-1D0E29FF724F}" type="datetime1">
              <a:rPr lang="en-US" smtClean="0"/>
              <a:t>7/11/2013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r>
              <a:rPr lang="en-US" smtClean="0"/>
              <a:t>Dong Yu</a:t>
            </a:r>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pic>
        <p:nvPicPr>
          <p:cNvPr id="7" name="Picture 2" descr="Microsoft Research">
            <a:hlinkClick r:id="rId13"/>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68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E0C1EAE-05C1-4EC9-B42A-F4B97C96A142}" type="datetimeFigureOut">
              <a:rPr lang="en-US" smtClean="0">
                <a:solidFill>
                  <a:prstClr val="black">
                    <a:tint val="75000"/>
                  </a:prstClr>
                </a:solidFill>
              </a:rPr>
              <a:pPr defTabSz="914400"/>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06D4588-0C81-40DD-BD22-00A39D84673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01265757"/>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E0C1EAE-05C1-4EC9-B42A-F4B97C96A142}" type="datetimeFigureOut">
              <a:rPr lang="en-US" smtClean="0">
                <a:solidFill>
                  <a:prstClr val="black">
                    <a:tint val="75000"/>
                  </a:prstClr>
                </a:solidFill>
              </a:rPr>
              <a:pPr defTabSz="914400"/>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06D4588-0C81-40DD-BD22-00A39D84673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04063578"/>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69"/>
            <a:fld id="{4F0034FA-95E1-4CE6-95A6-1D0E29FF724F}" type="datetime1">
              <a:rPr lang="en-US" smtClean="0">
                <a:solidFill>
                  <a:prstClr val="black">
                    <a:tint val="75000"/>
                  </a:prstClr>
                </a:solidFill>
              </a:rPr>
              <a:pPr defTabSz="914269"/>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69"/>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69"/>
            <a:fld id="{B6F15528-21DE-4FAA-801E-634DDDAF4B2B}" type="slidenum">
              <a:rPr lang="en-US" smtClean="0">
                <a:solidFill>
                  <a:prstClr val="black">
                    <a:tint val="75000"/>
                  </a:prstClr>
                </a:solidFill>
              </a:rPr>
              <a:pPr defTabSz="914269"/>
              <a:t>‹#›</a:t>
            </a:fld>
            <a:endParaRPr lang="en-US" dirty="0">
              <a:solidFill>
                <a:prstClr val="black">
                  <a:tint val="75000"/>
                </a:prstClr>
              </a:solidFill>
            </a:endParaRPr>
          </a:p>
        </p:txBody>
      </p:sp>
      <p:pic>
        <p:nvPicPr>
          <p:cNvPr id="7" name="Picture 2" descr="Microsoft Research">
            <a:hlinkClick r:id="rId16"/>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19381"/>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userDrawn="1"/>
        </p:nvPicPr>
        <p:blipFill>
          <a:blip r:embed="rId11"/>
          <a:srcRect b="12052"/>
          <a:stretch>
            <a:fillRect/>
          </a:stretch>
        </p:blipFill>
        <p:spPr>
          <a:xfrm>
            <a:off x="0" y="0"/>
            <a:ext cx="9144000" cy="6858000"/>
          </a:xfrm>
          <a:prstGeom prst="rect">
            <a:avLst/>
          </a:prstGeom>
        </p:spPr>
      </p:pic>
      <p:sp>
        <p:nvSpPr>
          <p:cNvPr id="2" name="Title Placeholder 1"/>
          <p:cNvSpPr>
            <a:spLocks noGrp="1"/>
          </p:cNvSpPr>
          <p:nvPr>
            <p:ph type="title"/>
          </p:nvPr>
        </p:nvSpPr>
        <p:spPr>
          <a:xfrm>
            <a:off x="381000" y="230188"/>
            <a:ext cx="8382000" cy="5816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91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7772401" y="6255744"/>
            <a:ext cx="1143000" cy="424456"/>
          </a:xfrm>
          <a:prstGeom prst="rect">
            <a:avLst/>
          </a:prstGeom>
        </p:spPr>
      </p:pic>
    </p:spTree>
    <p:extLst>
      <p:ext uri="{BB962C8B-B14F-4D97-AF65-F5344CB8AC3E}">
        <p14:creationId xmlns:p14="http://schemas.microsoft.com/office/powerpoint/2010/main" val="801765356"/>
      </p:ext>
    </p:extLst>
  </p:cSld>
  <p:clrMap bg1="dk1" tx1="lt1" bg2="dk2"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7" r:id="rId9"/>
  </p:sldLayoutIdLst>
  <p:transition>
    <p:fade/>
  </p:transition>
  <p:txStyles>
    <p:titleStyle>
      <a:lvl1pPr algn="l" defTabSz="913532"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59957" indent="-459957" algn="l" defTabSz="913532"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3299" indent="-393341" algn="l" defTabSz="913532"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7744" indent="-404445"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3507" indent="-345762"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39752" indent="-336246"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2218"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85"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51"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17"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32" rtl="0" eaLnBrk="1" latinLnBrk="0" hangingPunct="1">
        <a:defRPr sz="1800" kern="1200">
          <a:solidFill>
            <a:schemeClr val="tx1"/>
          </a:solidFill>
          <a:latin typeface="+mn-lt"/>
          <a:ea typeface="+mn-ea"/>
          <a:cs typeface="+mn-cs"/>
        </a:defRPr>
      </a:lvl1pPr>
      <a:lvl2pPr marL="456766" algn="l" defTabSz="913532" rtl="0" eaLnBrk="1" latinLnBrk="0" hangingPunct="1">
        <a:defRPr sz="1800" kern="1200">
          <a:solidFill>
            <a:schemeClr val="tx1"/>
          </a:solidFill>
          <a:latin typeface="+mn-lt"/>
          <a:ea typeface="+mn-ea"/>
          <a:cs typeface="+mn-cs"/>
        </a:defRPr>
      </a:lvl2pPr>
      <a:lvl3pPr marL="913532" algn="l" defTabSz="913532" rtl="0" eaLnBrk="1" latinLnBrk="0" hangingPunct="1">
        <a:defRPr sz="1800" kern="1200">
          <a:solidFill>
            <a:schemeClr val="tx1"/>
          </a:solidFill>
          <a:latin typeface="+mn-lt"/>
          <a:ea typeface="+mn-ea"/>
          <a:cs typeface="+mn-cs"/>
        </a:defRPr>
      </a:lvl3pPr>
      <a:lvl4pPr marL="1370302" algn="l" defTabSz="913532" rtl="0" eaLnBrk="1" latinLnBrk="0" hangingPunct="1">
        <a:defRPr sz="1800" kern="1200">
          <a:solidFill>
            <a:schemeClr val="tx1"/>
          </a:solidFill>
          <a:latin typeface="+mn-lt"/>
          <a:ea typeface="+mn-ea"/>
          <a:cs typeface="+mn-cs"/>
        </a:defRPr>
      </a:lvl4pPr>
      <a:lvl5pPr marL="1827068" algn="l" defTabSz="913532" rtl="0" eaLnBrk="1" latinLnBrk="0" hangingPunct="1">
        <a:defRPr sz="1800" kern="1200">
          <a:solidFill>
            <a:schemeClr val="tx1"/>
          </a:solidFill>
          <a:latin typeface="+mn-lt"/>
          <a:ea typeface="+mn-ea"/>
          <a:cs typeface="+mn-cs"/>
        </a:defRPr>
      </a:lvl5pPr>
      <a:lvl6pPr marL="2283834" algn="l" defTabSz="913532" rtl="0" eaLnBrk="1" latinLnBrk="0" hangingPunct="1">
        <a:defRPr sz="1800" kern="1200">
          <a:solidFill>
            <a:schemeClr val="tx1"/>
          </a:solidFill>
          <a:latin typeface="+mn-lt"/>
          <a:ea typeface="+mn-ea"/>
          <a:cs typeface="+mn-cs"/>
        </a:defRPr>
      </a:lvl6pPr>
      <a:lvl7pPr marL="2740601" algn="l" defTabSz="913532" rtl="0" eaLnBrk="1" latinLnBrk="0" hangingPunct="1">
        <a:defRPr sz="1800" kern="1200">
          <a:solidFill>
            <a:schemeClr val="tx1"/>
          </a:solidFill>
          <a:latin typeface="+mn-lt"/>
          <a:ea typeface="+mn-ea"/>
          <a:cs typeface="+mn-cs"/>
        </a:defRPr>
      </a:lvl7pPr>
      <a:lvl8pPr marL="3197368" algn="l" defTabSz="913532" rtl="0" eaLnBrk="1" latinLnBrk="0" hangingPunct="1">
        <a:defRPr sz="1800" kern="1200">
          <a:solidFill>
            <a:schemeClr val="tx1"/>
          </a:solidFill>
          <a:latin typeface="+mn-lt"/>
          <a:ea typeface="+mn-ea"/>
          <a:cs typeface="+mn-cs"/>
        </a:defRPr>
      </a:lvl8pPr>
      <a:lvl9pPr marL="3654134" algn="l" defTabSz="9135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2560" cy="985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p:cNvSpPr>
            <a:spLocks noGrp="1" noChangeArrowheads="1"/>
          </p:cNvSpPr>
          <p:nvPr>
            <p:ph type="title"/>
          </p:nvPr>
        </p:nvSpPr>
        <p:spPr bwMode="auto">
          <a:xfrm>
            <a:off x="737280" y="144016"/>
            <a:ext cx="7806240" cy="734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20" tIns="73080" rIns="164520" bIns="109800" numCol="1" anchor="b" anchorCtr="0" compatLnSpc="1">
            <a:prstTxWarp prst="textNoShape">
              <a:avLst/>
            </a:prstTxWarp>
          </a:bodyPr>
          <a:lstStyle/>
          <a:p>
            <a:pPr lvl="0"/>
            <a:r>
              <a:rPr lang="en-GB" smtClean="0"/>
              <a:t>Click to edit the title text format</a:t>
            </a:r>
          </a:p>
        </p:txBody>
      </p:sp>
      <p:sp>
        <p:nvSpPr>
          <p:cNvPr id="1027" name="Rectangle 3"/>
          <p:cNvSpPr>
            <a:spLocks noGrp="1" noChangeArrowheads="1"/>
          </p:cNvSpPr>
          <p:nvPr>
            <p:ph type="body" idx="1"/>
          </p:nvPr>
        </p:nvSpPr>
        <p:spPr bwMode="auto">
          <a:xfrm>
            <a:off x="361440" y="1140600"/>
            <a:ext cx="855360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63367"/>
            <a:ext cx="735840" cy="92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Text Box 5"/>
          <p:cNvSpPr txBox="1">
            <a:spLocks noChangeArrowheads="1"/>
          </p:cNvSpPr>
          <p:nvPr/>
        </p:nvSpPr>
        <p:spPr bwMode="auto">
          <a:xfrm>
            <a:off x="7963200" y="439246"/>
            <a:ext cx="1164960" cy="558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Y LeCun</a:t>
            </a:r>
          </a:p>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MA Ranzato</a:t>
            </a:r>
          </a:p>
        </p:txBody>
      </p:sp>
    </p:spTree>
    <p:extLst>
      <p:ext uri="{BB962C8B-B14F-4D97-AF65-F5344CB8AC3E}">
        <p14:creationId xmlns:p14="http://schemas.microsoft.com/office/powerpoint/2010/main" val="2508722501"/>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Lst>
  <p:txStyles>
    <p:titleStyle>
      <a:lvl1pPr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kern="1200">
          <a:solidFill>
            <a:srgbClr val="FFFF00"/>
          </a:solidFill>
          <a:latin typeface="+mj-lt"/>
          <a:ea typeface="+mj-ea"/>
          <a:cs typeface="+mj-cs"/>
        </a:defRPr>
      </a:lvl1pPr>
      <a:lvl2pPr marL="673930" indent="-259204"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2pPr>
      <a:lvl3pPr marL="1036815"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3pPr>
      <a:lvl4pPr marL="1451541"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4pPr>
      <a:lvl5pPr marL="1866268"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5pPr>
      <a:lvl6pPr marL="2280994"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6pPr>
      <a:lvl7pPr marL="2695720"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7pPr>
      <a:lvl8pPr marL="3110446"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8pPr>
      <a:lvl9pPr marL="3525172"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9pPr>
    </p:titleStyle>
    <p:bodyStyle>
      <a:lvl1pPr marL="311045" indent="-311045" algn="l" defTabSz="414726" rtl="0" eaLnBrk="0" fontAlgn="base" hangingPunct="0">
        <a:lnSpc>
          <a:spcPct val="104000"/>
        </a:lnSpc>
        <a:spcBef>
          <a:spcPts val="1089"/>
        </a:spcBef>
        <a:spcAft>
          <a:spcPct val="0"/>
        </a:spcAft>
        <a:buClr>
          <a:srgbClr val="000000"/>
        </a:buClr>
        <a:buSzPct val="100000"/>
        <a:buFont typeface="Times New Roman" panose="02020603050405020304" pitchFamily="18" charset="0"/>
        <a:defRPr sz="1814" b="1" kern="1200">
          <a:solidFill>
            <a:srgbClr val="0000FF"/>
          </a:solidFill>
          <a:latin typeface="+mn-lt"/>
          <a:ea typeface="+mn-ea"/>
          <a:cs typeface="+mn-cs"/>
        </a:defRPr>
      </a:lvl1pPr>
      <a:lvl2pPr marL="673930" indent="-259204"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814" kern="1200">
          <a:solidFill>
            <a:srgbClr val="000000"/>
          </a:solidFill>
          <a:latin typeface="Verdana" panose="020B0604030504040204" pitchFamily="34" charset="0"/>
          <a:ea typeface="+mn-ea"/>
          <a:cs typeface="+mn-cs"/>
        </a:defRPr>
      </a:lvl2pPr>
      <a:lvl3pPr marL="1036815" indent="-207363"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3pPr>
      <a:lvl4pPr marL="1451541"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4pPr>
      <a:lvl5pPr marL="1866268"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2560" cy="985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p:cNvSpPr>
            <a:spLocks noGrp="1" noChangeArrowheads="1"/>
          </p:cNvSpPr>
          <p:nvPr>
            <p:ph type="title"/>
          </p:nvPr>
        </p:nvSpPr>
        <p:spPr bwMode="auto">
          <a:xfrm>
            <a:off x="737280" y="144016"/>
            <a:ext cx="7806240" cy="734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20" tIns="73080" rIns="164520" bIns="109800" numCol="1" anchor="b" anchorCtr="0" compatLnSpc="1">
            <a:prstTxWarp prst="textNoShape">
              <a:avLst/>
            </a:prstTxWarp>
          </a:bodyPr>
          <a:lstStyle/>
          <a:p>
            <a:pPr lvl="0"/>
            <a:r>
              <a:rPr lang="en-GB" smtClean="0"/>
              <a:t>Click to edit the title text format</a:t>
            </a:r>
          </a:p>
        </p:txBody>
      </p:sp>
      <p:sp>
        <p:nvSpPr>
          <p:cNvPr id="1027" name="Rectangle 3"/>
          <p:cNvSpPr>
            <a:spLocks noGrp="1" noChangeArrowheads="1"/>
          </p:cNvSpPr>
          <p:nvPr>
            <p:ph type="body" idx="1"/>
          </p:nvPr>
        </p:nvSpPr>
        <p:spPr bwMode="auto">
          <a:xfrm>
            <a:off x="361440" y="1140600"/>
            <a:ext cx="855360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63367"/>
            <a:ext cx="735840" cy="92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Text Box 5"/>
          <p:cNvSpPr txBox="1">
            <a:spLocks noChangeArrowheads="1"/>
          </p:cNvSpPr>
          <p:nvPr/>
        </p:nvSpPr>
        <p:spPr bwMode="auto">
          <a:xfrm>
            <a:off x="7963200" y="439246"/>
            <a:ext cx="1164960" cy="558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Y LeCun</a:t>
            </a:r>
          </a:p>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MA Ranzato</a:t>
            </a:r>
          </a:p>
        </p:txBody>
      </p:sp>
    </p:spTree>
    <p:extLst>
      <p:ext uri="{BB962C8B-B14F-4D97-AF65-F5344CB8AC3E}">
        <p14:creationId xmlns:p14="http://schemas.microsoft.com/office/powerpoint/2010/main" val="3551405277"/>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Lst>
  <p:txStyles>
    <p:titleStyle>
      <a:lvl1pPr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kern="1200">
          <a:solidFill>
            <a:srgbClr val="FFFF00"/>
          </a:solidFill>
          <a:latin typeface="+mj-lt"/>
          <a:ea typeface="+mj-ea"/>
          <a:cs typeface="+mj-cs"/>
        </a:defRPr>
      </a:lvl1pPr>
      <a:lvl2pPr marL="673930" indent="-259204"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2pPr>
      <a:lvl3pPr marL="1036815"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3pPr>
      <a:lvl4pPr marL="1451541"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4pPr>
      <a:lvl5pPr marL="1866268"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5pPr>
      <a:lvl6pPr marL="2280994"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6pPr>
      <a:lvl7pPr marL="2695720"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7pPr>
      <a:lvl8pPr marL="3110446"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8pPr>
      <a:lvl9pPr marL="3525172"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9pPr>
    </p:titleStyle>
    <p:bodyStyle>
      <a:lvl1pPr marL="311045" indent="-311045" algn="l" defTabSz="414726" rtl="0" eaLnBrk="0" fontAlgn="base" hangingPunct="0">
        <a:lnSpc>
          <a:spcPct val="104000"/>
        </a:lnSpc>
        <a:spcBef>
          <a:spcPts val="1089"/>
        </a:spcBef>
        <a:spcAft>
          <a:spcPct val="0"/>
        </a:spcAft>
        <a:buClr>
          <a:srgbClr val="000000"/>
        </a:buClr>
        <a:buSzPct val="100000"/>
        <a:buFont typeface="Times New Roman" panose="02020603050405020304" pitchFamily="18" charset="0"/>
        <a:defRPr sz="1814" b="1" kern="1200">
          <a:solidFill>
            <a:srgbClr val="0000FF"/>
          </a:solidFill>
          <a:latin typeface="+mn-lt"/>
          <a:ea typeface="+mn-ea"/>
          <a:cs typeface="+mn-cs"/>
        </a:defRPr>
      </a:lvl1pPr>
      <a:lvl2pPr marL="673930" indent="-259204"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814" kern="1200">
          <a:solidFill>
            <a:srgbClr val="000000"/>
          </a:solidFill>
          <a:latin typeface="Verdana" panose="020B0604030504040204" pitchFamily="34" charset="0"/>
          <a:ea typeface="+mn-ea"/>
          <a:cs typeface="+mn-cs"/>
        </a:defRPr>
      </a:lvl2pPr>
      <a:lvl3pPr marL="1036815" indent="-207363"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3pPr>
      <a:lvl4pPr marL="1451541"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4pPr>
      <a:lvl5pPr marL="1866268"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2560" cy="985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p:cNvSpPr>
            <a:spLocks noGrp="1" noChangeArrowheads="1"/>
          </p:cNvSpPr>
          <p:nvPr>
            <p:ph type="title"/>
          </p:nvPr>
        </p:nvSpPr>
        <p:spPr bwMode="auto">
          <a:xfrm>
            <a:off x="737280" y="144016"/>
            <a:ext cx="7806240" cy="734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20" tIns="73080" rIns="164520" bIns="109800" numCol="1" anchor="b" anchorCtr="0" compatLnSpc="1">
            <a:prstTxWarp prst="textNoShape">
              <a:avLst/>
            </a:prstTxWarp>
          </a:bodyPr>
          <a:lstStyle/>
          <a:p>
            <a:pPr lvl="0"/>
            <a:r>
              <a:rPr lang="en-GB" smtClean="0"/>
              <a:t>Click to edit the title text format</a:t>
            </a:r>
          </a:p>
        </p:txBody>
      </p:sp>
      <p:sp>
        <p:nvSpPr>
          <p:cNvPr id="1027" name="Rectangle 3"/>
          <p:cNvSpPr>
            <a:spLocks noGrp="1" noChangeArrowheads="1"/>
          </p:cNvSpPr>
          <p:nvPr>
            <p:ph type="body" idx="1"/>
          </p:nvPr>
        </p:nvSpPr>
        <p:spPr bwMode="auto">
          <a:xfrm>
            <a:off x="361440" y="1140600"/>
            <a:ext cx="855360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63367"/>
            <a:ext cx="735840" cy="92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Text Box 5"/>
          <p:cNvSpPr txBox="1">
            <a:spLocks noChangeArrowheads="1"/>
          </p:cNvSpPr>
          <p:nvPr/>
        </p:nvSpPr>
        <p:spPr bwMode="auto">
          <a:xfrm>
            <a:off x="7963200" y="439246"/>
            <a:ext cx="1164960" cy="558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Y LeCun</a:t>
            </a:r>
          </a:p>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MA Ranzato</a:t>
            </a:r>
          </a:p>
        </p:txBody>
      </p:sp>
    </p:spTree>
    <p:extLst>
      <p:ext uri="{BB962C8B-B14F-4D97-AF65-F5344CB8AC3E}">
        <p14:creationId xmlns:p14="http://schemas.microsoft.com/office/powerpoint/2010/main" val="2648291065"/>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Lst>
  <p:txStyles>
    <p:titleStyle>
      <a:lvl1pPr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kern="1200">
          <a:solidFill>
            <a:srgbClr val="FFFF00"/>
          </a:solidFill>
          <a:latin typeface="+mj-lt"/>
          <a:ea typeface="+mj-ea"/>
          <a:cs typeface="+mj-cs"/>
        </a:defRPr>
      </a:lvl1pPr>
      <a:lvl2pPr marL="673930" indent="-259204"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2pPr>
      <a:lvl3pPr marL="1036815"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3pPr>
      <a:lvl4pPr marL="1451541"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4pPr>
      <a:lvl5pPr marL="1866268"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5pPr>
      <a:lvl6pPr marL="2280994"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6pPr>
      <a:lvl7pPr marL="2695720"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7pPr>
      <a:lvl8pPr marL="3110446"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8pPr>
      <a:lvl9pPr marL="3525172"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9pPr>
    </p:titleStyle>
    <p:bodyStyle>
      <a:lvl1pPr marL="311045" indent="-311045" algn="l" defTabSz="414726" rtl="0" eaLnBrk="0" fontAlgn="base" hangingPunct="0">
        <a:lnSpc>
          <a:spcPct val="104000"/>
        </a:lnSpc>
        <a:spcBef>
          <a:spcPts val="1089"/>
        </a:spcBef>
        <a:spcAft>
          <a:spcPct val="0"/>
        </a:spcAft>
        <a:buClr>
          <a:srgbClr val="000000"/>
        </a:buClr>
        <a:buSzPct val="100000"/>
        <a:buFont typeface="Times New Roman" panose="02020603050405020304" pitchFamily="18" charset="0"/>
        <a:defRPr sz="1814" b="1" kern="1200">
          <a:solidFill>
            <a:srgbClr val="0000FF"/>
          </a:solidFill>
          <a:latin typeface="+mn-lt"/>
          <a:ea typeface="+mn-ea"/>
          <a:cs typeface="+mn-cs"/>
        </a:defRPr>
      </a:lvl1pPr>
      <a:lvl2pPr marL="673930" indent="-259204"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814" kern="1200">
          <a:solidFill>
            <a:srgbClr val="000000"/>
          </a:solidFill>
          <a:latin typeface="Verdana" panose="020B0604030504040204" pitchFamily="34" charset="0"/>
          <a:ea typeface="+mn-ea"/>
          <a:cs typeface="+mn-cs"/>
        </a:defRPr>
      </a:lvl2pPr>
      <a:lvl3pPr marL="1036815" indent="-207363"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3pPr>
      <a:lvl4pPr marL="1451541"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4pPr>
      <a:lvl5pPr marL="1866268"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2560" cy="985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p:cNvSpPr>
            <a:spLocks noGrp="1" noChangeArrowheads="1"/>
          </p:cNvSpPr>
          <p:nvPr>
            <p:ph type="title"/>
          </p:nvPr>
        </p:nvSpPr>
        <p:spPr bwMode="auto">
          <a:xfrm>
            <a:off x="737280" y="144016"/>
            <a:ext cx="7806240" cy="734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20" tIns="73080" rIns="164520" bIns="109800" numCol="1" anchor="b" anchorCtr="0" compatLnSpc="1">
            <a:prstTxWarp prst="textNoShape">
              <a:avLst/>
            </a:prstTxWarp>
          </a:bodyPr>
          <a:lstStyle/>
          <a:p>
            <a:pPr lvl="0"/>
            <a:r>
              <a:rPr lang="en-GB" smtClean="0"/>
              <a:t>Click to edit the title text format</a:t>
            </a:r>
          </a:p>
        </p:txBody>
      </p:sp>
      <p:sp>
        <p:nvSpPr>
          <p:cNvPr id="1027" name="Rectangle 3"/>
          <p:cNvSpPr>
            <a:spLocks noGrp="1" noChangeArrowheads="1"/>
          </p:cNvSpPr>
          <p:nvPr>
            <p:ph type="body" idx="1"/>
          </p:nvPr>
        </p:nvSpPr>
        <p:spPr bwMode="auto">
          <a:xfrm>
            <a:off x="361440" y="1140600"/>
            <a:ext cx="855360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63367"/>
            <a:ext cx="735840" cy="92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Text Box 5"/>
          <p:cNvSpPr txBox="1">
            <a:spLocks noChangeArrowheads="1"/>
          </p:cNvSpPr>
          <p:nvPr/>
        </p:nvSpPr>
        <p:spPr bwMode="auto">
          <a:xfrm>
            <a:off x="7963200" y="439246"/>
            <a:ext cx="1164960" cy="558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Y LeCun</a:t>
            </a:r>
          </a:p>
          <a:p>
            <a:pPr algn="r" defTabSz="414726" fontAlgn="base" hangingPunct="0">
              <a:lnSpc>
                <a:spcPct val="93000"/>
              </a:lnSpc>
              <a:spcBef>
                <a:spcPct val="0"/>
              </a:spcBef>
              <a:spcAft>
                <a:spcPts val="522"/>
              </a:spcAft>
              <a:buClr>
                <a:srgbClr val="000000"/>
              </a:buClr>
              <a:buSzPct val="100000"/>
              <a:buFont typeface="Times New Roman" panose="02020603050405020304" pitchFamily="18" charset="0"/>
              <a:buNone/>
            </a:pPr>
            <a:r>
              <a:rPr lang="en-US" sz="1451" smtClean="0">
                <a:solidFill>
                  <a:srgbClr val="FFFFFF"/>
                </a:solidFill>
                <a:latin typeface="Tiresias PCfont" charset="0"/>
              </a:rPr>
              <a:t>MA Ranzato</a:t>
            </a:r>
          </a:p>
        </p:txBody>
      </p:sp>
    </p:spTree>
    <p:extLst>
      <p:ext uri="{BB962C8B-B14F-4D97-AF65-F5344CB8AC3E}">
        <p14:creationId xmlns:p14="http://schemas.microsoft.com/office/powerpoint/2010/main" val="3021495557"/>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Lst>
  <p:txStyles>
    <p:titleStyle>
      <a:lvl1pPr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kern="1200">
          <a:solidFill>
            <a:srgbClr val="FFFF00"/>
          </a:solidFill>
          <a:latin typeface="+mj-lt"/>
          <a:ea typeface="+mj-ea"/>
          <a:cs typeface="+mj-cs"/>
        </a:defRPr>
      </a:lvl1pPr>
      <a:lvl2pPr marL="673930" indent="-259204"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2pPr>
      <a:lvl3pPr marL="1036815"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3pPr>
      <a:lvl4pPr marL="1451541"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4pPr>
      <a:lvl5pPr marL="1866268"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5pPr>
      <a:lvl6pPr marL="2280994"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6pPr>
      <a:lvl7pPr marL="2695720"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7pPr>
      <a:lvl8pPr marL="3110446"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8pPr>
      <a:lvl9pPr marL="3525172" indent="-207363" algn="l" defTabSz="414726" rtl="0" eaLnBrk="0" fontAlgn="base" hangingPunct="0">
        <a:lnSpc>
          <a:spcPct val="102000"/>
        </a:lnSpc>
        <a:spcBef>
          <a:spcPct val="0"/>
        </a:spcBef>
        <a:spcAft>
          <a:spcPct val="0"/>
        </a:spcAft>
        <a:buClr>
          <a:srgbClr val="000000"/>
        </a:buClr>
        <a:buSzPct val="100000"/>
        <a:buFont typeface="Times New Roman" panose="02020603050405020304" pitchFamily="18" charset="0"/>
        <a:defRPr sz="2177" b="1">
          <a:solidFill>
            <a:srgbClr val="FFFF00"/>
          </a:solidFill>
          <a:latin typeface="Tiresias PCfont" charset="0"/>
          <a:ea typeface="msmincho" charset="0"/>
          <a:cs typeface="msmincho" charset="0"/>
        </a:defRPr>
      </a:lvl9pPr>
    </p:titleStyle>
    <p:bodyStyle>
      <a:lvl1pPr marL="311045" indent="-311045" algn="l" defTabSz="414726" rtl="0" eaLnBrk="0" fontAlgn="base" hangingPunct="0">
        <a:lnSpc>
          <a:spcPct val="104000"/>
        </a:lnSpc>
        <a:spcBef>
          <a:spcPts val="1089"/>
        </a:spcBef>
        <a:spcAft>
          <a:spcPct val="0"/>
        </a:spcAft>
        <a:buClr>
          <a:srgbClr val="000000"/>
        </a:buClr>
        <a:buSzPct val="100000"/>
        <a:buFont typeface="Times New Roman" panose="02020603050405020304" pitchFamily="18" charset="0"/>
        <a:defRPr sz="1814" b="1" kern="1200">
          <a:solidFill>
            <a:srgbClr val="0000FF"/>
          </a:solidFill>
          <a:latin typeface="+mn-lt"/>
          <a:ea typeface="+mn-ea"/>
          <a:cs typeface="+mn-cs"/>
        </a:defRPr>
      </a:lvl1pPr>
      <a:lvl2pPr marL="673930" indent="-259204"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814" kern="1200">
          <a:solidFill>
            <a:srgbClr val="000000"/>
          </a:solidFill>
          <a:latin typeface="Verdana" panose="020B0604030504040204" pitchFamily="34" charset="0"/>
          <a:ea typeface="+mn-ea"/>
          <a:cs typeface="+mn-cs"/>
        </a:defRPr>
      </a:lvl2pPr>
      <a:lvl3pPr marL="1036815" indent="-207363" algn="l" defTabSz="414726" rtl="0" eaLnBrk="0" fontAlgn="base" hangingPunct="0">
        <a:lnSpc>
          <a:spcPct val="102000"/>
        </a:lnSpc>
        <a:spcBef>
          <a:spcPts val="28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3pPr>
      <a:lvl4pPr marL="1451541"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4pPr>
      <a:lvl5pPr marL="1866268" indent="-207363" algn="l" defTabSz="414726" rtl="0" eaLnBrk="0" fontAlgn="base" hangingPunct="0">
        <a:lnSpc>
          <a:spcPct val="102000"/>
        </a:lnSpc>
        <a:spcBef>
          <a:spcPts val="204"/>
        </a:spcBef>
        <a:spcAft>
          <a:spcPct val="0"/>
        </a:spcAft>
        <a:buClr>
          <a:srgbClr val="000000"/>
        </a:buClr>
        <a:buSzPct val="100000"/>
        <a:buFont typeface="Times New Roman" panose="02020603050405020304" pitchFamily="18" charset="0"/>
        <a:defRPr sz="1451" kern="1200">
          <a:solidFill>
            <a:srgbClr val="000000"/>
          </a:solidFill>
          <a:latin typeface="Verdana" panose="020B0604030504040204" pitchFamily="34" charset="0"/>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11" name="Donut 10"/>
          <p:cNvSpPr/>
          <p:nvPr/>
        </p:nvSpPr>
        <p:spPr>
          <a:xfrm rot="2315675">
            <a:off x="182890"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12" name="Rectangle 11"/>
          <p:cNvSpPr/>
          <p:nvPr/>
        </p:nvSpPr>
        <p:spPr>
          <a:xfrm>
            <a:off x="1012882"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sp>
        <p:nvSpPr>
          <p:cNvPr id="5" name="Title Placeholder 4"/>
          <p:cNvSpPr>
            <a:spLocks noGrp="1"/>
          </p:cNvSpPr>
          <p:nvPr>
            <p:ph type="title"/>
          </p:nvPr>
        </p:nvSpPr>
        <p:spPr>
          <a:xfrm>
            <a:off x="1435608" y="274638"/>
            <a:ext cx="7498080" cy="1143000"/>
          </a:xfrm>
          <a:prstGeom prst="rect">
            <a:avLst/>
          </a:prstGeom>
        </p:spPr>
        <p:txBody>
          <a:bodyPr lIns="91323" tIns="45664" rIns="91323" bIns="45664"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5029200"/>
          </a:xfrm>
          <a:prstGeom prst="rect">
            <a:avLst/>
          </a:prstGeom>
        </p:spPr>
        <p:txBody>
          <a:bodyPr lIns="91323" tIns="45664" rIns="91323" bIns="45664">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4" name="Date Placeholder 23"/>
          <p:cNvSpPr>
            <a:spLocks noGrp="1"/>
          </p:cNvSpPr>
          <p:nvPr>
            <p:ph type="dt" sz="half" idx="2"/>
          </p:nvPr>
        </p:nvSpPr>
        <p:spPr>
          <a:xfrm>
            <a:off x="1447810" y="6499567"/>
            <a:ext cx="1407911" cy="304800"/>
          </a:xfrm>
          <a:prstGeom prst="rect">
            <a:avLst/>
          </a:prstGeom>
        </p:spPr>
        <p:txBody>
          <a:bodyPr lIns="91323" tIns="45664" rIns="91323" bIns="45664" anchor="b"/>
          <a:lstStyle>
            <a:lvl1pPr algn="l" eaLnBrk="1" latinLnBrk="0" hangingPunct="1">
              <a:defRPr kumimoji="0" sz="1200">
                <a:solidFill>
                  <a:schemeClr val="bg2">
                    <a:shade val="50000"/>
                    <a:satMod val="200000"/>
                  </a:schemeClr>
                </a:solidFill>
              </a:defRPr>
            </a:lvl1pPr>
            <a:extLst/>
          </a:lstStyle>
          <a:p>
            <a:pPr defTabSz="913228"/>
            <a:fld id="{EF3973E1-5D30-4EFA-9E2C-419AC4F0FF80}" type="datetime1">
              <a:rPr lang="en-US" smtClean="0">
                <a:solidFill>
                  <a:srgbClr val="C8C8B1">
                    <a:shade val="50000"/>
                    <a:satMod val="200000"/>
                  </a:srgbClr>
                </a:solidFill>
              </a:rPr>
              <a:pPr defTabSz="913228"/>
              <a:t>7/11/2013</a:t>
            </a:fld>
            <a:endParaRPr lang="en-US">
              <a:solidFill>
                <a:srgbClr val="C8C8B1">
                  <a:shade val="50000"/>
                  <a:satMod val="200000"/>
                </a:srgbClr>
              </a:solidFill>
            </a:endParaRPr>
          </a:p>
        </p:txBody>
      </p:sp>
      <p:sp>
        <p:nvSpPr>
          <p:cNvPr id="10" name="Footer Placeholder 9"/>
          <p:cNvSpPr>
            <a:spLocks noGrp="1"/>
          </p:cNvSpPr>
          <p:nvPr>
            <p:ph type="ftr" sz="quarter" idx="3"/>
          </p:nvPr>
        </p:nvSpPr>
        <p:spPr>
          <a:xfrm>
            <a:off x="2855713" y="6477000"/>
            <a:ext cx="5754888" cy="304800"/>
          </a:xfrm>
          <a:prstGeom prst="rect">
            <a:avLst/>
          </a:prstGeom>
        </p:spPr>
        <p:txBody>
          <a:bodyPr lIns="91323" tIns="45664" rIns="91323" bIns="45664" anchor="b"/>
          <a:lstStyle>
            <a:lvl1pPr eaLnBrk="1" latinLnBrk="0" hangingPunct="1">
              <a:defRPr kumimoji="0" sz="1200">
                <a:solidFill>
                  <a:schemeClr val="bg2">
                    <a:shade val="50000"/>
                    <a:satMod val="200000"/>
                  </a:schemeClr>
                </a:solidFill>
                <a:effectLst/>
              </a:defRPr>
            </a:lvl1pPr>
            <a:extLst/>
          </a:lstStyle>
          <a:p>
            <a:pPr defTabSz="913228"/>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
        <p:nvSpPr>
          <p:cNvPr id="22" name="Slide Number Placeholder 21"/>
          <p:cNvSpPr>
            <a:spLocks noGrp="1"/>
          </p:cNvSpPr>
          <p:nvPr>
            <p:ph type="sldNum" sz="quarter" idx="4"/>
          </p:nvPr>
        </p:nvSpPr>
        <p:spPr>
          <a:xfrm>
            <a:off x="8613649" y="6477000"/>
            <a:ext cx="457200" cy="304800"/>
          </a:xfrm>
          <a:prstGeom prst="rect">
            <a:avLst/>
          </a:prstGeom>
        </p:spPr>
        <p:txBody>
          <a:bodyPr lIns="91323" tIns="45664" rIns="91323" bIns="45664" anchor="b"/>
          <a:lstStyle>
            <a:lvl1pPr algn="ctr" eaLnBrk="1" latinLnBrk="0" hangingPunct="1">
              <a:defRPr kumimoji="0" sz="1200">
                <a:solidFill>
                  <a:schemeClr val="bg2">
                    <a:shade val="50000"/>
                    <a:satMod val="200000"/>
                  </a:schemeClr>
                </a:solidFill>
                <a:effectLst/>
              </a:defRPr>
            </a:lvl1pPr>
            <a:extLst/>
          </a:lstStyle>
          <a:p>
            <a:pPr defTabSz="913228"/>
            <a:fld id="{B6F15528-21DE-4FAA-801E-634DDDAF4B2B}" type="slidenum">
              <a:rPr lang="en-US" smtClean="0">
                <a:solidFill>
                  <a:srgbClr val="C8C8B1">
                    <a:shade val="50000"/>
                    <a:satMod val="200000"/>
                  </a:srgbClr>
                </a:solidFill>
              </a:rPr>
              <a:pPr defTabSz="913228"/>
              <a:t>‹#›</a:t>
            </a:fld>
            <a:endParaRPr lang="en-US" dirty="0">
              <a:solidFill>
                <a:srgbClr val="C8C8B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323" tIns="45664" rIns="91323" bIns="45664" anchor="ctr"/>
          <a:lstStyle>
            <a:extLst/>
          </a:lstStyle>
          <a:p>
            <a:pPr algn="ctr" defTabSz="913228"/>
            <a:endParaRPr lang="en-US">
              <a:solidFill>
                <a:srgbClr val="FFFFFF"/>
              </a:solidFill>
            </a:endParaRPr>
          </a:p>
        </p:txBody>
      </p:sp>
      <p:pic>
        <p:nvPicPr>
          <p:cNvPr id="13" name="Picture 2" descr="Microsoft Research">
            <a:hlinkClick r:id="rId14"/>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7084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291" indent="-283100" algn="l" rtl="0" eaLnBrk="1" latinLnBrk="0" hangingPunct="1">
        <a:lnSpc>
          <a:spcPct val="100000"/>
        </a:lnSpc>
        <a:spcBef>
          <a:spcPts val="600"/>
        </a:spcBef>
        <a:buClr>
          <a:srgbClr val="0070C0"/>
        </a:buClr>
        <a:buSzPct val="80000"/>
        <a:buFont typeface="Wingdings 2"/>
        <a:buChar char=""/>
        <a:defRPr kumimoji="0" sz="3200" kern="1200">
          <a:solidFill>
            <a:schemeClr val="tx1"/>
          </a:solidFill>
          <a:latin typeface="+mn-lt"/>
          <a:ea typeface="+mn-ea"/>
          <a:cs typeface="+mn-cs"/>
        </a:defRPr>
      </a:lvl1pPr>
      <a:lvl2pPr marL="639258" indent="-237438" algn="l" rtl="0" eaLnBrk="1" latinLnBrk="0" hangingPunct="1">
        <a:lnSpc>
          <a:spcPct val="100000"/>
        </a:lnSpc>
        <a:spcBef>
          <a:spcPts val="550"/>
        </a:spcBef>
        <a:buClr>
          <a:srgbClr val="0070C0"/>
        </a:buClr>
        <a:buFont typeface="Verdana"/>
        <a:buChar char="◦"/>
        <a:defRPr kumimoji="0" sz="2800" kern="1200">
          <a:solidFill>
            <a:schemeClr val="tx1"/>
          </a:solidFill>
          <a:latin typeface="+mn-lt"/>
          <a:ea typeface="+mn-ea"/>
          <a:cs typeface="+mn-cs"/>
        </a:defRPr>
      </a:lvl2pPr>
      <a:lvl3pPr marL="885831" indent="-228304"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5870" indent="-173512"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6782" indent="-182646"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6824" indent="-182646"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6867" indent="-182646"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17774" indent="-182646"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27817" indent="-182646"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615" algn="l" rtl="0" eaLnBrk="1" latinLnBrk="0" hangingPunct="1">
        <a:defRPr kumimoji="0" kern="1200">
          <a:solidFill>
            <a:schemeClr val="tx1"/>
          </a:solidFill>
          <a:latin typeface="+mn-lt"/>
          <a:ea typeface="+mn-ea"/>
          <a:cs typeface="+mn-cs"/>
        </a:defRPr>
      </a:lvl2pPr>
      <a:lvl3pPr marL="913228" algn="l" rtl="0" eaLnBrk="1" latinLnBrk="0" hangingPunct="1">
        <a:defRPr kumimoji="0" kern="1200">
          <a:solidFill>
            <a:schemeClr val="tx1"/>
          </a:solidFill>
          <a:latin typeface="+mn-lt"/>
          <a:ea typeface="+mn-ea"/>
          <a:cs typeface="+mn-cs"/>
        </a:defRPr>
      </a:lvl3pPr>
      <a:lvl4pPr marL="1369838" algn="l" rtl="0" eaLnBrk="1" latinLnBrk="0" hangingPunct="1">
        <a:defRPr kumimoji="0" kern="1200">
          <a:solidFill>
            <a:schemeClr val="tx1"/>
          </a:solidFill>
          <a:latin typeface="+mn-lt"/>
          <a:ea typeface="+mn-ea"/>
          <a:cs typeface="+mn-cs"/>
        </a:defRPr>
      </a:lvl4pPr>
      <a:lvl5pPr marL="1826453" algn="l" rtl="0" eaLnBrk="1" latinLnBrk="0" hangingPunct="1">
        <a:defRPr kumimoji="0" kern="1200">
          <a:solidFill>
            <a:schemeClr val="tx1"/>
          </a:solidFill>
          <a:latin typeface="+mn-lt"/>
          <a:ea typeface="+mn-ea"/>
          <a:cs typeface="+mn-cs"/>
        </a:defRPr>
      </a:lvl5pPr>
      <a:lvl6pPr marL="2283066" algn="l" rtl="0" eaLnBrk="1" latinLnBrk="0" hangingPunct="1">
        <a:defRPr kumimoji="0" kern="1200">
          <a:solidFill>
            <a:schemeClr val="tx1"/>
          </a:solidFill>
          <a:latin typeface="+mn-lt"/>
          <a:ea typeface="+mn-ea"/>
          <a:cs typeface="+mn-cs"/>
        </a:defRPr>
      </a:lvl6pPr>
      <a:lvl7pPr marL="2739679" algn="l" rtl="0" eaLnBrk="1" latinLnBrk="0" hangingPunct="1">
        <a:defRPr kumimoji="0" kern="1200">
          <a:solidFill>
            <a:schemeClr val="tx1"/>
          </a:solidFill>
          <a:latin typeface="+mn-lt"/>
          <a:ea typeface="+mn-ea"/>
          <a:cs typeface="+mn-cs"/>
        </a:defRPr>
      </a:lvl7pPr>
      <a:lvl8pPr marL="3196293" algn="l" rtl="0" eaLnBrk="1" latinLnBrk="0" hangingPunct="1">
        <a:defRPr kumimoji="0" kern="1200">
          <a:solidFill>
            <a:schemeClr val="tx1"/>
          </a:solidFill>
          <a:latin typeface="+mn-lt"/>
          <a:ea typeface="+mn-ea"/>
          <a:cs typeface="+mn-cs"/>
        </a:defRPr>
      </a:lvl8pPr>
      <a:lvl9pPr marL="3652908"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11" name="Donut 10"/>
          <p:cNvSpPr/>
          <p:nvPr/>
        </p:nvSpPr>
        <p:spPr>
          <a:xfrm rot="2315675">
            <a:off x="182886"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12" name="Rectangle 11"/>
          <p:cNvSpPr/>
          <p:nvPr/>
        </p:nvSpPr>
        <p:spPr>
          <a:xfrm>
            <a:off x="1012878"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sp>
        <p:nvSpPr>
          <p:cNvPr id="5" name="Title Placeholder 4"/>
          <p:cNvSpPr>
            <a:spLocks noGrp="1"/>
          </p:cNvSpPr>
          <p:nvPr>
            <p:ph type="title"/>
          </p:nvPr>
        </p:nvSpPr>
        <p:spPr>
          <a:xfrm>
            <a:off x="1435608" y="274638"/>
            <a:ext cx="7498080" cy="1143000"/>
          </a:xfrm>
          <a:prstGeom prst="rect">
            <a:avLst/>
          </a:prstGeom>
        </p:spPr>
        <p:txBody>
          <a:bodyPr lIns="91375" tIns="45688" rIns="91375" bIns="45688"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5029200"/>
          </a:xfrm>
          <a:prstGeom prst="rect">
            <a:avLst/>
          </a:prstGeom>
        </p:spPr>
        <p:txBody>
          <a:bodyPr lIns="91375" tIns="45688" rIns="91375" bIns="45688">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4" name="Date Placeholder 23"/>
          <p:cNvSpPr>
            <a:spLocks noGrp="1"/>
          </p:cNvSpPr>
          <p:nvPr>
            <p:ph type="dt" sz="half" idx="2"/>
          </p:nvPr>
        </p:nvSpPr>
        <p:spPr>
          <a:xfrm>
            <a:off x="1447806" y="6499567"/>
            <a:ext cx="1407911" cy="304800"/>
          </a:xfrm>
          <a:prstGeom prst="rect">
            <a:avLst/>
          </a:prstGeom>
        </p:spPr>
        <p:txBody>
          <a:bodyPr lIns="91375" tIns="45688" rIns="91375" bIns="45688" anchor="b"/>
          <a:lstStyle>
            <a:lvl1pPr algn="l" eaLnBrk="1" latinLnBrk="0" hangingPunct="1">
              <a:defRPr kumimoji="0" sz="1200">
                <a:solidFill>
                  <a:schemeClr val="bg2">
                    <a:shade val="50000"/>
                    <a:satMod val="200000"/>
                  </a:schemeClr>
                </a:solidFill>
              </a:defRPr>
            </a:lvl1pPr>
            <a:extLst/>
          </a:lstStyle>
          <a:p>
            <a:pPr defTabSz="913748"/>
            <a:fld id="{EF3973E1-5D30-4EFA-9E2C-419AC4F0FF80}" type="datetime1">
              <a:rPr lang="en-US" smtClean="0">
                <a:solidFill>
                  <a:srgbClr val="C8C8B1">
                    <a:shade val="50000"/>
                    <a:satMod val="200000"/>
                  </a:srgbClr>
                </a:solidFill>
              </a:rPr>
              <a:pPr defTabSz="913748"/>
              <a:t>7/11/2013</a:t>
            </a:fld>
            <a:endParaRPr lang="en-US">
              <a:solidFill>
                <a:srgbClr val="C8C8B1">
                  <a:shade val="50000"/>
                  <a:satMod val="200000"/>
                </a:srgbClr>
              </a:solidFill>
            </a:endParaRPr>
          </a:p>
        </p:txBody>
      </p:sp>
      <p:sp>
        <p:nvSpPr>
          <p:cNvPr id="10" name="Footer Placeholder 9"/>
          <p:cNvSpPr>
            <a:spLocks noGrp="1"/>
          </p:cNvSpPr>
          <p:nvPr>
            <p:ph type="ftr" sz="quarter" idx="3"/>
          </p:nvPr>
        </p:nvSpPr>
        <p:spPr>
          <a:xfrm>
            <a:off x="2855713" y="6477000"/>
            <a:ext cx="5754888" cy="304800"/>
          </a:xfrm>
          <a:prstGeom prst="rect">
            <a:avLst/>
          </a:prstGeom>
        </p:spPr>
        <p:txBody>
          <a:bodyPr lIns="91375" tIns="45688" rIns="91375" bIns="45688" anchor="b"/>
          <a:lstStyle>
            <a:lvl1pPr eaLnBrk="1" latinLnBrk="0" hangingPunct="1">
              <a:defRPr kumimoji="0" sz="1200">
                <a:solidFill>
                  <a:schemeClr val="bg2">
                    <a:shade val="50000"/>
                    <a:satMod val="200000"/>
                  </a:schemeClr>
                </a:solidFill>
                <a:effectLst/>
              </a:defRPr>
            </a:lvl1pPr>
            <a:extLst/>
          </a:lstStyle>
          <a:p>
            <a:pPr defTabSz="913748"/>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
        <p:nvSpPr>
          <p:cNvPr id="22" name="Slide Number Placeholder 21"/>
          <p:cNvSpPr>
            <a:spLocks noGrp="1"/>
          </p:cNvSpPr>
          <p:nvPr>
            <p:ph type="sldNum" sz="quarter" idx="4"/>
          </p:nvPr>
        </p:nvSpPr>
        <p:spPr>
          <a:xfrm>
            <a:off x="8613649" y="6477000"/>
            <a:ext cx="457200" cy="304800"/>
          </a:xfrm>
          <a:prstGeom prst="rect">
            <a:avLst/>
          </a:prstGeom>
        </p:spPr>
        <p:txBody>
          <a:bodyPr lIns="91375" tIns="45688" rIns="91375" bIns="45688" anchor="b"/>
          <a:lstStyle>
            <a:lvl1pPr algn="ctr" eaLnBrk="1" latinLnBrk="0" hangingPunct="1">
              <a:defRPr kumimoji="0" sz="1200">
                <a:solidFill>
                  <a:schemeClr val="bg2">
                    <a:shade val="50000"/>
                    <a:satMod val="200000"/>
                  </a:schemeClr>
                </a:solidFill>
                <a:effectLst/>
              </a:defRPr>
            </a:lvl1pPr>
            <a:extLst/>
          </a:lstStyle>
          <a:p>
            <a:pPr defTabSz="913748"/>
            <a:fld id="{B6F15528-21DE-4FAA-801E-634DDDAF4B2B}" type="slidenum">
              <a:rPr lang="en-US" smtClean="0">
                <a:solidFill>
                  <a:srgbClr val="C8C8B1">
                    <a:shade val="50000"/>
                    <a:satMod val="200000"/>
                  </a:srgbClr>
                </a:solidFill>
              </a:rPr>
              <a:pPr defTabSz="913748"/>
              <a:t>‹#›</a:t>
            </a:fld>
            <a:endParaRPr lang="en-US" dirty="0">
              <a:solidFill>
                <a:srgbClr val="C8C8B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375" tIns="45688" rIns="91375" bIns="45688" anchor="ctr"/>
          <a:lstStyle>
            <a:extLst/>
          </a:lstStyle>
          <a:p>
            <a:pPr algn="ctr" defTabSz="913748"/>
            <a:endParaRPr lang="en-US">
              <a:solidFill>
                <a:srgbClr val="FFFFFF"/>
              </a:solidFill>
            </a:endParaRPr>
          </a:p>
        </p:txBody>
      </p:sp>
      <p:pic>
        <p:nvPicPr>
          <p:cNvPr id="13" name="Picture 2" descr="Microsoft Research">
            <a:hlinkClick r:id="rId14"/>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37425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499" indent="-283262" algn="l" rtl="0" eaLnBrk="1" latinLnBrk="0" hangingPunct="1">
        <a:lnSpc>
          <a:spcPct val="100000"/>
        </a:lnSpc>
        <a:spcBef>
          <a:spcPts val="600"/>
        </a:spcBef>
        <a:buClr>
          <a:srgbClr val="0070C0"/>
        </a:buClr>
        <a:buSzPct val="80000"/>
        <a:buFont typeface="Wingdings 2"/>
        <a:buChar char=""/>
        <a:defRPr kumimoji="0" sz="3200" kern="1200">
          <a:solidFill>
            <a:schemeClr val="tx1"/>
          </a:solidFill>
          <a:latin typeface="+mn-lt"/>
          <a:ea typeface="+mn-ea"/>
          <a:cs typeface="+mn-cs"/>
        </a:defRPr>
      </a:lvl1pPr>
      <a:lvl2pPr marL="639623" indent="-237574" algn="l" rtl="0" eaLnBrk="1" latinLnBrk="0" hangingPunct="1">
        <a:lnSpc>
          <a:spcPct val="100000"/>
        </a:lnSpc>
        <a:spcBef>
          <a:spcPts val="550"/>
        </a:spcBef>
        <a:buClr>
          <a:srgbClr val="0070C0"/>
        </a:buClr>
        <a:buFont typeface="Verdana"/>
        <a:buChar char="◦"/>
        <a:defRPr kumimoji="0" sz="2800" kern="1200">
          <a:solidFill>
            <a:schemeClr val="tx1"/>
          </a:solidFill>
          <a:latin typeface="+mn-lt"/>
          <a:ea typeface="+mn-ea"/>
          <a:cs typeface="+mn-cs"/>
        </a:defRPr>
      </a:lvl2pPr>
      <a:lvl3pPr marL="886336" indent="-228436"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6496" indent="-173611"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7522" indent="-18275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7684" indent="-18275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7847" indent="-18275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18870" indent="-18275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29033" indent="-18275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875" algn="l" rtl="0" eaLnBrk="1" latinLnBrk="0" hangingPunct="1">
        <a:defRPr kumimoji="0" kern="1200">
          <a:solidFill>
            <a:schemeClr val="tx1"/>
          </a:solidFill>
          <a:latin typeface="+mn-lt"/>
          <a:ea typeface="+mn-ea"/>
          <a:cs typeface="+mn-cs"/>
        </a:defRPr>
      </a:lvl2pPr>
      <a:lvl3pPr marL="913748" algn="l" rtl="0" eaLnBrk="1" latinLnBrk="0" hangingPunct="1">
        <a:defRPr kumimoji="0" kern="1200">
          <a:solidFill>
            <a:schemeClr val="tx1"/>
          </a:solidFill>
          <a:latin typeface="+mn-lt"/>
          <a:ea typeface="+mn-ea"/>
          <a:cs typeface="+mn-cs"/>
        </a:defRPr>
      </a:lvl3pPr>
      <a:lvl4pPr marL="1370621" algn="l" rtl="0" eaLnBrk="1" latinLnBrk="0" hangingPunct="1">
        <a:defRPr kumimoji="0" kern="1200">
          <a:solidFill>
            <a:schemeClr val="tx1"/>
          </a:solidFill>
          <a:latin typeface="+mn-lt"/>
          <a:ea typeface="+mn-ea"/>
          <a:cs typeface="+mn-cs"/>
        </a:defRPr>
      </a:lvl4pPr>
      <a:lvl5pPr marL="1827495" algn="l" rtl="0" eaLnBrk="1" latinLnBrk="0" hangingPunct="1">
        <a:defRPr kumimoji="0" kern="1200">
          <a:solidFill>
            <a:schemeClr val="tx1"/>
          </a:solidFill>
          <a:latin typeface="+mn-lt"/>
          <a:ea typeface="+mn-ea"/>
          <a:cs typeface="+mn-cs"/>
        </a:defRPr>
      </a:lvl5pPr>
      <a:lvl6pPr marL="2284370" algn="l" rtl="0" eaLnBrk="1" latinLnBrk="0" hangingPunct="1">
        <a:defRPr kumimoji="0" kern="1200">
          <a:solidFill>
            <a:schemeClr val="tx1"/>
          </a:solidFill>
          <a:latin typeface="+mn-lt"/>
          <a:ea typeface="+mn-ea"/>
          <a:cs typeface="+mn-cs"/>
        </a:defRPr>
      </a:lvl6pPr>
      <a:lvl7pPr marL="2741243" algn="l" rtl="0" eaLnBrk="1" latinLnBrk="0" hangingPunct="1">
        <a:defRPr kumimoji="0" kern="1200">
          <a:solidFill>
            <a:schemeClr val="tx1"/>
          </a:solidFill>
          <a:latin typeface="+mn-lt"/>
          <a:ea typeface="+mn-ea"/>
          <a:cs typeface="+mn-cs"/>
        </a:defRPr>
      </a:lvl7pPr>
      <a:lvl8pPr marL="3198118" algn="l" rtl="0" eaLnBrk="1" latinLnBrk="0" hangingPunct="1">
        <a:defRPr kumimoji="0" kern="1200">
          <a:solidFill>
            <a:schemeClr val="tx1"/>
          </a:solidFill>
          <a:latin typeface="+mn-lt"/>
          <a:ea typeface="+mn-ea"/>
          <a:cs typeface="+mn-cs"/>
        </a:defRPr>
      </a:lvl8pPr>
      <a:lvl9pPr marL="3654992"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9"/>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4F0034FA-95E1-4CE6-95A6-1D0E29FF724F}"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Microsoft Research">
            <a:hlinkClick r:id="rId15"/>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0432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9"/>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4F0034FA-95E1-4CE6-95A6-1D0E29FF724F}"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Microsoft Research">
            <a:hlinkClick r:id="rId14"/>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87349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1"/>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2"/>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4F0034FA-95E1-4CE6-95A6-1D0E29FF724F}"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Microsoft Research">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36" y="66697"/>
            <a:ext cx="1362075" cy="39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31774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p:nvPicPr>
        <p:blipFill>
          <a:blip r:embed="rId12"/>
          <a:srcRect b="12052"/>
          <a:stretch>
            <a:fillRect/>
          </a:stretch>
        </p:blipFill>
        <p:spPr>
          <a:xfrm>
            <a:off x="0" y="0"/>
            <a:ext cx="9144000" cy="6858000"/>
          </a:xfrm>
          <a:prstGeom prst="rect">
            <a:avLst/>
          </a:prstGeom>
        </p:spPr>
      </p:pic>
      <p:sp>
        <p:nvSpPr>
          <p:cNvPr id="2" name="Title Placeholder 1"/>
          <p:cNvSpPr>
            <a:spLocks noGrp="1"/>
          </p:cNvSpPr>
          <p:nvPr>
            <p:ph type="title"/>
          </p:nvPr>
        </p:nvSpPr>
        <p:spPr>
          <a:xfrm>
            <a:off x="381000" y="230188"/>
            <a:ext cx="8382000" cy="5816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91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7772401" y="6255744"/>
            <a:ext cx="1143000" cy="424456"/>
          </a:xfrm>
          <a:prstGeom prst="rect">
            <a:avLst/>
          </a:prstGeom>
        </p:spPr>
      </p:pic>
    </p:spTree>
    <p:extLst>
      <p:ext uri="{BB962C8B-B14F-4D97-AF65-F5344CB8AC3E}">
        <p14:creationId xmlns:p14="http://schemas.microsoft.com/office/powerpoint/2010/main" val="2292463335"/>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Lst>
  <p:transition>
    <p:fade/>
  </p:transition>
  <p:txStyles>
    <p:titleStyle>
      <a:lvl1pPr algn="l" defTabSz="913532"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59957" indent="-459957" algn="l" defTabSz="913532"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3299" indent="-393341" algn="l" defTabSz="913532"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7744" indent="-404445"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3507" indent="-345762"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39752" indent="-336246"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2218"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85"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51"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17"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32" rtl="0" eaLnBrk="1" latinLnBrk="0" hangingPunct="1">
        <a:defRPr sz="1800" kern="1200">
          <a:solidFill>
            <a:schemeClr val="tx1"/>
          </a:solidFill>
          <a:latin typeface="+mn-lt"/>
          <a:ea typeface="+mn-ea"/>
          <a:cs typeface="+mn-cs"/>
        </a:defRPr>
      </a:lvl1pPr>
      <a:lvl2pPr marL="456766" algn="l" defTabSz="913532" rtl="0" eaLnBrk="1" latinLnBrk="0" hangingPunct="1">
        <a:defRPr sz="1800" kern="1200">
          <a:solidFill>
            <a:schemeClr val="tx1"/>
          </a:solidFill>
          <a:latin typeface="+mn-lt"/>
          <a:ea typeface="+mn-ea"/>
          <a:cs typeface="+mn-cs"/>
        </a:defRPr>
      </a:lvl2pPr>
      <a:lvl3pPr marL="913532" algn="l" defTabSz="913532" rtl="0" eaLnBrk="1" latinLnBrk="0" hangingPunct="1">
        <a:defRPr sz="1800" kern="1200">
          <a:solidFill>
            <a:schemeClr val="tx1"/>
          </a:solidFill>
          <a:latin typeface="+mn-lt"/>
          <a:ea typeface="+mn-ea"/>
          <a:cs typeface="+mn-cs"/>
        </a:defRPr>
      </a:lvl3pPr>
      <a:lvl4pPr marL="1370302" algn="l" defTabSz="913532" rtl="0" eaLnBrk="1" latinLnBrk="0" hangingPunct="1">
        <a:defRPr sz="1800" kern="1200">
          <a:solidFill>
            <a:schemeClr val="tx1"/>
          </a:solidFill>
          <a:latin typeface="+mn-lt"/>
          <a:ea typeface="+mn-ea"/>
          <a:cs typeface="+mn-cs"/>
        </a:defRPr>
      </a:lvl4pPr>
      <a:lvl5pPr marL="1827068" algn="l" defTabSz="913532" rtl="0" eaLnBrk="1" latinLnBrk="0" hangingPunct="1">
        <a:defRPr sz="1800" kern="1200">
          <a:solidFill>
            <a:schemeClr val="tx1"/>
          </a:solidFill>
          <a:latin typeface="+mn-lt"/>
          <a:ea typeface="+mn-ea"/>
          <a:cs typeface="+mn-cs"/>
        </a:defRPr>
      </a:lvl5pPr>
      <a:lvl6pPr marL="2283834" algn="l" defTabSz="913532" rtl="0" eaLnBrk="1" latinLnBrk="0" hangingPunct="1">
        <a:defRPr sz="1800" kern="1200">
          <a:solidFill>
            <a:schemeClr val="tx1"/>
          </a:solidFill>
          <a:latin typeface="+mn-lt"/>
          <a:ea typeface="+mn-ea"/>
          <a:cs typeface="+mn-cs"/>
        </a:defRPr>
      </a:lvl6pPr>
      <a:lvl7pPr marL="2740601" algn="l" defTabSz="913532" rtl="0" eaLnBrk="1" latinLnBrk="0" hangingPunct="1">
        <a:defRPr sz="1800" kern="1200">
          <a:solidFill>
            <a:schemeClr val="tx1"/>
          </a:solidFill>
          <a:latin typeface="+mn-lt"/>
          <a:ea typeface="+mn-ea"/>
          <a:cs typeface="+mn-cs"/>
        </a:defRPr>
      </a:lvl7pPr>
      <a:lvl8pPr marL="3197368" algn="l" defTabSz="913532" rtl="0" eaLnBrk="1" latinLnBrk="0" hangingPunct="1">
        <a:defRPr sz="1800" kern="1200">
          <a:solidFill>
            <a:schemeClr val="tx1"/>
          </a:solidFill>
          <a:latin typeface="+mn-lt"/>
          <a:ea typeface="+mn-ea"/>
          <a:cs typeface="+mn-cs"/>
        </a:defRPr>
      </a:lvl8pPr>
      <a:lvl9pPr marL="3654134" algn="l" defTabSz="9135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1"/>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2"/>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4F0034FA-95E1-4CE6-95A6-1D0E29FF724F}" type="datetime1">
              <a:rPr lang="en-US" smtClean="0">
                <a:solidFill>
                  <a:prstClr val="black">
                    <a:tint val="75000"/>
                  </a:prstClr>
                </a:solidFill>
              </a:rPr>
              <a:pPr/>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Microsoft Research">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36" y="66697"/>
            <a:ext cx="1362075" cy="39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49934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7265A87-1415-4D1D-8BC1-5703BF5AA128}" type="datetimeFigureOut">
              <a:rPr lang="en-US" smtClean="0">
                <a:solidFill>
                  <a:prstClr val="black">
                    <a:tint val="75000"/>
                  </a:prstClr>
                </a:solidFill>
              </a:rPr>
              <a:pPr defTabSz="914400"/>
              <a:t>7/11/2013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07FD52-1193-4E8D-8387-6A5B7378165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087988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10.xml"/><Relationship Id="rId5" Type="http://schemas.openxmlformats.org/officeDocument/2006/relationships/image" Target="../media/image15.jpeg"/><Relationship Id="rId4" Type="http://schemas.openxmlformats.org/officeDocument/2006/relationships/image" Target="../media/image14.jpg"/></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emf"/><Relationship Id="rId1" Type="http://schemas.openxmlformats.org/officeDocument/2006/relationships/slideLayout" Target="../slideLayouts/slideLayout62.xml"/><Relationship Id="rId4" Type="http://schemas.openxmlformats.org/officeDocument/2006/relationships/image" Target="../media/image131.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hyperlink" Target="http://www.icassp2013.com/Papers/ViewPapers.asp?PaperNum=4864" TargetMode="External"/><Relationship Id="rId7" Type="http://schemas.openxmlformats.org/officeDocument/2006/relationships/image" Target="../media/image10.png"/><Relationship Id="rId2" Type="http://schemas.openxmlformats.org/officeDocument/2006/relationships/hyperlink" Target="http://www.icassp2013.com/Papers/ViewPapers.asp?PaperNum=4734" TargetMode="External"/><Relationship Id="rId1" Type="http://schemas.openxmlformats.org/officeDocument/2006/relationships/slideLayout" Target="../slideLayouts/slideLayout80.xml"/><Relationship Id="rId6" Type="http://schemas.openxmlformats.org/officeDocument/2006/relationships/hyperlink" Target="http://www.icassp2013.com/Papers/ViewPapers.asp?PaperNum=4979" TargetMode="External"/><Relationship Id="rId11" Type="http://schemas.openxmlformats.org/officeDocument/2006/relationships/image" Target="../media/image12.jpg"/><Relationship Id="rId5" Type="http://schemas.openxmlformats.org/officeDocument/2006/relationships/hyperlink" Target="http://www.icassp2013.com/Papers/ViewPapers.asp?PaperNum=5011" TargetMode="External"/><Relationship Id="rId10" Type="http://schemas.openxmlformats.org/officeDocument/2006/relationships/image" Target="../media/image145.jpg"/><Relationship Id="rId4" Type="http://schemas.openxmlformats.org/officeDocument/2006/relationships/hyperlink" Target="http://www.icassp2013.com/Papers/ViewPapers.asp?PaperNum=3667" TargetMode="External"/><Relationship Id="rId9" Type="http://schemas.openxmlformats.org/officeDocument/2006/relationships/image" Target="../media/image126.gif"/></Relationships>
</file>

<file path=ppt/slides/_rels/slide104.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80.xml"/></Relationships>
</file>

<file path=ppt/slides/_rels/slide10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0.xml"/></Relationships>
</file>

<file path=ppt/slides/_rels/slide10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0.xml"/><Relationship Id="rId4" Type="http://schemas.openxmlformats.org/officeDocument/2006/relationships/image" Target="../media/image18.gif"/></Relationships>
</file>

<file path=ppt/slides/_rels/slide11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0.xml"/></Relationships>
</file>

<file path=ppt/slides/_rels/slide11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0.xml"/></Relationships>
</file>

<file path=ppt/slides/_rels/slide1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25.jpeg"/><Relationship Id="rId1" Type="http://schemas.openxmlformats.org/officeDocument/2006/relationships/slideLayout" Target="../slideLayouts/slideLayout8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88.xml"/><Relationship Id="rId4" Type="http://schemas.openxmlformats.org/officeDocument/2006/relationships/image" Target="../media/image1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emf"/><Relationship Id="rId1" Type="http://schemas.openxmlformats.org/officeDocument/2006/relationships/slideLayout" Target="../slideLayouts/slideLayout8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0.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83.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89.xml"/><Relationship Id="rId4" Type="http://schemas.openxmlformats.org/officeDocument/2006/relationships/image" Target="../media/image161.png"/></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89.xml"/><Relationship Id="rId4" Type="http://schemas.openxmlformats.org/officeDocument/2006/relationships/image" Target="../media/image16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89.xml"/><Relationship Id="rId4" Type="http://schemas.openxmlformats.org/officeDocument/2006/relationships/image" Target="../media/image161.png"/></Relationships>
</file>

<file path=ppt/slides/_rels/slide1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00.xml"/><Relationship Id="rId4" Type="http://schemas.openxmlformats.org/officeDocument/2006/relationships/image" Target="../media/image161.png"/></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189.xml"/><Relationship Id="rId4" Type="http://schemas.openxmlformats.org/officeDocument/2006/relationships/image" Target="../media/image161.png"/></Relationships>
</file>

<file path=ppt/slides/_rels/slide133.xml.rels><?xml version="1.0" encoding="UTF-8" standalone="yes"?>
<Relationships xmlns="http://schemas.openxmlformats.org/package/2006/relationships"><Relationship Id="rId3" Type="http://schemas.openxmlformats.org/officeDocument/2006/relationships/hyperlink" Target="http://www.iro.umontreal.ca/~lisa/pointeurs/BengioDucharmeVincentJauvin_jmlr.pdf" TargetMode="External"/><Relationship Id="rId2" Type="http://schemas.openxmlformats.org/officeDocument/2006/relationships/hyperlink" Target="http://arxiv.org/find/cs/1/au:+Courville_A/0/1/0/all/0/1" TargetMode="External"/><Relationship Id="rId1" Type="http://schemas.openxmlformats.org/officeDocument/2006/relationships/slideLayout" Target="../slideLayouts/slideLayout2.xml"/><Relationship Id="rId4" Type="http://schemas.openxmlformats.org/officeDocument/2006/relationships/hyperlink" Target="http://dl.acm.org/citation.cfm?id=2078186"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nips.cc/Conferences/2009/Program/speaker-info.php?ID=2965" TargetMode="External"/><Relationship Id="rId13" Type="http://schemas.openxmlformats.org/officeDocument/2006/relationships/hyperlink" Target="http://research.microsoft.com/apps/pubs/default.aspx?id=75852" TargetMode="External"/><Relationship Id="rId3" Type="http://schemas.openxmlformats.org/officeDocument/2006/relationships/hyperlink" Target="http://www.cs.toronto.edu/~ranzato/publications/DistBeliefNIPS2012_withAppendix.pdf" TargetMode="External"/><Relationship Id="rId7" Type="http://schemas.openxmlformats.org/officeDocument/2006/relationships/hyperlink" Target="http://research.microsoft.com/apps/pubs/default.aspx?id=135405" TargetMode="External"/><Relationship Id="rId12" Type="http://schemas.openxmlformats.org/officeDocument/2006/relationships/hyperlink" Target="http://research.microsoft.com/apps/pubs/default.aspx?id=78820" TargetMode="External"/><Relationship Id="rId2" Type="http://schemas.openxmlformats.org/officeDocument/2006/relationships/hyperlink" Target="http://research.microsoft.com/apps/pubs/default.aspx?id=144412" TargetMode="External"/><Relationship Id="rId1" Type="http://schemas.openxmlformats.org/officeDocument/2006/relationships/slideLayout" Target="../slideLayouts/slideLayout2.xml"/><Relationship Id="rId6" Type="http://schemas.openxmlformats.org/officeDocument/2006/relationships/hyperlink" Target="http://research.microsoft.com/apps/pubs/default.aspx?id=155609" TargetMode="External"/><Relationship Id="rId11" Type="http://schemas.openxmlformats.org/officeDocument/2006/relationships/hyperlink" Target="http://research.microsoft.com/apps/pubs/default.aspx?id=74476" TargetMode="External"/><Relationship Id="rId5" Type="http://schemas.openxmlformats.org/officeDocument/2006/relationships/hyperlink" Target="http://research.microsoft.com/apps/pubs/default.aspx?id=173301" TargetMode="External"/><Relationship Id="rId10" Type="http://schemas.openxmlformats.org/officeDocument/2006/relationships/hyperlink" Target="http://research.microsoft.com/apps/pubs/default.aspx?id=78305" TargetMode="External"/><Relationship Id="rId4" Type="http://schemas.openxmlformats.org/officeDocument/2006/relationships/hyperlink" Target="http://research.microsoft.com/apps/pubs/default.aspx?id=172597" TargetMode="External"/><Relationship Id="rId9" Type="http://schemas.openxmlformats.org/officeDocument/2006/relationships/hyperlink" Target="http://nips.cc/Conferences/2009/Program/speaker-info.php?ID=2901"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research.microsoft.com/apps/pubs/default.aspx?id=78249" TargetMode="External"/><Relationship Id="rId2" Type="http://schemas.openxmlformats.org/officeDocument/2006/relationships/hyperlink" Target="http://research.microsoft.com/apps/pubs/default.aspx?id=58990" TargetMode="External"/><Relationship Id="rId1" Type="http://schemas.openxmlformats.org/officeDocument/2006/relationships/slideLayout" Target="../slideLayouts/slideLayout7.xml"/><Relationship Id="rId6" Type="http://schemas.openxmlformats.org/officeDocument/2006/relationships/hyperlink" Target="http://research.microsoft.com/apps/pubs/default.aspx?id=78747" TargetMode="External"/><Relationship Id="rId5" Type="http://schemas.openxmlformats.org/officeDocument/2006/relationships/hyperlink" Target="http://research.microsoft.com/apps/pubs/default.aspx?id=78746" TargetMode="External"/><Relationship Id="rId4" Type="http://schemas.openxmlformats.org/officeDocument/2006/relationships/hyperlink" Target="http://research.microsoft.com/apps/pubs/default.aspx?id=78745"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research.microsoft.com/apps/pubs/default.aspx?id=171498" TargetMode="External"/><Relationship Id="rId2" Type="http://schemas.openxmlformats.org/officeDocument/2006/relationships/hyperlink" Target="http://ieeexplore.ieee.org/search/srchabstract.jsp?tp=&amp;arnumber=4909058&amp;openedRefinements=*&amp;filter=AND(NOT(4283010803))&amp;searchField=Search+All&amp;queryText=Fosler"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yann.lecun.com/exdb/publis/pdf/koray-nips-10.pdf" TargetMode="External"/><Relationship Id="rId2" Type="http://schemas.openxmlformats.org/officeDocument/2006/relationships/hyperlink" Target="http://www.socher.org/uploads/Main/HuangSocherManning_ACL2012.pdf"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hyperlink" Target="http://www.cs.toronto.edu/~kriz/imgnet-paper-2012.pdf" TargetMode="External"/><Relationship Id="rId2" Type="http://schemas.openxmlformats.org/officeDocument/2006/relationships/hyperlink" Target="http://ieeexplore.ieee.org/search/srchabstract.jsp?tp=&amp;arnumber=4960445&amp;openedRefinements=*&amp;filter=AND(NOT(4283010803))&amp;searchField=Search+All&amp;queryText=Kingsbury+2009" TargetMode="External"/><Relationship Id="rId1" Type="http://schemas.openxmlformats.org/officeDocument/2006/relationships/slideLayout" Target="../slideLayouts/slideLayout7.xml"/><Relationship Id="rId5" Type="http://schemas.openxmlformats.org/officeDocument/2006/relationships/hyperlink" Target="http://scholar.google.com/citations?view_op=view_citation&amp;hl=en&amp;user=WLN3QrAAAAAJ&amp;citation_for_view=WLN3QrAAAAAJ:u5HHmVD_uO8C" TargetMode="External"/><Relationship Id="rId4" Type="http://schemas.openxmlformats.org/officeDocument/2006/relationships/hyperlink" Target="http://www.cs.toronto.edu/~ranzato/publications/le_icml2012.pdf"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fit.vutbr.cz/~imikolov/rnnlm/thesis.pdf" TargetMode="External"/><Relationship Id="rId2" Type="http://schemas.openxmlformats.org/officeDocument/2006/relationships/hyperlink" Target="http://www.nytimes.com/2012/11/24/science/scientists-see-advances-in-deep-learning-a-part-of-artificial-intelligence.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www.cs.toronto.edu/~ranzato/publications/ranzato-nips07.pdf" TargetMode="External"/><Relationship Id="rId2" Type="http://schemas.openxmlformats.org/officeDocument/2006/relationships/hyperlink" Target="http://cbcl.mit.edu/projects/cbcl/publications/ps/poggio-chapter-book-4-07.pdf" TargetMode="External"/><Relationship Id="rId1" Type="http://schemas.openxmlformats.org/officeDocument/2006/relationships/slideLayout" Target="../slideLayouts/slideLayout7.xml"/><Relationship Id="rId4" Type="http://schemas.openxmlformats.org/officeDocument/2006/relationships/hyperlink" Target="https://sites.google.com/site/tsainath/tsainath_tsap2010_submission_2column_final.pdf?attredirects=0"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nlp.stanford.edu/~manning/" TargetMode="External"/><Relationship Id="rId3" Type="http://schemas.openxmlformats.org/officeDocument/2006/relationships/hyperlink" Target="http://www.informatik.uni-trier.de/~ley/db/indices/a-tree/r/Ramabhadran:Bhuvana.html" TargetMode="External"/><Relationship Id="rId7" Type="http://schemas.openxmlformats.org/officeDocument/2006/relationships/hyperlink" Target="http://hips.seas.harvard.edu/content/practical-bayesian-optimization-machine-learning-algorithms-0" TargetMode="External"/><Relationship Id="rId2" Type="http://schemas.openxmlformats.org/officeDocument/2006/relationships/hyperlink" Target="http://www.informatik.uni-trier.de/~ley/db/indices/a-tree/s/Sarikaya:Ruhi.html" TargetMode="External"/><Relationship Id="rId1" Type="http://schemas.openxmlformats.org/officeDocument/2006/relationships/slideLayout" Target="../slideLayouts/slideLayout7.xml"/><Relationship Id="rId6" Type="http://schemas.openxmlformats.org/officeDocument/2006/relationships/hyperlink" Target="http://research.microsoft.com/apps/pubs/default.aspx?id=177448" TargetMode="External"/><Relationship Id="rId5" Type="http://schemas.openxmlformats.org/officeDocument/2006/relationships/hyperlink" Target="http://research.microsoft.com/apps/pubs/?id=153169" TargetMode="External"/><Relationship Id="rId4" Type="http://schemas.openxmlformats.org/officeDocument/2006/relationships/hyperlink" Target="http://research.microsoft.com/apps/pubs/?id=157341"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research.microsoft.com/apps/pubs/default.aspx?id=141580" TargetMode="External"/><Relationship Id="rId2" Type="http://schemas.openxmlformats.org/officeDocument/2006/relationships/hyperlink" Target="http://research.microsoft.com/apps/pubs/default.aspx?id=175603" TargetMode="External"/><Relationship Id="rId1" Type="http://schemas.openxmlformats.org/officeDocument/2006/relationships/slideLayout" Target="../slideLayouts/slideLayout7.xml"/><Relationship Id="rId4" Type="http://schemas.openxmlformats.org/officeDocument/2006/relationships/hyperlink" Target="http://research.microsoft.com/apps/pubs/default.aspx?id=177443"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research.microsoft.com/apps/pubs/default.aspx?id=81200" TargetMode="External"/><Relationship Id="rId2" Type="http://schemas.openxmlformats.org/officeDocument/2006/relationships/hyperlink" Target="http://research.microsoft.com/apps/pubs/default.aspx?id=81512" TargetMode="External"/><Relationship Id="rId1" Type="http://schemas.openxmlformats.org/officeDocument/2006/relationships/slideLayout" Target="../slideLayouts/slideLayout7.xml"/><Relationship Id="rId5" Type="http://schemas.openxmlformats.org/officeDocument/2006/relationships/hyperlink" Target="http://ieeexplore.ieee.org/xpls/abs_all.jsp?arnumber=6012516" TargetMode="External"/><Relationship Id="rId4" Type="http://schemas.openxmlformats.org/officeDocument/2006/relationships/hyperlink" Target="http://dx.doi.org/10.1007/978-3-642-02478-8_5"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research.microsoft.com/apps/pubs/default.aspx?id=188864" TargetMode="External"/><Relationship Id="rId13" Type="http://schemas.openxmlformats.org/officeDocument/2006/relationships/hyperlink" Target="http://research.microsoft.com/apps/pubs/default.aspx?id=189005" TargetMode="External"/><Relationship Id="rId3" Type="http://schemas.openxmlformats.org/officeDocument/2006/relationships/hyperlink" Target="http://research.microsoft.com/apps/pubs/default.aspx?id=194276" TargetMode="External"/><Relationship Id="rId7" Type="http://schemas.openxmlformats.org/officeDocument/2006/relationships/hyperlink" Target="http://research.microsoft.com/apps/pubs/default.aspx?id=188863" TargetMode="External"/><Relationship Id="rId12" Type="http://schemas.openxmlformats.org/officeDocument/2006/relationships/hyperlink" Target="http://research.microsoft.com/apps/pubs/default.aspx?id=188866" TargetMode="External"/><Relationship Id="rId17" Type="http://schemas.openxmlformats.org/officeDocument/2006/relationships/hyperlink" Target="http://research.microsoft.com/apps/pubs/default.aspx?id=179540" TargetMode="External"/><Relationship Id="rId2" Type="http://schemas.openxmlformats.org/officeDocument/2006/relationships/hyperlink" Target="http://research.microsoft.com/apps/pubs/default.aspx?id=193771" TargetMode="External"/><Relationship Id="rId16" Type="http://schemas.openxmlformats.org/officeDocument/2006/relationships/hyperlink" Target="http://research.microsoft.com/apps/pubs/default.aspx?id=194347" TargetMode="External"/><Relationship Id="rId1" Type="http://schemas.openxmlformats.org/officeDocument/2006/relationships/slideLayout" Target="../slideLayouts/slideLayout7.xml"/><Relationship Id="rId6" Type="http://schemas.openxmlformats.org/officeDocument/2006/relationships/hyperlink" Target="http://research.microsoft.com/apps/pubs/default.aspx?id=189004" TargetMode="External"/><Relationship Id="rId11" Type="http://schemas.openxmlformats.org/officeDocument/2006/relationships/hyperlink" Target="http://research.microsoft.com/apps/pubs/default.aspx?id=189250" TargetMode="External"/><Relationship Id="rId5" Type="http://schemas.openxmlformats.org/officeDocument/2006/relationships/hyperlink" Target="http://research.microsoft.com/apps/pubs/default.aspx?id=193768" TargetMode="External"/><Relationship Id="rId15" Type="http://schemas.openxmlformats.org/officeDocument/2006/relationships/hyperlink" Target="http://research.microsoft.com/apps/pubs/default.aspx?id=189006" TargetMode="External"/><Relationship Id="rId10" Type="http://schemas.openxmlformats.org/officeDocument/2006/relationships/hyperlink" Target="http://research.microsoft.com/apps/pubs/default.aspx?id=188867" TargetMode="External"/><Relationship Id="rId4" Type="http://schemas.openxmlformats.org/officeDocument/2006/relationships/hyperlink" Target="http://research.microsoft.com/apps/pubs/default.aspx?id=194275" TargetMode="External"/><Relationship Id="rId9" Type="http://schemas.openxmlformats.org/officeDocument/2006/relationships/hyperlink" Target="http://research.microsoft.com/apps/pubs/default.aspx?id=188865" TargetMode="External"/><Relationship Id="rId14" Type="http://schemas.openxmlformats.org/officeDocument/2006/relationships/hyperlink" Target="http://research.microsoft.com/apps/pubs/default.aspx?id=189007"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research.microsoft.com/apps/pubs/default.aspx?id=74476"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mailto:geoffrey.hinton@gmail.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27.xml"/></Relationships>
</file>

<file path=ppt/slides/_rels/slide3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7.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35.wmf"/><Relationship Id="rId2" Type="http://schemas.openxmlformats.org/officeDocument/2006/relationships/slideLayout" Target="../slideLayouts/slideLayout13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wmf"/><Relationship Id="rId4" Type="http://schemas.openxmlformats.org/officeDocument/2006/relationships/oleObject" Target="../embeddings/oleObject1.bin"/><Relationship Id="rId9" Type="http://schemas.openxmlformats.org/officeDocument/2006/relationships/image" Target="../media/image36.wmf"/></Relationships>
</file>

<file path=ppt/slides/_rels/slide39.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ndex.php?title=Learning_representation&amp;action=edit&amp;redlink=1" TargetMode="External"/><Relationship Id="rId2" Type="http://schemas.openxmlformats.org/officeDocument/2006/relationships/hyperlink" Target="http://en.wikipedia.org/wiki/Machine_learning" TargetMode="External"/><Relationship Id="rId1" Type="http://schemas.openxmlformats.org/officeDocument/2006/relationships/slideLayout" Target="../slideLayouts/slideLayout7.xml"/><Relationship Id="rId5" Type="http://schemas.openxmlformats.org/officeDocument/2006/relationships/hyperlink" Target="https://github.com/lisa-lab/DeepLearningTutorials" TargetMode="External"/><Relationship Id="rId4" Type="http://schemas.openxmlformats.org/officeDocument/2006/relationships/hyperlink" Target="http://en.wikipedia.org/wiki/Deep_learnin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image" Target="../media/image370.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12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0.xml"/><Relationship Id="rId7" Type="http://schemas.openxmlformats.org/officeDocument/2006/relationships/image" Target="../media/image39.wmf"/><Relationship Id="rId2" Type="http://schemas.openxmlformats.org/officeDocument/2006/relationships/slideLayout" Target="../slideLayouts/slideLayout129.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8.wmf"/><Relationship Id="rId4" Type="http://schemas.openxmlformats.org/officeDocument/2006/relationships/oleObject" Target="../embeddings/oleObject4.bin"/><Relationship Id="rId9" Type="http://schemas.openxmlformats.org/officeDocument/2006/relationships/image" Target="../media/image40.wmf"/></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png"/><Relationship Id="rId1" Type="http://schemas.openxmlformats.org/officeDocument/2006/relationships/slideLayout" Target="../slideLayouts/slideLayout127.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research.microsoft.com/en-us/research/stories/speech-to-speech.aspx" TargetMode="External"/><Relationship Id="rId7" Type="http://schemas.openxmlformats.org/officeDocument/2006/relationships/hyperlink" Target="http://news.cnet.com/8301-10805_3-57589465-75/microsoft-revs-speedier-smarter-speech-recognition-for-phones/" TargetMode="External"/><Relationship Id="rId2" Type="http://schemas.openxmlformats.org/officeDocument/2006/relationships/hyperlink" Target="http://blogs.technet.com/b/inside_microsoft_research/archive/2013/06/13/dnn-research-improves-bing-voice-search.aspx" TargetMode="External"/><Relationship Id="rId1" Type="http://schemas.openxmlformats.org/officeDocument/2006/relationships/slideLayout" Target="../slideLayouts/slideLayout2.xml"/><Relationship Id="rId6" Type="http://schemas.openxmlformats.org/officeDocument/2006/relationships/hyperlink" Target="http://www.bing.com/blogs/site_blogs/b/search/archive/2013/06/17/dnn.aspx" TargetMode="External"/><Relationship Id="rId5" Type="http://schemas.openxmlformats.org/officeDocument/2006/relationships/hyperlink" Target="http://blogs.technet.com/b/next/archive/2012/11/08/microsoft-research-shows-a-promising-new-breakthrough-in-speech-translation-technology.aspx" TargetMode="External"/><Relationship Id="rId4" Type="http://schemas.openxmlformats.org/officeDocument/2006/relationships/hyperlink" Target="http://www.nytimes.com/2012/11/24/science/scientists-see-advances-in-deep-learning-a-part-of-artificial-intelligence.html?smid=pl-share&amp;_r=2&amp;"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deeplearning.net/deep-learning-research-groups-and-labs/" TargetMode="External"/><Relationship Id="rId3" Type="http://schemas.openxmlformats.org/officeDocument/2006/relationships/hyperlink" Target="http://www.cs.toronto.edu/~hinton/" TargetMode="External"/><Relationship Id="rId7" Type="http://schemas.openxmlformats.org/officeDocument/2006/relationships/hyperlink" Target="http://deeplearning.net/tutoria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deeplearning.net/reading-list/" TargetMode="External"/><Relationship Id="rId5" Type="http://schemas.openxmlformats.org/officeDocument/2006/relationships/hyperlink" Target="http://ufldl.stanford.edu/wiki/index.php/UFLDL_Tutorial" TargetMode="External"/><Relationship Id="rId4" Type="http://schemas.openxmlformats.org/officeDocument/2006/relationships/hyperlink" Target="http://ufldl.stanford.edu/wiki/index.php/UFLDL_Recommended_Reading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76.xml"/><Relationship Id="rId5" Type="http://schemas.openxmlformats.org/officeDocument/2006/relationships/image" Target="../media/image106.png"/><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8" Type="http://schemas.openxmlformats.org/officeDocument/2006/relationships/hyperlink" Target="http://research.google.com/" TargetMode="External"/><Relationship Id="rId13" Type="http://schemas.openxmlformats.org/officeDocument/2006/relationships/hyperlink" Target="http://ronan.collobert.com/" TargetMode="External"/><Relationship Id="rId18" Type="http://schemas.openxmlformats.org/officeDocument/2006/relationships/hyperlink" Target="http://web.eecs.umich.edu/~honglak/" TargetMode="External"/><Relationship Id="rId26" Type="http://schemas.openxmlformats.org/officeDocument/2006/relationships/hyperlink" Target="http://researcher.watson.ibm.com/researcher/view.php?person=us-bedk" TargetMode="External"/><Relationship Id="rId3" Type="http://schemas.openxmlformats.org/officeDocument/2006/relationships/hyperlink" Target="http://www.iro.umontreal.ca/rubrique.php3?id_rubrique=27" TargetMode="External"/><Relationship Id="rId21" Type="http://schemas.openxmlformats.org/officeDocument/2006/relationships/hyperlink" Target="http://users.ics.aalto.fi/juha/" TargetMode="External"/><Relationship Id="rId7" Type="http://schemas.openxmlformats.org/officeDocument/2006/relationships/hyperlink" Target="http://www.cs.ubc.ca/~nando/index.php" TargetMode="External"/><Relationship Id="rId12" Type="http://schemas.openxmlformats.org/officeDocument/2006/relationships/hyperlink" Target="http://homes.cs.washington.edu/~pedrod/" TargetMode="External"/><Relationship Id="rId17" Type="http://schemas.openxmlformats.org/officeDocument/2006/relationships/hyperlink" Target="http://www.uoguelph.ca/~gwtaylor/" TargetMode="External"/><Relationship Id="rId25" Type="http://schemas.openxmlformats.org/officeDocument/2006/relationships/hyperlink" Target="http://mil.engr.utk.edu/nmil/member/2" TargetMode="External"/><Relationship Id="rId2" Type="http://schemas.openxmlformats.org/officeDocument/2006/relationships/hyperlink" Target="http://learning.cs.toronto.edu/index.shtml?section=home" TargetMode="External"/><Relationship Id="rId16" Type="http://schemas.openxmlformats.org/officeDocument/2006/relationships/hyperlink" Target="http://www.dmi.usherb.ca/~larocheh/index_en.html" TargetMode="External"/><Relationship Id="rId20" Type="http://schemas.openxmlformats.org/officeDocument/2006/relationships/hyperlink" Target="http://www.dbs.ifi.lmu.de/~yu_k/" TargetMode="External"/><Relationship Id="rId1" Type="http://schemas.openxmlformats.org/officeDocument/2006/relationships/slideLayout" Target="../slideLayouts/slideLayout121.xml"/><Relationship Id="rId6" Type="http://schemas.openxmlformats.org/officeDocument/2006/relationships/hyperlink" Target="http://www.robotics.stanford.edu/~ang/group.html" TargetMode="External"/><Relationship Id="rId11" Type="http://schemas.openxmlformats.org/officeDocument/2006/relationships/hyperlink" Target="http://deeplearning.net/deep-learning-research-groups-and-labs/redwood.berkeley.edu/bruno" TargetMode="External"/><Relationship Id="rId24" Type="http://schemas.openxmlformats.org/officeDocument/2006/relationships/hyperlink" Target="http://reslab.elis.ugent.be/benjamin" TargetMode="External"/><Relationship Id="rId5" Type="http://schemas.openxmlformats.org/officeDocument/2006/relationships/hyperlink" Target="http://cs.nyu.edu/~fergus/pmwiki/pmwiki.php" TargetMode="External"/><Relationship Id="rId15" Type="http://schemas.openxmlformats.org/officeDocument/2006/relationships/hyperlink" Target="http://www.hiit.fi/neuro" TargetMode="External"/><Relationship Id="rId23" Type="http://schemas.openxmlformats.org/officeDocument/2006/relationships/hyperlink" Target="http://www.igb.uci.edu/~pfbaldi/" TargetMode="External"/><Relationship Id="rId28" Type="http://schemas.openxmlformats.org/officeDocument/2006/relationships/hyperlink" Target="http://www.gatsby.ucl.ac.uk/" TargetMode="External"/><Relationship Id="rId10" Type="http://schemas.openxmlformats.org/officeDocument/2006/relationships/hyperlink" Target="http://www.idsia.ch/" TargetMode="External"/><Relationship Id="rId19" Type="http://schemas.openxmlformats.org/officeDocument/2006/relationships/hyperlink" Target="http://www.ml.tu-berlin.de/menue/machine_learning/" TargetMode="External"/><Relationship Id="rId4" Type="http://schemas.openxmlformats.org/officeDocument/2006/relationships/hyperlink" Target="http://yann.lecun.com/ex/index.html" TargetMode="External"/><Relationship Id="rId9" Type="http://schemas.openxmlformats.org/officeDocument/2006/relationships/hyperlink" Target="http://research.microsoft.com/en-us/people/deng/" TargetMode="External"/><Relationship Id="rId14" Type="http://schemas.openxmlformats.org/officeDocument/2006/relationships/hyperlink" Target="http://faculty.ucmerced.edu/mcarreira-perpinan/" TargetMode="External"/><Relationship Id="rId22" Type="http://schemas.openxmlformats.org/officeDocument/2006/relationships/hyperlink" Target="http://www.ics.uci.edu/~welling/" TargetMode="External"/><Relationship Id="rId27" Type="http://schemas.openxmlformats.org/officeDocument/2006/relationships/hyperlink" Target="http://www.ais.uni-bonn.de/deep_learni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4.png"/><Relationship Id="rId1" Type="http://schemas.openxmlformats.org/officeDocument/2006/relationships/slideLayout" Target="../slideLayouts/slideLayout67.xml"/><Relationship Id="rId5" Type="http://schemas.openxmlformats.org/officeDocument/2006/relationships/image" Target="../media/image116.png"/><Relationship Id="rId4" Type="http://schemas.openxmlformats.org/officeDocument/2006/relationships/image" Target="../media/image11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05.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5.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5.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6.xml"/><Relationship Id="rId5" Type="http://schemas.openxmlformats.org/officeDocument/2006/relationships/image" Target="../media/image12.jp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5.jpeg"/><Relationship Id="rId1" Type="http://schemas.openxmlformats.org/officeDocument/2006/relationships/slideLayout" Target="../slideLayouts/slideLayout61.xml"/><Relationship Id="rId5" Type="http://schemas.openxmlformats.org/officeDocument/2006/relationships/image" Target="../media/image126.gif"/><Relationship Id="rId4" Type="http://schemas.openxmlformats.org/officeDocument/2006/relationships/image" Target="../media/image12.jpg"/></Relationships>
</file>

<file path=ppt/slides/_rels/slide9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07.wmf"/><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37.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06" y="990600"/>
            <a:ext cx="9448800" cy="3429000"/>
          </a:xfrm>
        </p:spPr>
        <p:txBody>
          <a:bodyPr>
            <a:noAutofit/>
          </a:bodyPr>
          <a:lstStyle/>
          <a:p>
            <a:r>
              <a:rPr lang="en-US" dirty="0" smtClean="0">
                <a:effectLst/>
              </a:rPr>
              <a:t/>
            </a:r>
            <a:br>
              <a:rPr lang="en-US" dirty="0" smtClean="0">
                <a:effectLst/>
              </a:rPr>
            </a:br>
            <a:r>
              <a:rPr lang="en-US" dirty="0">
                <a:effectLst/>
              </a:rPr>
              <a:t/>
            </a:r>
            <a:br>
              <a:rPr lang="en-US" dirty="0">
                <a:effectLst/>
              </a:rPr>
            </a:br>
            <a:r>
              <a:rPr lang="en-US" dirty="0" smtClean="0">
                <a:effectLst/>
              </a:rPr>
              <a:t/>
            </a:r>
            <a:br>
              <a:rPr lang="en-US" dirty="0" smtClean="0">
                <a:effectLst/>
              </a:rPr>
            </a:br>
            <a:r>
              <a:rPr lang="en-US" dirty="0"/>
              <a:t/>
            </a:r>
            <a:br>
              <a:rPr lang="en-US" dirty="0"/>
            </a:br>
            <a:r>
              <a:rPr lang="en-US" sz="4000" dirty="0"/>
              <a:t/>
            </a:r>
            <a:br>
              <a:rPr lang="en-US" sz="4000" dirty="0"/>
            </a:br>
            <a:r>
              <a:rPr lang="en-US" sz="4800" b="1" dirty="0" smtClean="0">
                <a:solidFill>
                  <a:schemeClr val="tx2"/>
                </a:solidFill>
                <a:latin typeface="Arial Black" pitchFamily="34" charset="0"/>
              </a:rPr>
              <a:t>Deep Learning: Speech &amp; Information Processing</a:t>
            </a:r>
            <a:r>
              <a:rPr lang="en-US" sz="4800" b="1" dirty="0">
                <a:solidFill>
                  <a:schemeClr val="tx2"/>
                </a:solidFill>
              </a:rPr>
              <a:t/>
            </a:r>
            <a:br>
              <a:rPr lang="en-US" sz="4800" b="1" dirty="0">
                <a:solidFill>
                  <a:schemeClr val="tx2"/>
                </a:solidFill>
              </a:rPr>
            </a:br>
            <a:r>
              <a:rPr lang="en-US" sz="4800" dirty="0"/>
              <a:t/>
            </a:r>
            <a:br>
              <a:rPr lang="en-US" sz="4800" dirty="0"/>
            </a:br>
            <a:r>
              <a:rPr lang="en-US" sz="2200" b="1" dirty="0"/>
              <a:t>New-Generation Models &amp; Methodology for Advancing </a:t>
            </a:r>
            <a:r>
              <a:rPr lang="en-US" sz="2200" b="1" dirty="0" smtClean="0"/>
              <a:t>Speech Technology </a:t>
            </a:r>
            <a:br>
              <a:rPr lang="en-US" sz="2200" b="1" dirty="0" smtClean="0"/>
            </a:br>
            <a:r>
              <a:rPr lang="en-US" sz="2200" b="1" dirty="0" smtClean="0"/>
              <a:t>and Information Processing</a:t>
            </a:r>
            <a:r>
              <a:rPr lang="en-US" dirty="0" smtClean="0">
                <a:effectLst/>
              </a:rPr>
              <a:t/>
            </a:r>
            <a:br>
              <a:rPr lang="en-US" dirty="0" smtClean="0">
                <a:effectLst/>
              </a:rPr>
            </a:br>
            <a:r>
              <a:rPr lang="en-US" sz="4000" dirty="0"/>
              <a:t/>
            </a:r>
            <a:br>
              <a:rPr lang="en-US" sz="4000" dirty="0"/>
            </a:br>
            <a:r>
              <a:rPr lang="en-US" dirty="0" smtClean="0">
                <a:effectLst/>
              </a:rPr>
              <a:t/>
            </a:r>
            <a:br>
              <a:rPr lang="en-US" dirty="0" smtClean="0">
                <a:effectLst/>
              </a:rPr>
            </a:br>
            <a:r>
              <a:rPr lang="en-US" dirty="0" smtClean="0">
                <a:effectLst/>
              </a:rPr>
              <a:t/>
            </a:r>
            <a:br>
              <a:rPr lang="en-US" dirty="0" smtClean="0">
                <a:effectLst/>
              </a:rPr>
            </a:br>
            <a:r>
              <a:rPr lang="en-US" dirty="0">
                <a:effectLst/>
              </a:rPr>
              <a:t/>
            </a:r>
            <a:br>
              <a:rPr lang="en-US" dirty="0">
                <a:effectLst/>
              </a:rPr>
            </a:br>
            <a:r>
              <a:rPr lang="en-US" dirty="0" smtClean="0">
                <a:effectLst/>
              </a:rPr>
              <a:t/>
            </a:r>
            <a:br>
              <a:rPr lang="en-US" dirty="0" smtClean="0">
                <a:effectLst/>
              </a:rPr>
            </a:br>
            <a:r>
              <a:rPr lang="en-US" dirty="0">
                <a:effectLst/>
              </a:rPr>
              <a:t/>
            </a:r>
            <a:br>
              <a:rPr lang="en-US" dirty="0">
                <a:effectLst/>
              </a:rPr>
            </a:br>
            <a:endParaRPr lang="en-US" sz="4000" dirty="0"/>
          </a:p>
        </p:txBody>
      </p:sp>
      <p:sp>
        <p:nvSpPr>
          <p:cNvPr id="3" name="Subtitle 2"/>
          <p:cNvSpPr>
            <a:spLocks noGrp="1"/>
          </p:cNvSpPr>
          <p:nvPr>
            <p:ph type="subTitle" idx="1"/>
          </p:nvPr>
        </p:nvSpPr>
        <p:spPr>
          <a:xfrm>
            <a:off x="-25706" y="3886200"/>
            <a:ext cx="9296400" cy="3505200"/>
          </a:xfrm>
        </p:spPr>
        <p:txBody>
          <a:bodyPr>
            <a:normAutofit/>
          </a:bodyPr>
          <a:lstStyle/>
          <a:p>
            <a:pPr>
              <a:spcAft>
                <a:spcPts val="600"/>
              </a:spcAft>
            </a:pPr>
            <a:r>
              <a:rPr lang="en-US" sz="4000" b="1" dirty="0">
                <a:solidFill>
                  <a:srgbClr val="0070C0"/>
                </a:solidFill>
              </a:rPr>
              <a:t>Li Deng </a:t>
            </a:r>
          </a:p>
          <a:p>
            <a:pPr>
              <a:spcAft>
                <a:spcPts val="600"/>
              </a:spcAft>
            </a:pPr>
            <a:r>
              <a:rPr lang="en-US" sz="4000" i="1" dirty="0">
                <a:solidFill>
                  <a:srgbClr val="0070C0"/>
                </a:solidFill>
              </a:rPr>
              <a:t>Microsoft Research, Redmond, </a:t>
            </a:r>
            <a:r>
              <a:rPr lang="en-US" sz="4000" i="1" dirty="0" smtClean="0">
                <a:solidFill>
                  <a:srgbClr val="0070C0"/>
                </a:solidFill>
              </a:rPr>
              <a:t>USA</a:t>
            </a:r>
            <a:endParaRPr lang="en-US" sz="2800" i="1" dirty="0"/>
          </a:p>
          <a:p>
            <a:r>
              <a:rPr lang="en-US" sz="2800" i="1" dirty="0" smtClean="0"/>
              <a:t>CCF, </a:t>
            </a:r>
            <a:r>
              <a:rPr lang="en-US" sz="2800" i="1" dirty="0" smtClean="0"/>
              <a:t>Beijing</a:t>
            </a:r>
            <a:r>
              <a:rPr lang="en-US" sz="2800" i="1" dirty="0" smtClean="0"/>
              <a:t>, July </a:t>
            </a:r>
            <a:r>
              <a:rPr lang="en-US" sz="2800" i="1" dirty="0"/>
              <a:t>8</a:t>
            </a:r>
            <a:r>
              <a:rPr lang="en-US" sz="2800" i="1" dirty="0" smtClean="0"/>
              <a:t>, 2013</a:t>
            </a:r>
            <a:endParaRPr lang="en-US" sz="2800" i="1" dirty="0"/>
          </a:p>
          <a:p>
            <a:r>
              <a:rPr lang="en-US" sz="1800" i="1" dirty="0"/>
              <a:t>(including joint work with colleagues at MSR, U of Toronto, etc.) </a:t>
            </a:r>
          </a:p>
        </p:txBody>
      </p:sp>
    </p:spTree>
    <p:extLst>
      <p:ext uri="{BB962C8B-B14F-4D97-AF65-F5344CB8AC3E}">
        <p14:creationId xmlns:p14="http://schemas.microsoft.com/office/powerpoint/2010/main" val="3333544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5098" b="40784"/>
          <a:stretch/>
        </p:blipFill>
        <p:spPr>
          <a:xfrm>
            <a:off x="3810000" y="215030"/>
            <a:ext cx="3802698" cy="589578"/>
          </a:xfrm>
          <a:prstGeom prst="rect">
            <a:avLst/>
          </a:prstGeom>
        </p:spPr>
      </p:pic>
      <p:sp>
        <p:nvSpPr>
          <p:cNvPr id="3" name="TextBox 2"/>
          <p:cNvSpPr txBox="1"/>
          <p:nvPr/>
        </p:nvSpPr>
        <p:spPr>
          <a:xfrm>
            <a:off x="2712946" y="1004309"/>
            <a:ext cx="6858000" cy="1015663"/>
          </a:xfrm>
          <a:prstGeom prst="rect">
            <a:avLst/>
          </a:prstGeom>
          <a:noFill/>
        </p:spPr>
        <p:txBody>
          <a:bodyPr wrap="square" rtlCol="0">
            <a:spAutoFit/>
          </a:bodyPr>
          <a:lstStyle/>
          <a:p>
            <a:pPr defTabSz="914400"/>
            <a:r>
              <a:rPr lang="en-US" sz="2400" dirty="0">
                <a:solidFill>
                  <a:srgbClr val="525051"/>
                </a:solidFill>
                <a:latin typeface="Times New Roman" panose="02020603050405020304" pitchFamily="18" charset="0"/>
                <a:cs typeface="Times New Roman" panose="02020603050405020304" pitchFamily="18" charset="0"/>
              </a:rPr>
              <a:t>Scientists See Promise in Deep-Learning Programs</a:t>
            </a:r>
          </a:p>
          <a:p>
            <a:pPr defTabSz="914400"/>
            <a:r>
              <a:rPr lang="en-US" dirty="0">
                <a:solidFill>
                  <a:srgbClr val="525051"/>
                </a:solidFill>
                <a:latin typeface="Times New Roman" panose="02020603050405020304" pitchFamily="18" charset="0"/>
                <a:cs typeface="Times New Roman" panose="02020603050405020304" pitchFamily="18" charset="0"/>
              </a:rPr>
              <a:t>John Markoff</a:t>
            </a:r>
          </a:p>
          <a:p>
            <a:pPr defTabSz="914400"/>
            <a:r>
              <a:rPr lang="en-US" dirty="0">
                <a:solidFill>
                  <a:srgbClr val="525051"/>
                </a:solidFill>
                <a:latin typeface="Times New Roman" panose="02020603050405020304" pitchFamily="18" charset="0"/>
                <a:cs typeface="Times New Roman" panose="02020603050405020304" pitchFamily="18" charset="0"/>
              </a:rPr>
              <a:t>November 23, 2012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393" y="2971800"/>
            <a:ext cx="6569965" cy="3886200"/>
          </a:xfrm>
          <a:prstGeom prst="rect">
            <a:avLst/>
          </a:prstGeom>
        </p:spPr>
      </p:pic>
      <p:pic>
        <p:nvPicPr>
          <p:cNvPr id="6" name="Picture 2" descr="http://graphics8.nytimes.com/images/2012/11/24/us/COMPUTE-2/COMPUTE-2-articleIn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5949"/>
            <a:ext cx="2743837" cy="3870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4069726"/>
            <a:ext cx="2819400" cy="584775"/>
          </a:xfrm>
          <a:prstGeom prst="rect">
            <a:avLst/>
          </a:prstGeom>
          <a:noFill/>
        </p:spPr>
        <p:txBody>
          <a:bodyPr wrap="square" rtlCol="0">
            <a:spAutoFit/>
          </a:bodyPr>
          <a:lstStyle/>
          <a:p>
            <a:pPr defTabSz="914400"/>
            <a:r>
              <a:rPr lang="en-US" sz="3200" b="1" dirty="0" smtClean="0">
                <a:solidFill>
                  <a:prstClr val="black"/>
                </a:solidFill>
              </a:rPr>
              <a:t>Geoff </a:t>
            </a:r>
            <a:r>
              <a:rPr lang="en-US" sz="3200" b="1" dirty="0">
                <a:solidFill>
                  <a:prstClr val="black"/>
                </a:solidFill>
              </a:rPr>
              <a:t>Hinton</a:t>
            </a:r>
            <a:endParaRPr lang="en-US" sz="3200" dirty="0">
              <a:solidFill>
                <a:prstClr val="black"/>
              </a:solidFill>
            </a:endParaRPr>
          </a:p>
        </p:txBody>
      </p:sp>
      <p:sp>
        <p:nvSpPr>
          <p:cNvPr id="4" name="TextBox 3"/>
          <p:cNvSpPr txBox="1"/>
          <p:nvPr/>
        </p:nvSpPr>
        <p:spPr>
          <a:xfrm>
            <a:off x="3962400" y="2602468"/>
            <a:ext cx="4648200" cy="369332"/>
          </a:xfrm>
          <a:prstGeom prst="rect">
            <a:avLst/>
          </a:prstGeom>
          <a:noFill/>
        </p:spPr>
        <p:txBody>
          <a:bodyPr wrap="square" rtlCol="0">
            <a:spAutoFit/>
          </a:bodyPr>
          <a:lstStyle/>
          <a:p>
            <a:r>
              <a:rPr lang="en-US" b="1" dirty="0" smtClean="0"/>
              <a:t>Rich Rashid </a:t>
            </a:r>
            <a:r>
              <a:rPr lang="en-US" dirty="0" smtClean="0"/>
              <a:t>in </a:t>
            </a:r>
            <a:r>
              <a:rPr lang="en-US" b="1" dirty="0" smtClean="0"/>
              <a:t>Tianjin</a:t>
            </a:r>
            <a:r>
              <a:rPr lang="en-US" dirty="0" smtClean="0"/>
              <a:t>, October, 25, 2012</a:t>
            </a:r>
            <a:endParaRPr lang="en-US" dirty="0"/>
          </a:p>
        </p:txBody>
      </p:sp>
    </p:spTree>
    <p:extLst>
      <p:ext uri="{BB962C8B-B14F-4D97-AF65-F5344CB8AC3E}">
        <p14:creationId xmlns:p14="http://schemas.microsoft.com/office/powerpoint/2010/main" val="42299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123175" y="3813631"/>
            <a:ext cx="5618746" cy="19821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endParaRPr lang="en-US">
              <a:solidFill>
                <a:prstClr val="white"/>
              </a:solidFill>
            </a:endParaRPr>
          </a:p>
        </p:txBody>
      </p:sp>
      <p:sp>
        <p:nvSpPr>
          <p:cNvPr id="12" name="Rounded Rectangle 11"/>
          <p:cNvSpPr/>
          <p:nvPr/>
        </p:nvSpPr>
        <p:spPr>
          <a:xfrm>
            <a:off x="473061" y="2262186"/>
            <a:ext cx="5727164" cy="1106758"/>
          </a:xfrm>
          <a:prstGeom prst="roundRect">
            <a:avLst/>
          </a:prstGeom>
          <a:solidFill>
            <a:schemeClr val="bg1"/>
          </a:solidFill>
          <a:ln w="0">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endParaRPr lang="en-US">
              <a:solidFill>
                <a:prstClr val="white"/>
              </a:solidFill>
            </a:endParaRPr>
          </a:p>
        </p:txBody>
      </p:sp>
      <p:sp>
        <p:nvSpPr>
          <p:cNvPr id="2" name="Title 1"/>
          <p:cNvSpPr>
            <a:spLocks noGrp="1"/>
          </p:cNvSpPr>
          <p:nvPr>
            <p:ph type="title"/>
          </p:nvPr>
        </p:nvSpPr>
        <p:spPr>
          <a:xfrm>
            <a:off x="165463" y="166782"/>
            <a:ext cx="8521337" cy="857250"/>
          </a:xfrm>
        </p:spPr>
        <p:txBody>
          <a:bodyPr>
            <a:normAutofit fontScale="90000"/>
          </a:bodyPr>
          <a:lstStyle/>
          <a:p>
            <a:pPr algn="ctr"/>
            <a:r>
              <a:rPr lang="en-US" sz="3600" b="1" dirty="0">
                <a:solidFill>
                  <a:srgbClr val="0A54AC"/>
                </a:solidFill>
                <a:latin typeface="Segoe UI Light" pitchFamily="34" charset="0"/>
              </a:rPr>
              <a:t>Deep Learning for Phone Recognition </a:t>
            </a:r>
            <a:br>
              <a:rPr lang="en-US" sz="3600" b="1" dirty="0">
                <a:solidFill>
                  <a:srgbClr val="0A54AC"/>
                </a:solidFill>
                <a:latin typeface="Segoe UI Light" pitchFamily="34" charset="0"/>
              </a:rPr>
            </a:br>
            <a:r>
              <a:rPr lang="en-US" sz="3200" dirty="0">
                <a:solidFill>
                  <a:srgbClr val="0A54AC"/>
                </a:solidFill>
                <a:latin typeface="Segoe UI Light" pitchFamily="34" charset="0"/>
              </a:rPr>
              <a:t>(a stunning discovery at MSR, 2009)</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C8C8B1">
                    <a:shade val="50000"/>
                    <a:satMod val="200000"/>
                  </a:srgbClr>
                </a:solidFill>
              </a:rPr>
              <a:pPr/>
              <a:t>100</a:t>
            </a:fld>
            <a:endParaRPr lang="en-US">
              <a:solidFill>
                <a:srgbClr val="C8C8B1">
                  <a:shade val="50000"/>
                  <a:satMod val="200000"/>
                </a:srgbClr>
              </a:solidFill>
            </a:endParaRPr>
          </a:p>
        </p:txBody>
      </p:sp>
      <p:pic>
        <p:nvPicPr>
          <p:cNvPr id="1026" name="Picture 2" descr="C:\Users\deng\Downloads\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511" y="2150200"/>
            <a:ext cx="5082981" cy="5715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eng\Downloads\EXTR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83" y="3638983"/>
            <a:ext cx="5873140" cy="4603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eng\Downloads\TW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508" y="2762607"/>
            <a:ext cx="5052498" cy="876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751" y="4251440"/>
            <a:ext cx="5725717" cy="118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183983" y="3358339"/>
            <a:ext cx="965541" cy="45529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Cloud Callout 12"/>
          <p:cNvSpPr/>
          <p:nvPr/>
        </p:nvSpPr>
        <p:spPr>
          <a:xfrm>
            <a:off x="7113492" y="2472183"/>
            <a:ext cx="1681842" cy="612648"/>
          </a:xfrm>
          <a:prstGeom prst="cloudCallout">
            <a:avLst>
              <a:gd name="adj1" fmla="val -45542"/>
              <a:gd name="adj2" fmla="val 10018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srgbClr val="FF0000"/>
                </a:solidFill>
              </a:rPr>
              <a:t>Error pattern A</a:t>
            </a:r>
            <a:endParaRPr lang="en-US" dirty="0">
              <a:solidFill>
                <a:srgbClr val="FF0000"/>
              </a:solidFill>
            </a:endParaRPr>
          </a:p>
        </p:txBody>
      </p:sp>
      <p:sp>
        <p:nvSpPr>
          <p:cNvPr id="14" name="Cloud Callout 13"/>
          <p:cNvSpPr/>
          <p:nvPr/>
        </p:nvSpPr>
        <p:spPr>
          <a:xfrm>
            <a:off x="7145576" y="3985765"/>
            <a:ext cx="1810025" cy="762000"/>
          </a:xfrm>
          <a:prstGeom prst="cloudCallout">
            <a:avLst>
              <a:gd name="adj1" fmla="val -55873"/>
              <a:gd name="adj2" fmla="val -787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B050"/>
                </a:solidFill>
              </a:rPr>
              <a:t>Error pattern B</a:t>
            </a:r>
            <a:endParaRPr lang="en-US" dirty="0">
              <a:solidFill>
                <a:srgbClr val="00B050"/>
              </a:solidFill>
            </a:endParaRPr>
          </a:p>
        </p:txBody>
      </p:sp>
      <p:pic>
        <p:nvPicPr>
          <p:cNvPr id="4" name="Picture 3"/>
          <p:cNvPicPr>
            <a:picLocks noChangeAspect="1"/>
          </p:cNvPicPr>
          <p:nvPr/>
        </p:nvPicPr>
        <p:blipFill>
          <a:blip r:embed="rId7"/>
          <a:stretch>
            <a:fillRect/>
          </a:stretch>
        </p:blipFill>
        <p:spPr>
          <a:xfrm>
            <a:off x="0" y="6532776"/>
            <a:ext cx="4645555" cy="310923"/>
          </a:xfrm>
          <a:prstGeom prst="rect">
            <a:avLst/>
          </a:prstGeom>
        </p:spPr>
      </p:pic>
    </p:spTree>
    <p:extLst>
      <p:ext uri="{BB962C8B-B14F-4D97-AF65-F5344CB8AC3E}">
        <p14:creationId xmlns:p14="http://schemas.microsoft.com/office/powerpoint/2010/main" val="389780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1000"/>
                                        <p:tgtEl>
                                          <p:spTgt spid="1029"/>
                                        </p:tgtEl>
                                      </p:cBhvr>
                                    </p:animEffect>
                                    <p:anim calcmode="lin" valueType="num">
                                      <p:cBhvr>
                                        <p:cTn id="22" dur="1000" fill="hold"/>
                                        <p:tgtEl>
                                          <p:spTgt spid="1029"/>
                                        </p:tgtEl>
                                        <p:attrNameLst>
                                          <p:attrName>ppt_x</p:attrName>
                                        </p:attrNameLst>
                                      </p:cBhvr>
                                      <p:tavLst>
                                        <p:tav tm="0">
                                          <p:val>
                                            <p:strVal val="#ppt_x"/>
                                          </p:val>
                                        </p:tav>
                                        <p:tav tm="100000">
                                          <p:val>
                                            <p:strVal val="#ppt_x"/>
                                          </p:val>
                                        </p:tav>
                                      </p:tavLst>
                                    </p:anim>
                                    <p:anim calcmode="lin" valueType="num">
                                      <p:cBhvr>
                                        <p:cTn id="23"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anim calcmode="lin" valueType="num">
                                      <p:cBhvr>
                                        <p:cTn id="33" dur="1000" fill="hold"/>
                                        <p:tgtEl>
                                          <p:spTgt spid="1030"/>
                                        </p:tgtEl>
                                        <p:attrNameLst>
                                          <p:attrName>ppt_x</p:attrName>
                                        </p:attrNameLst>
                                      </p:cBhvr>
                                      <p:tavLst>
                                        <p:tav tm="0">
                                          <p:val>
                                            <p:strVal val="#ppt_x"/>
                                          </p:val>
                                        </p:tav>
                                        <p:tav tm="100000">
                                          <p:val>
                                            <p:strVal val="#ppt_x"/>
                                          </p:val>
                                        </p:tav>
                                      </p:tavLst>
                                    </p:anim>
                                    <p:anim calcmode="lin" valueType="num">
                                      <p:cBhvr>
                                        <p:cTn id="3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101</a:t>
            </a:fld>
            <a:endParaRPr lang="en-US">
              <a:solidFill>
                <a:prstClr val="black">
                  <a:tint val="75000"/>
                </a:prstClr>
              </a:solidFill>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1184" y="1257346"/>
            <a:ext cx="6839851" cy="31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017" y="4373657"/>
            <a:ext cx="5257801"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014137" y="3706682"/>
            <a:ext cx="740309" cy="228600"/>
          </a:xfrm>
          <a:prstGeom prst="roundRect">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684084"/>
            <a:endParaRPr lang="en-US" sz="1400">
              <a:solidFill>
                <a:prstClr val="white"/>
              </a:solidFill>
            </a:endParaRPr>
          </a:p>
        </p:txBody>
      </p:sp>
      <p:sp>
        <p:nvSpPr>
          <p:cNvPr id="5" name="Rectangle 4"/>
          <p:cNvSpPr/>
          <p:nvPr/>
        </p:nvSpPr>
        <p:spPr>
          <a:xfrm>
            <a:off x="1257300" y="2514600"/>
            <a:ext cx="6229350"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a:endParaRPr lang="en-US" sz="1400">
              <a:solidFill>
                <a:prstClr val="white"/>
              </a:solidFill>
            </a:endParaRPr>
          </a:p>
        </p:txBody>
      </p:sp>
      <p:sp>
        <p:nvSpPr>
          <p:cNvPr id="8" name="Rectangle 7"/>
          <p:cNvSpPr/>
          <p:nvPr/>
        </p:nvSpPr>
        <p:spPr>
          <a:xfrm>
            <a:off x="1714500" y="4373703"/>
            <a:ext cx="6229350" cy="1657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a:endParaRPr lang="en-US" sz="1400">
              <a:solidFill>
                <a:prstClr val="white"/>
              </a:solidFill>
            </a:endParaRPr>
          </a:p>
        </p:txBody>
      </p:sp>
      <p:sp>
        <p:nvSpPr>
          <p:cNvPr id="9" name="Rectangle 8"/>
          <p:cNvSpPr/>
          <p:nvPr/>
        </p:nvSpPr>
        <p:spPr>
          <a:xfrm>
            <a:off x="2224768" y="2710543"/>
            <a:ext cx="8001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a:endParaRPr lang="en-US" sz="1400">
              <a:solidFill>
                <a:prstClr val="white"/>
              </a:solidFill>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40" y="5716945"/>
            <a:ext cx="4645913" cy="31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9418" y="858867"/>
            <a:ext cx="9757186" cy="1108503"/>
          </a:xfrm>
          <a:solidFill>
            <a:schemeClr val="bg1"/>
          </a:solidFill>
        </p:spPr>
        <p:txBody>
          <a:bodyPr/>
          <a:lstStyle/>
          <a:p>
            <a:pPr algn="ctr"/>
            <a:r>
              <a:rPr lang="en-US" sz="2800" b="1" dirty="0">
                <a:solidFill>
                  <a:srgbClr val="002A74"/>
                </a:solidFill>
                <a:latin typeface="Segoe UI Light" pitchFamily="34" charset="0"/>
              </a:rPr>
              <a:t>Deep Learning for Large-Vocabulary Speech Recognition</a:t>
            </a:r>
            <a:endParaRPr lang="en-US" sz="2400" dirty="0">
              <a:solidFill>
                <a:srgbClr val="002A74"/>
              </a:solidFill>
              <a:latin typeface="Segoe UI Light" pitchFamily="34" charset="0"/>
            </a:endParaRPr>
          </a:p>
        </p:txBody>
      </p:sp>
      <p:sp>
        <p:nvSpPr>
          <p:cNvPr id="13" name="Rounded Rectangle 12"/>
          <p:cNvSpPr/>
          <p:nvPr/>
        </p:nvSpPr>
        <p:spPr>
          <a:xfrm>
            <a:off x="4292301" y="1933014"/>
            <a:ext cx="849855" cy="2366682"/>
          </a:xfrm>
          <a:prstGeom prst="roundRect">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684084"/>
            <a:endParaRPr lang="en-US" sz="1400">
              <a:solidFill>
                <a:prstClr val="white"/>
              </a:solidFill>
            </a:endParaRPr>
          </a:p>
        </p:txBody>
      </p:sp>
      <p:sp>
        <p:nvSpPr>
          <p:cNvPr id="14" name="Rounded Rectangle 13"/>
          <p:cNvSpPr/>
          <p:nvPr/>
        </p:nvSpPr>
        <p:spPr>
          <a:xfrm>
            <a:off x="5228217" y="1933013"/>
            <a:ext cx="828340" cy="2366682"/>
          </a:xfrm>
          <a:prstGeom prst="roundRect">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684084"/>
            <a:endParaRPr lang="en-US" sz="1400">
              <a:solidFill>
                <a:prstClr val="white"/>
              </a:solidFill>
            </a:endParaRPr>
          </a:p>
        </p:txBody>
      </p:sp>
      <p:sp>
        <p:nvSpPr>
          <p:cNvPr id="15" name="Oval 14"/>
          <p:cNvSpPr/>
          <p:nvPr/>
        </p:nvSpPr>
        <p:spPr>
          <a:xfrm>
            <a:off x="4251254" y="3369885"/>
            <a:ext cx="1407931" cy="334397"/>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4204872" y="2657645"/>
            <a:ext cx="1407931" cy="334397"/>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0806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 y="21021"/>
            <a:ext cx="9104586" cy="1143000"/>
          </a:xfrm>
        </p:spPr>
        <p:txBody>
          <a:bodyPr>
            <a:normAutofit fontScale="90000"/>
          </a:bodyPr>
          <a:lstStyle/>
          <a:p>
            <a:r>
              <a:rPr lang="en-US" dirty="0" smtClean="0"/>
              <a:t>New Discoveries about the DNN </a:t>
            </a:r>
            <a:br>
              <a:rPr lang="en-US" dirty="0" smtClean="0"/>
            </a:br>
            <a:r>
              <a:rPr lang="en-US" dirty="0" smtClean="0"/>
              <a:t>“Recipe” since 2009</a:t>
            </a:r>
            <a:endParaRPr lang="en-US" dirty="0"/>
          </a:p>
        </p:txBody>
      </p:sp>
      <p:sp>
        <p:nvSpPr>
          <p:cNvPr id="3" name="Content Placeholder 2"/>
          <p:cNvSpPr>
            <a:spLocks noGrp="1"/>
          </p:cNvSpPr>
          <p:nvPr>
            <p:ph idx="1"/>
          </p:nvPr>
        </p:nvSpPr>
        <p:spPr>
          <a:xfrm>
            <a:off x="0" y="1373168"/>
            <a:ext cx="9144000" cy="5348309"/>
          </a:xfrm>
        </p:spPr>
        <p:txBody>
          <a:bodyPr>
            <a:normAutofit fontScale="92500" lnSpcReduction="20000"/>
          </a:bodyPr>
          <a:lstStyle/>
          <a:p>
            <a:r>
              <a:rPr lang="en-US" sz="2800" dirty="0" smtClean="0"/>
              <a:t>Pre-training not needed when a lot of labeled data are available (2010)</a:t>
            </a:r>
          </a:p>
          <a:p>
            <a:r>
              <a:rPr lang="en-US" sz="2800" dirty="0" smtClean="0">
                <a:solidFill>
                  <a:srgbClr val="00B050"/>
                </a:solidFill>
              </a:rPr>
              <a:t>The recipe works well for LVCSR when DNN output units correspond to CD HMM states (2010) </a:t>
            </a:r>
          </a:p>
          <a:p>
            <a:r>
              <a:rPr lang="en-US" sz="2800" b="1" dirty="0" smtClean="0">
                <a:solidFill>
                  <a:srgbClr val="7030A0"/>
                </a:solidFill>
                <a:sym typeface="Wingdings" panose="05000000000000000000" pitchFamily="2" charset="2"/>
              </a:rPr>
              <a:t>D</a:t>
            </a:r>
            <a:r>
              <a:rPr lang="en-US" sz="2800" b="1" dirty="0" smtClean="0">
                <a:solidFill>
                  <a:srgbClr val="7030A0"/>
                </a:solidFill>
              </a:rPr>
              <a:t>ecoding alg. &amp; infrastructure </a:t>
            </a:r>
            <a:r>
              <a:rPr lang="en-US" sz="2800" b="1" dirty="0">
                <a:solidFill>
                  <a:srgbClr val="7030A0"/>
                </a:solidFill>
              </a:rPr>
              <a:t>l</a:t>
            </a:r>
            <a:r>
              <a:rPr lang="en-US" sz="2800" b="1" dirty="0" smtClean="0">
                <a:solidFill>
                  <a:srgbClr val="7030A0"/>
                </a:solidFill>
              </a:rPr>
              <a:t>argely unchanged, enabling industry-scale speech recognition (2010-2013)</a:t>
            </a:r>
          </a:p>
          <a:p>
            <a:r>
              <a:rPr lang="en-US" sz="2800" dirty="0" err="1" smtClean="0"/>
              <a:t>Filterbank</a:t>
            </a:r>
            <a:r>
              <a:rPr lang="en-US" sz="2800" dirty="0" smtClean="0"/>
              <a:t> features (closer to waveform) better than MFCCs for DNNs (opposite to GMM systems) (2011-2013)</a:t>
            </a:r>
          </a:p>
          <a:p>
            <a:r>
              <a:rPr lang="en-US" sz="2800" dirty="0" smtClean="0"/>
              <a:t>DNN works surprisingly well for noisy speech (2012)</a:t>
            </a:r>
          </a:p>
          <a:p>
            <a:r>
              <a:rPr lang="en-US" sz="2800" dirty="0" smtClean="0">
                <a:solidFill>
                  <a:srgbClr val="00B050"/>
                </a:solidFill>
              </a:rPr>
              <a:t>Fully-connected DNN can be modified to include “convolutional” layers to handle speech variability (2012-2013)</a:t>
            </a:r>
          </a:p>
          <a:p>
            <a:r>
              <a:rPr lang="en-US" sz="2800" dirty="0" smtClean="0"/>
              <a:t>DNN highly effective for multi-task/transfer learning</a:t>
            </a:r>
            <a:br>
              <a:rPr lang="en-US" sz="2800" dirty="0" smtClean="0"/>
            </a:br>
            <a:r>
              <a:rPr lang="en-US" sz="2800" dirty="0" smtClean="0"/>
              <a:t>(e.g. multilingual ASR, 2012-2013)</a:t>
            </a:r>
          </a:p>
          <a:p>
            <a:r>
              <a:rPr lang="en-US" sz="2800" dirty="0" smtClean="0"/>
              <a:t>DNN effective for applications beyond ASR.</a:t>
            </a:r>
          </a:p>
          <a:p>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41926738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4" y="302956"/>
            <a:ext cx="9153331" cy="868363"/>
          </a:xfrm>
        </p:spPr>
        <p:txBody>
          <a:bodyPr>
            <a:noAutofit/>
          </a:bodyPr>
          <a:lstStyle/>
          <a:p>
            <a:r>
              <a:rPr lang="en-US" dirty="0" smtClean="0"/>
              <a:t>Five Technical Papers in Our Special Session</a:t>
            </a:r>
            <a:endParaRPr lang="en-US" dirty="0"/>
          </a:p>
        </p:txBody>
      </p:sp>
      <p:sp>
        <p:nvSpPr>
          <p:cNvPr id="3" name="Content Placeholder 2"/>
          <p:cNvSpPr>
            <a:spLocks noGrp="1"/>
          </p:cNvSpPr>
          <p:nvPr>
            <p:ph idx="1"/>
          </p:nvPr>
        </p:nvSpPr>
        <p:spPr>
          <a:xfrm>
            <a:off x="-141732" y="1958197"/>
            <a:ext cx="8933688" cy="5423023"/>
          </a:xfrm>
        </p:spPr>
        <p:txBody>
          <a:bodyPr/>
          <a:lstStyle/>
          <a:p>
            <a:r>
              <a:rPr lang="en-US" sz="2000" b="1" u="sng" dirty="0" smtClean="0">
                <a:hlinkClick r:id="rId2"/>
              </a:rPr>
              <a:t>RECENT </a:t>
            </a:r>
            <a:r>
              <a:rPr lang="en-US" sz="2000" b="1" u="sng" dirty="0">
                <a:hlinkClick r:id="rId2"/>
              </a:rPr>
              <a:t>ADVANCES IN DEEP LEARNING FOR SPEECH </a:t>
            </a:r>
          </a:p>
          <a:p>
            <a:r>
              <a:rPr lang="en-US" sz="2000" b="1" u="sng" dirty="0" smtClean="0">
                <a:hlinkClick r:id="rId2"/>
              </a:rPr>
              <a:t>RESEARCH </a:t>
            </a:r>
            <a:r>
              <a:rPr lang="en-US" sz="2000" b="1" u="sng" dirty="0">
                <a:hlinkClick r:id="rId2"/>
              </a:rPr>
              <a:t>AT </a:t>
            </a:r>
            <a:r>
              <a:rPr lang="en-US" sz="2000" b="1" u="sng" dirty="0" smtClean="0">
                <a:hlinkClick r:id="rId2"/>
              </a:rPr>
              <a:t>MICROSOFT</a:t>
            </a:r>
            <a:endParaRPr lang="en-US" sz="2000" b="1" u="sng" dirty="0" smtClean="0"/>
          </a:p>
          <a:p>
            <a:endParaRPr lang="en-US" sz="2000" b="1" u="sng" dirty="0"/>
          </a:p>
          <a:p>
            <a:r>
              <a:rPr lang="en-US" sz="2000" b="1" dirty="0">
                <a:hlinkClick r:id="rId3"/>
              </a:rPr>
              <a:t>IMPROVING DEEP NEURAL NETWORKS FOR LVCSR </a:t>
            </a:r>
            <a:endParaRPr lang="en-US" sz="2000" b="1" dirty="0" smtClean="0">
              <a:hlinkClick r:id=""/>
            </a:endParaRPr>
          </a:p>
          <a:p>
            <a:r>
              <a:rPr lang="en-US" sz="2000" b="1" dirty="0" smtClean="0">
                <a:hlinkClick r:id=""/>
              </a:rPr>
              <a:t>USING </a:t>
            </a:r>
            <a:r>
              <a:rPr lang="en-US" sz="2000" b="1" dirty="0">
                <a:hlinkClick r:id="rId3"/>
              </a:rPr>
              <a:t>RECTIFIED LINEAR UNITS AND </a:t>
            </a:r>
            <a:r>
              <a:rPr lang="en-US" sz="2000" b="1" dirty="0" smtClean="0">
                <a:hlinkClick r:id="rId3"/>
              </a:rPr>
              <a:t>DROPOUT</a:t>
            </a:r>
            <a:endParaRPr lang="en-US" sz="2000" b="1" dirty="0" smtClean="0"/>
          </a:p>
          <a:p>
            <a:endParaRPr lang="en-US" sz="2000" b="1" dirty="0"/>
          </a:p>
          <a:p>
            <a:r>
              <a:rPr lang="en-US" sz="2000" b="1" dirty="0">
                <a:hlinkClick r:id="rId4"/>
              </a:rPr>
              <a:t>DEEP CONVOLUTIONAL NEURAL NETWORKS </a:t>
            </a:r>
            <a:endParaRPr lang="en-US" sz="2000" b="1" dirty="0" smtClean="0">
              <a:hlinkClick r:id=""/>
            </a:endParaRPr>
          </a:p>
          <a:p>
            <a:r>
              <a:rPr lang="en-US" sz="2000" b="1" dirty="0" smtClean="0">
                <a:hlinkClick r:id=""/>
              </a:rPr>
              <a:t>FOR LVCSR</a:t>
            </a:r>
            <a:endParaRPr lang="en-US" sz="2000" b="1" dirty="0" smtClean="0"/>
          </a:p>
          <a:p>
            <a:endParaRPr lang="en-US" sz="2000" b="1" dirty="0"/>
          </a:p>
          <a:p>
            <a:r>
              <a:rPr lang="en-US" sz="2000" b="1" dirty="0">
                <a:hlinkClick r:id="rId5"/>
              </a:rPr>
              <a:t>MULTILINGUAL ACOUSTIC MODELS USING </a:t>
            </a:r>
            <a:r>
              <a:rPr lang="en-US" sz="2000" b="1" dirty="0" smtClean="0">
                <a:hlinkClick r:id=""/>
              </a:rPr>
              <a:t>DISTRIBUTED</a:t>
            </a:r>
          </a:p>
          <a:p>
            <a:r>
              <a:rPr lang="en-US" sz="2000" b="1" dirty="0" smtClean="0">
                <a:hlinkClick r:id=""/>
              </a:rPr>
              <a:t>DEEP </a:t>
            </a:r>
            <a:r>
              <a:rPr lang="en-US" sz="2000" b="1" dirty="0">
                <a:hlinkClick r:id="rId5"/>
              </a:rPr>
              <a:t>NEURAL </a:t>
            </a:r>
            <a:r>
              <a:rPr lang="en-US" sz="2000" b="1" dirty="0" smtClean="0">
                <a:hlinkClick r:id="rId5"/>
              </a:rPr>
              <a:t>NETWORKS</a:t>
            </a:r>
            <a:endParaRPr lang="en-US" sz="2000" b="1" dirty="0" smtClean="0"/>
          </a:p>
          <a:p>
            <a:endParaRPr lang="en-US" sz="2000" b="1" dirty="0"/>
          </a:p>
          <a:p>
            <a:r>
              <a:rPr lang="en-US" sz="2000" b="1" dirty="0">
                <a:hlinkClick r:id="rId6"/>
              </a:rPr>
              <a:t>ADVANCES IN OPTIMIZING RECURRENT NETWORKS</a:t>
            </a:r>
            <a:endParaRPr lang="en-US" sz="2000" b="1" dirty="0" smtClean="0"/>
          </a:p>
          <a:p>
            <a:endParaRPr lang="en-US" b="1" dirty="0"/>
          </a:p>
          <a:p>
            <a:endParaRPr lang="en-US"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334" y="4881134"/>
            <a:ext cx="1225033" cy="423193"/>
          </a:xfrm>
          <a:prstGeom prst="rect">
            <a:avLst/>
          </a:prstGeom>
        </p:spPr>
      </p:pic>
      <p:pic>
        <p:nvPicPr>
          <p:cNvPr id="11" name="Picture 10" descr="Mic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8055" y="1555174"/>
            <a:ext cx="2085945" cy="1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7375" y="3858555"/>
            <a:ext cx="2437403" cy="37516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0578" y="5688182"/>
            <a:ext cx="2057400" cy="85725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8055" y="2863591"/>
            <a:ext cx="1990123" cy="709853"/>
          </a:xfrm>
          <a:prstGeom prst="rect">
            <a:avLst/>
          </a:prstGeom>
        </p:spPr>
      </p:pic>
    </p:spTree>
    <p:extLst>
      <p:ext uri="{BB962C8B-B14F-4D97-AF65-F5344CB8AC3E}">
        <p14:creationId xmlns:p14="http://schemas.microsoft.com/office/powerpoint/2010/main" val="181726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in the Session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4149051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a:t>
            </a:r>
            <a:r>
              <a:rPr lang="en-US" dirty="0" smtClean="0">
                <a:solidFill>
                  <a:srgbClr val="0070C0"/>
                </a:solidFill>
              </a:rPr>
              <a:t>Better Inputs</a:t>
            </a:r>
            <a:endParaRPr lang="en-US" dirty="0">
              <a:solidFill>
                <a:srgbClr val="0070C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2844627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a:t>
            </a:r>
            <a:r>
              <a:rPr lang="en-US" dirty="0" smtClean="0">
                <a:solidFill>
                  <a:srgbClr val="0070C0"/>
                </a:solidFill>
              </a:rPr>
              <a:t>Nonlinearities</a:t>
            </a:r>
            <a:endParaRPr lang="en-US" dirty="0">
              <a:solidFill>
                <a:srgbClr val="0070C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293590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a:t>
            </a:r>
            <a:r>
              <a:rPr lang="en-US" dirty="0" smtClean="0">
                <a:solidFill>
                  <a:srgbClr val="0070C0"/>
                </a:solidFill>
              </a:rPr>
              <a:t>Architectures</a:t>
            </a:r>
            <a:endParaRPr lang="en-US"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194618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a:t>
            </a:r>
            <a:r>
              <a:rPr lang="en-US" dirty="0" smtClean="0">
                <a:solidFill>
                  <a:srgbClr val="0070C0"/>
                </a:solidFill>
              </a:rPr>
              <a:t>Optimization</a:t>
            </a:r>
            <a:endParaRPr lang="en-US"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148632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a:t>
            </a:r>
            <a:r>
              <a:rPr lang="en-US" dirty="0" smtClean="0">
                <a:solidFill>
                  <a:srgbClr val="0070C0"/>
                </a:solidFill>
              </a:rPr>
              <a:t>Regularization</a:t>
            </a:r>
            <a:endParaRPr lang="en-US"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263393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941830" y="25406"/>
            <a:ext cx="4572000" cy="7325995"/>
          </a:xfrm>
          <a:prstGeom prst="rect">
            <a:avLst/>
          </a:prstGeom>
        </p:spPr>
      </p:pic>
      <p:pic>
        <p:nvPicPr>
          <p:cNvPr id="3" name="Picture 2"/>
          <p:cNvPicPr/>
          <p:nvPr/>
        </p:nvPicPr>
        <p:blipFill rotWithShape="1">
          <a:blip r:embed="rId3">
            <a:extLst>
              <a:ext uri="{28A0092B-C50C-407E-A947-70E740481C1C}">
                <a14:useLocalDpi xmlns:a14="http://schemas.microsoft.com/office/drawing/2010/main" val="0"/>
              </a:ext>
            </a:extLst>
          </a:blip>
          <a:srcRect r="79749" b="2519"/>
          <a:stretch/>
        </p:blipFill>
        <p:spPr bwMode="auto">
          <a:xfrm>
            <a:off x="179959" y="61344"/>
            <a:ext cx="1755775" cy="7362825"/>
          </a:xfrm>
          <a:prstGeom prst="rect">
            <a:avLst/>
          </a:prstGeom>
          <a:ln>
            <a:noFill/>
          </a:ln>
          <a:extLst>
            <a:ext uri="{53640926-AAD7-44D8-BBD7-CCE9431645EC}">
              <a14:shadowObscured xmlns:a14="http://schemas.microsoft.com/office/drawing/2010/main"/>
            </a:ext>
          </a:extLst>
        </p:spPr>
      </p:pic>
      <p:pic>
        <p:nvPicPr>
          <p:cNvPr id="4" name="Picture 3" descr="http://www.limelightagency.com/Ronnie-Wood/images/Press/New-York-Times/nyt-masthead.gif"/>
          <p:cNvPicPr/>
          <p:nvPr/>
        </p:nvPicPr>
        <p:blipFill>
          <a:blip r:embed="rId4">
            <a:extLst>
              <a:ext uri="{28A0092B-C50C-407E-A947-70E740481C1C}">
                <a14:useLocalDpi xmlns:a14="http://schemas.microsoft.com/office/drawing/2010/main" val="0"/>
              </a:ext>
            </a:extLst>
          </a:blip>
          <a:srcRect/>
          <a:stretch>
            <a:fillRect/>
          </a:stretch>
        </p:blipFill>
        <p:spPr bwMode="auto">
          <a:xfrm>
            <a:off x="6513830" y="61344"/>
            <a:ext cx="2630170" cy="447675"/>
          </a:xfrm>
          <a:prstGeom prst="rect">
            <a:avLst/>
          </a:prstGeom>
          <a:noFill/>
          <a:ln>
            <a:noFill/>
          </a:ln>
        </p:spPr>
      </p:pic>
    </p:spTree>
    <p:extLst>
      <p:ext uri="{BB962C8B-B14F-4D97-AF65-F5344CB8AC3E}">
        <p14:creationId xmlns:p14="http://schemas.microsoft.com/office/powerpoint/2010/main" val="30806954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lstStyle/>
          <a:p>
            <a:r>
              <a:rPr lang="en-US" dirty="0" smtClean="0"/>
              <a:t>Themes:  </a:t>
            </a:r>
            <a:r>
              <a:rPr lang="en-US" dirty="0" err="1" smtClean="0">
                <a:solidFill>
                  <a:srgbClr val="0070C0"/>
                </a:solidFill>
              </a:rPr>
              <a:t>Hyperparameters</a:t>
            </a:r>
            <a:endParaRPr lang="en-US" dirty="0">
              <a:solidFill>
                <a:srgbClr val="0070C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187495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507" y="300337"/>
            <a:ext cx="8628888" cy="868363"/>
          </a:xfrm>
        </p:spPr>
        <p:txBody>
          <a:bodyPr>
            <a:normAutofit/>
          </a:bodyPr>
          <a:lstStyle/>
          <a:p>
            <a:r>
              <a:rPr lang="en-US" dirty="0" smtClean="0"/>
              <a:t>Themes:  </a:t>
            </a:r>
            <a:r>
              <a:rPr lang="en-US" dirty="0" smtClean="0">
                <a:solidFill>
                  <a:srgbClr val="0070C0"/>
                </a:solidFill>
              </a:rPr>
              <a:t>Multi-task Learning</a:t>
            </a:r>
            <a:endParaRPr lang="en-US" dirty="0">
              <a:solidFill>
                <a:srgbClr val="0070C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71600"/>
            <a:ext cx="7315200" cy="4572000"/>
          </a:xfrm>
        </p:spPr>
      </p:pic>
    </p:spTree>
    <p:extLst>
      <p:ext uri="{BB962C8B-B14F-4D97-AF65-F5344CB8AC3E}">
        <p14:creationId xmlns:p14="http://schemas.microsoft.com/office/powerpoint/2010/main" val="294572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66271"/>
            <a:ext cx="9906000" cy="3429000"/>
          </a:xfrm>
        </p:spPr>
        <p:txBody>
          <a:bodyPr>
            <a:noAutofit/>
          </a:bodyPr>
          <a:lstStyle/>
          <a:p>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t/>
            </a:r>
            <a:br>
              <a:rPr lang="en-US" dirty="0" smtClean="0"/>
            </a:br>
            <a:r>
              <a:rPr lang="en-US" sz="4000" dirty="0" smtClean="0"/>
              <a:t/>
            </a:r>
            <a:br>
              <a:rPr lang="en-US" sz="4000" dirty="0" smtClean="0"/>
            </a:br>
            <a:r>
              <a:rPr lang="en-US" b="1" dirty="0" smtClean="0">
                <a:solidFill>
                  <a:schemeClr val="tx2"/>
                </a:solidFill>
                <a:latin typeface="Arial Black" pitchFamily="34" charset="0"/>
              </a:rPr>
              <a:t>Recent Advances in Deep Learning for Speech </a:t>
            </a:r>
            <a:br>
              <a:rPr lang="en-US" b="1" dirty="0" smtClean="0">
                <a:solidFill>
                  <a:schemeClr val="tx2"/>
                </a:solidFill>
                <a:latin typeface="Arial Black" pitchFamily="34" charset="0"/>
              </a:rPr>
            </a:br>
            <a:r>
              <a:rPr lang="en-US" b="1" dirty="0" smtClean="0">
                <a:solidFill>
                  <a:schemeClr val="tx2"/>
                </a:solidFill>
                <a:latin typeface="Arial Black" pitchFamily="34" charset="0"/>
              </a:rPr>
              <a:t>Research at Microsoft</a:t>
            </a:r>
            <a:r>
              <a:rPr lang="en-US" sz="5400" dirty="0" smtClean="0"/>
              <a:t/>
            </a:r>
            <a:br>
              <a:rPr lang="en-US" sz="5400" dirty="0" smtClean="0"/>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endParaRPr lang="en-US" sz="4000" dirty="0"/>
          </a:p>
        </p:txBody>
      </p:sp>
      <p:sp>
        <p:nvSpPr>
          <p:cNvPr id="3" name="Subtitle 2"/>
          <p:cNvSpPr>
            <a:spLocks noGrp="1"/>
          </p:cNvSpPr>
          <p:nvPr>
            <p:ph type="subTitle" idx="1"/>
          </p:nvPr>
        </p:nvSpPr>
        <p:spPr>
          <a:xfrm>
            <a:off x="0" y="3610303"/>
            <a:ext cx="9296400" cy="3429000"/>
          </a:xfrm>
        </p:spPr>
        <p:txBody>
          <a:bodyPr>
            <a:normAutofit lnSpcReduction="10000"/>
          </a:bodyPr>
          <a:lstStyle/>
          <a:p>
            <a:pPr>
              <a:spcAft>
                <a:spcPts val="600"/>
              </a:spcAft>
            </a:pPr>
            <a:r>
              <a:rPr lang="en-US" b="1" dirty="0">
                <a:solidFill>
                  <a:srgbClr val="0070C0"/>
                </a:solidFill>
              </a:rPr>
              <a:t>Li </a:t>
            </a:r>
            <a:r>
              <a:rPr lang="en-US" b="1" dirty="0" smtClean="0">
                <a:solidFill>
                  <a:srgbClr val="0070C0"/>
                </a:solidFill>
              </a:rPr>
              <a:t>Deng, Jinyu Li, Jui-Ting Huang, </a:t>
            </a:r>
            <a:r>
              <a:rPr lang="en-US" b="1" dirty="0" err="1" smtClean="0">
                <a:solidFill>
                  <a:srgbClr val="0070C0"/>
                </a:solidFill>
              </a:rPr>
              <a:t>Kaisheng</a:t>
            </a:r>
            <a:r>
              <a:rPr lang="en-US" b="1" dirty="0" smtClean="0">
                <a:solidFill>
                  <a:srgbClr val="0070C0"/>
                </a:solidFill>
              </a:rPr>
              <a:t> Yao, Dong Yu, Frank Seide, Mike Seltzer, Geoff Zweig, Xiaodong He, Jason Williams, </a:t>
            </a:r>
            <a:r>
              <a:rPr lang="en-US" b="1" dirty="0" err="1" smtClean="0">
                <a:solidFill>
                  <a:srgbClr val="0070C0"/>
                </a:solidFill>
              </a:rPr>
              <a:t>Yifan</a:t>
            </a:r>
            <a:r>
              <a:rPr lang="en-US" b="1" dirty="0" smtClean="0">
                <a:solidFill>
                  <a:srgbClr val="0070C0"/>
                </a:solidFill>
              </a:rPr>
              <a:t> Gong, Alex Acero </a:t>
            </a:r>
          </a:p>
          <a:p>
            <a:pPr>
              <a:spcAft>
                <a:spcPts val="600"/>
              </a:spcAft>
            </a:pPr>
            <a:endParaRPr lang="en-US" b="1" dirty="0">
              <a:solidFill>
                <a:srgbClr val="0070C0"/>
              </a:solidFill>
            </a:endParaRPr>
          </a:p>
          <a:p>
            <a:pPr>
              <a:spcAft>
                <a:spcPts val="600"/>
              </a:spcAft>
            </a:pPr>
            <a:endParaRPr lang="en-US" sz="4000" b="1" dirty="0" smtClean="0">
              <a:solidFill>
                <a:srgbClr val="0070C0"/>
              </a:solidFill>
            </a:endParaRPr>
          </a:p>
          <a:p>
            <a:r>
              <a:rPr lang="en-US" sz="2800" i="1" dirty="0" smtClean="0"/>
              <a:t>ICASSP Special Session, May 28, 2013</a:t>
            </a:r>
          </a:p>
          <a:p>
            <a:endParaRPr lang="en-US" sz="1800" i="1" dirty="0"/>
          </a:p>
        </p:txBody>
      </p:sp>
      <p:pic>
        <p:nvPicPr>
          <p:cNvPr id="4" name="Picture 3" descr="Mic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98" y="4914899"/>
            <a:ext cx="2773799" cy="161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msimon.ENTERPRISE\Desktop\Exhibitor Logos\MSR_Logo.png"/>
          <p:cNvPicPr>
            <a:picLocks noChangeAspect="1" noChangeArrowheads="1"/>
          </p:cNvPicPr>
          <p:nvPr/>
        </p:nvPicPr>
        <p:blipFill>
          <a:blip r:embed="rId3" cstate="print"/>
          <a:srcRect/>
          <a:stretch>
            <a:fillRect/>
          </a:stretch>
        </p:blipFill>
        <p:spPr bwMode="auto">
          <a:xfrm>
            <a:off x="4546683" y="5324803"/>
            <a:ext cx="2143125" cy="600075"/>
          </a:xfrm>
          <a:prstGeom prst="rect">
            <a:avLst/>
          </a:prstGeom>
          <a:noFill/>
        </p:spPr>
      </p:pic>
    </p:spTree>
    <p:extLst>
      <p:ext uri="{BB962C8B-B14F-4D97-AF65-F5344CB8AC3E}">
        <p14:creationId xmlns:p14="http://schemas.microsoft.com/office/powerpoint/2010/main" val="30198025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Outline</a:t>
            </a:r>
            <a:endParaRPr lang="en-US" dirty="0">
              <a:solidFill>
                <a:schemeClr val="accent1"/>
              </a:solidFill>
            </a:endParaRPr>
          </a:p>
        </p:txBody>
      </p:sp>
      <p:sp>
        <p:nvSpPr>
          <p:cNvPr id="3" name="Content Placeholder 2"/>
          <p:cNvSpPr>
            <a:spLocks noGrp="1"/>
          </p:cNvSpPr>
          <p:nvPr>
            <p:ph idx="1"/>
          </p:nvPr>
        </p:nvSpPr>
        <p:spPr>
          <a:xfrm>
            <a:off x="457200" y="1600221"/>
            <a:ext cx="8503920" cy="4525963"/>
          </a:xfrm>
        </p:spPr>
        <p:txBody>
          <a:bodyPr>
            <a:normAutofit/>
          </a:bodyPr>
          <a:lstStyle/>
          <a:p>
            <a:r>
              <a:rPr lang="en-US" sz="3600" dirty="0" smtClean="0"/>
              <a:t>Advances in deep learning for </a:t>
            </a:r>
            <a:r>
              <a:rPr lang="en-US" sz="3600" b="1" dirty="0" smtClean="0"/>
              <a:t>features</a:t>
            </a:r>
            <a:r>
              <a:rPr lang="en-US" sz="3600" dirty="0" smtClean="0"/>
              <a:t>/ representations</a:t>
            </a:r>
          </a:p>
          <a:p>
            <a:r>
              <a:rPr lang="en-US" sz="3600" dirty="0" smtClean="0"/>
              <a:t>Advances in deep learning for </a:t>
            </a:r>
            <a:r>
              <a:rPr lang="en-US" sz="3600" b="1" dirty="0" smtClean="0"/>
              <a:t>models/ </a:t>
            </a:r>
            <a:r>
              <a:rPr lang="en-US" sz="3600" dirty="0" smtClean="0"/>
              <a:t>architectures</a:t>
            </a:r>
          </a:p>
          <a:p>
            <a:r>
              <a:rPr lang="en-US" sz="3600" dirty="0" smtClean="0"/>
              <a:t>Systems and applications in acoustic modeling, language modeling, dialogue, </a:t>
            </a:r>
            <a:r>
              <a:rPr lang="en-US" sz="3600" dirty="0" smtClean="0">
                <a:solidFill>
                  <a:schemeClr val="tx1">
                    <a:lumMod val="50000"/>
                    <a:lumOff val="50000"/>
                  </a:schemeClr>
                </a:solidFill>
              </a:rPr>
              <a:t>(and information retrieval/search)</a:t>
            </a: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8991610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Learning Features/Representations</a:t>
            </a:r>
            <a:endParaRPr lang="en-US" dirty="0">
              <a:solidFill>
                <a:schemeClr val="accent1"/>
              </a:solidFill>
            </a:endParaRPr>
          </a:p>
        </p:txBody>
      </p:sp>
      <p:sp>
        <p:nvSpPr>
          <p:cNvPr id="3" name="Content Placeholder 2"/>
          <p:cNvSpPr>
            <a:spLocks noGrp="1"/>
          </p:cNvSpPr>
          <p:nvPr>
            <p:ph idx="1"/>
          </p:nvPr>
        </p:nvSpPr>
        <p:spPr>
          <a:xfrm>
            <a:off x="457200" y="1600221"/>
            <a:ext cx="8503920" cy="4525963"/>
          </a:xfrm>
        </p:spPr>
        <p:txBody>
          <a:bodyPr>
            <a:normAutofit/>
          </a:bodyPr>
          <a:lstStyle/>
          <a:p>
            <a:r>
              <a:rPr lang="en-US" sz="3600" dirty="0" smtClean="0"/>
              <a:t>Advances in deep learning for </a:t>
            </a:r>
            <a:r>
              <a:rPr lang="en-US" sz="3600" b="1" dirty="0" smtClean="0"/>
              <a:t>features</a:t>
            </a:r>
            <a:r>
              <a:rPr lang="en-US" sz="3600" dirty="0" smtClean="0"/>
              <a:t>/ representations</a:t>
            </a:r>
          </a:p>
          <a:p>
            <a:r>
              <a:rPr lang="en-US" sz="3600" dirty="0" smtClean="0"/>
              <a:t>Advances in deep learning for </a:t>
            </a:r>
            <a:r>
              <a:rPr lang="en-US" sz="3600" b="1" dirty="0" smtClean="0"/>
              <a:t>models/ </a:t>
            </a:r>
            <a:r>
              <a:rPr lang="en-US" sz="3600" dirty="0" smtClean="0"/>
              <a:t>architectures</a:t>
            </a:r>
          </a:p>
          <a:p>
            <a:r>
              <a:rPr lang="en-US" sz="3600" dirty="0" smtClean="0"/>
              <a:t>Systems and applications in acoustic modeling, language modeling, dialogue, </a:t>
            </a:r>
            <a:r>
              <a:rPr lang="en-US" sz="3600" dirty="0" smtClean="0">
                <a:solidFill>
                  <a:schemeClr val="tx1">
                    <a:lumMod val="50000"/>
                    <a:lumOff val="50000"/>
                  </a:schemeClr>
                </a:solidFill>
              </a:rPr>
              <a:t>(and information retrieval/search)</a:t>
            </a: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36301675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5098" b="40784"/>
          <a:stretch/>
        </p:blipFill>
        <p:spPr>
          <a:xfrm>
            <a:off x="2467608" y="379619"/>
            <a:ext cx="3802698" cy="589578"/>
          </a:xfrm>
          <a:prstGeom prst="rect">
            <a:avLst/>
          </a:prstGeom>
        </p:spPr>
      </p:pic>
      <p:sp>
        <p:nvSpPr>
          <p:cNvPr id="3" name="TextBox 2"/>
          <p:cNvSpPr txBox="1"/>
          <p:nvPr/>
        </p:nvSpPr>
        <p:spPr>
          <a:xfrm>
            <a:off x="2120766" y="969197"/>
            <a:ext cx="5123871" cy="784830"/>
          </a:xfrm>
          <a:prstGeom prst="rect">
            <a:avLst/>
          </a:prstGeom>
          <a:noFill/>
        </p:spPr>
        <p:txBody>
          <a:bodyPr wrap="square" rtlCol="0">
            <a:spAutoFit/>
          </a:bodyPr>
          <a:lstStyle/>
          <a:p>
            <a:pPr defTabSz="685800"/>
            <a:r>
              <a:rPr lang="en-US" dirty="0">
                <a:solidFill>
                  <a:prstClr val="black"/>
                </a:solidFill>
                <a:latin typeface="Times New Roman" panose="02020603050405020304" pitchFamily="18" charset="0"/>
                <a:cs typeface="Times New Roman" panose="02020603050405020304" pitchFamily="18" charset="0"/>
              </a:rPr>
              <a:t>Scientists See Promise in Deep-Learning Programs</a:t>
            </a:r>
          </a:p>
          <a:p>
            <a:pPr defTabSz="685800"/>
            <a:r>
              <a:rPr lang="en-US" sz="1350" dirty="0">
                <a:solidFill>
                  <a:prstClr val="black"/>
                </a:solidFill>
                <a:latin typeface="Times New Roman" panose="02020603050405020304" pitchFamily="18" charset="0"/>
                <a:cs typeface="Times New Roman" panose="02020603050405020304" pitchFamily="18" charset="0"/>
              </a:rPr>
              <a:t>John Markoff</a:t>
            </a:r>
          </a:p>
          <a:p>
            <a:pPr defTabSz="685800"/>
            <a:r>
              <a:rPr lang="en-US" sz="1350" dirty="0">
                <a:solidFill>
                  <a:prstClr val="black"/>
                </a:solidFill>
                <a:latin typeface="Times New Roman" panose="02020603050405020304" pitchFamily="18" charset="0"/>
                <a:cs typeface="Times New Roman" panose="02020603050405020304" pitchFamily="18" charset="0"/>
              </a:rPr>
              <a:t>November 23, 2012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63" y="1857069"/>
            <a:ext cx="6936828" cy="3934131"/>
          </a:xfrm>
          <a:prstGeom prst="rect">
            <a:avLst/>
          </a:prstGeom>
        </p:spPr>
      </p:pic>
    </p:spTree>
    <p:extLst>
      <p:ext uri="{BB962C8B-B14F-4D97-AF65-F5344CB8AC3E}">
        <p14:creationId xmlns:p14="http://schemas.microsoft.com/office/powerpoint/2010/main" val="14332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16984"/>
            <a:ext cx="8229600" cy="1143000"/>
          </a:xfrm>
        </p:spPr>
        <p:txBody>
          <a:bodyPr>
            <a:normAutofit/>
          </a:bodyPr>
          <a:lstStyle/>
          <a:p>
            <a:r>
              <a:rPr lang="en-US" dirty="0" smtClean="0">
                <a:solidFill>
                  <a:schemeClr val="accent1"/>
                </a:solidFill>
              </a:rPr>
              <a:t>Back to Primitive Spectral Features</a:t>
            </a:r>
            <a:endParaRPr lang="en-US" dirty="0">
              <a:solidFill>
                <a:schemeClr val="accent1"/>
              </a:solidFill>
            </a:endParaRPr>
          </a:p>
        </p:txBody>
      </p:sp>
      <p:sp>
        <p:nvSpPr>
          <p:cNvPr id="3" name="Content Placeholder 2"/>
          <p:cNvSpPr>
            <a:spLocks noGrp="1"/>
          </p:cNvSpPr>
          <p:nvPr>
            <p:ph idx="1"/>
          </p:nvPr>
        </p:nvSpPr>
        <p:spPr>
          <a:xfrm>
            <a:off x="457200" y="1450428"/>
            <a:ext cx="8503920" cy="5013433"/>
          </a:xfrm>
        </p:spPr>
        <p:txBody>
          <a:bodyPr>
            <a:normAutofit/>
          </a:bodyPr>
          <a:lstStyle/>
          <a:p>
            <a:r>
              <a:rPr lang="en-US" dirty="0" smtClean="0"/>
              <a:t>Philosophy of deep learning: </a:t>
            </a:r>
          </a:p>
          <a:p>
            <a:pPr lvl="1"/>
            <a:r>
              <a:rPr lang="en-US" dirty="0" smtClean="0"/>
              <a:t>Learning representations automatically instead of manually engineering/design them (e.g., MFCC, PLP)</a:t>
            </a:r>
          </a:p>
          <a:p>
            <a:r>
              <a:rPr lang="en-US" dirty="0" smtClean="0"/>
              <a:t>DNN capability in representing correlated feature dimensions </a:t>
            </a:r>
          </a:p>
          <a:p>
            <a:r>
              <a:rPr lang="en-US" dirty="0" smtClean="0">
                <a:sym typeface="Wingdings" panose="05000000000000000000" pitchFamily="2" charset="2"/>
              </a:rPr>
              <a:t> eliminate cosine transform in MFCC</a:t>
            </a:r>
            <a:r>
              <a:rPr lang="en-US" dirty="0" smtClean="0"/>
              <a:t> in favor of </a:t>
            </a:r>
            <a:r>
              <a:rPr lang="en-US" dirty="0" err="1" smtClean="0"/>
              <a:t>filterbanks</a:t>
            </a:r>
            <a:r>
              <a:rPr lang="en-US" dirty="0" smtClean="0"/>
              <a:t> in spectral domain</a:t>
            </a:r>
          </a:p>
          <a:p>
            <a:endParaRPr lang="en-US" sz="4000"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338484984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16984"/>
            <a:ext cx="8229600" cy="1143000"/>
          </a:xfrm>
        </p:spPr>
        <p:txBody>
          <a:bodyPr>
            <a:normAutofit/>
          </a:bodyPr>
          <a:lstStyle/>
          <a:p>
            <a:r>
              <a:rPr lang="en-US" dirty="0" smtClean="0">
                <a:solidFill>
                  <a:schemeClr val="accent1"/>
                </a:solidFill>
              </a:rPr>
              <a:t>Back to Primitive Spectral Features</a:t>
            </a:r>
            <a:endParaRPr lang="en-US" dirty="0">
              <a:solidFill>
                <a:schemeClr val="accent1"/>
              </a:solidFill>
            </a:endParaRPr>
          </a:p>
        </p:txBody>
      </p:sp>
      <p:sp>
        <p:nvSpPr>
          <p:cNvPr id="3" name="Content Placeholder 2"/>
          <p:cNvSpPr>
            <a:spLocks noGrp="1"/>
          </p:cNvSpPr>
          <p:nvPr>
            <p:ph idx="1"/>
          </p:nvPr>
        </p:nvSpPr>
        <p:spPr>
          <a:xfrm>
            <a:off x="457200" y="1450428"/>
            <a:ext cx="8503920" cy="5013433"/>
          </a:xfrm>
        </p:spPr>
        <p:txBody>
          <a:bodyPr>
            <a:normAutofit/>
          </a:bodyPr>
          <a:lstStyle/>
          <a:p>
            <a:r>
              <a:rPr lang="en-US" dirty="0" smtClean="0"/>
              <a:t>Philosophy of deep learning: </a:t>
            </a:r>
          </a:p>
          <a:p>
            <a:pPr lvl="1"/>
            <a:r>
              <a:rPr lang="en-US" dirty="0" smtClean="0"/>
              <a:t>Learning representations automatically instead of manually engineering/design them (e.g., MFCC, PLP)</a:t>
            </a:r>
          </a:p>
          <a:p>
            <a:r>
              <a:rPr lang="en-US" dirty="0" smtClean="0"/>
              <a:t>DNN capability in representing correlated feature dimensions </a:t>
            </a:r>
          </a:p>
          <a:p>
            <a:r>
              <a:rPr lang="en-US" dirty="0" smtClean="0">
                <a:sym typeface="Wingdings" panose="05000000000000000000" pitchFamily="2" charset="2"/>
              </a:rPr>
              <a:t> eliminate cosine transform in MFCC</a:t>
            </a:r>
            <a:r>
              <a:rPr lang="en-US" dirty="0" smtClean="0"/>
              <a:t> in favor of </a:t>
            </a:r>
            <a:r>
              <a:rPr lang="en-US" dirty="0" err="1" smtClean="0"/>
              <a:t>filterbanks</a:t>
            </a:r>
            <a:r>
              <a:rPr lang="en-US" dirty="0" smtClean="0"/>
              <a:t> and spectrograms in the spectral domain</a:t>
            </a:r>
          </a:p>
          <a:p>
            <a:endParaRPr lang="en-US" sz="4000"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2781832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625" y="-43355"/>
            <a:ext cx="6600914" cy="234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5784" y="1442545"/>
            <a:ext cx="9648914"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118</a:t>
            </a:fld>
            <a:endParaRPr lang="en-US">
              <a:solidFill>
                <a:prstClr val="black">
                  <a:tint val="75000"/>
                </a:prst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952" y="1442545"/>
            <a:ext cx="432117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2620" y="2152147"/>
            <a:ext cx="4903494" cy="3785652"/>
          </a:xfrm>
          <a:prstGeom prst="rect">
            <a:avLst/>
          </a:prstGeom>
          <a:noFill/>
        </p:spPr>
        <p:txBody>
          <a:bodyPr wrap="square" rtlCol="0">
            <a:spAutoFit/>
          </a:bodyPr>
          <a:lstStyle/>
          <a:p>
            <a:r>
              <a:rPr lang="en-US" sz="2400" dirty="0" smtClean="0">
                <a:solidFill>
                  <a:prstClr val="black"/>
                </a:solidFill>
              </a:rPr>
              <a:t>In early 2010, we discovered:</a:t>
            </a:r>
          </a:p>
          <a:p>
            <a:endParaRPr lang="en-US" sz="2400" dirty="0" smtClean="0">
              <a:solidFill>
                <a:prstClr val="black"/>
              </a:solidFill>
            </a:endParaRPr>
          </a:p>
          <a:p>
            <a:r>
              <a:rPr lang="en-US" sz="2400" dirty="0" smtClean="0">
                <a:solidFill>
                  <a:prstClr val="black"/>
                </a:solidFill>
              </a:rPr>
              <a:t>For deep </a:t>
            </a:r>
            <a:r>
              <a:rPr lang="en-US" sz="2400" dirty="0" err="1" smtClean="0">
                <a:solidFill>
                  <a:prstClr val="black"/>
                </a:solidFill>
              </a:rPr>
              <a:t>autoencoding</a:t>
            </a:r>
            <a:r>
              <a:rPr lang="en-US" sz="2400" dirty="0" smtClean="0">
                <a:solidFill>
                  <a:prstClr val="black"/>
                </a:solidFill>
              </a:rPr>
              <a:t> of speech features:</a:t>
            </a:r>
          </a:p>
          <a:p>
            <a:pPr marL="285750" indent="-285750">
              <a:buFont typeface="Arial" panose="020B0604020202020204" pitchFamily="34" charset="0"/>
              <a:buChar char="•"/>
            </a:pPr>
            <a:r>
              <a:rPr lang="en-US" sz="2400" dirty="0">
                <a:solidFill>
                  <a:prstClr val="black"/>
                </a:solidFill>
              </a:rPr>
              <a:t>Both </a:t>
            </a:r>
            <a:r>
              <a:rPr lang="en-US" sz="2400" dirty="0" smtClean="0">
                <a:solidFill>
                  <a:prstClr val="black"/>
                </a:solidFill>
              </a:rPr>
              <a:t>spectrogram/</a:t>
            </a:r>
            <a:r>
              <a:rPr lang="en-US" sz="2400" dirty="0" err="1" smtClean="0">
                <a:solidFill>
                  <a:prstClr val="black"/>
                </a:solidFill>
              </a:rPr>
              <a:t>filterbank</a:t>
            </a:r>
            <a:r>
              <a:rPr lang="en-US" sz="2400" dirty="0" smtClean="0">
                <a:solidFill>
                  <a:prstClr val="black"/>
                </a:solidFill>
              </a:rPr>
              <a:t> features are </a:t>
            </a:r>
            <a:r>
              <a:rPr lang="en-US" sz="2400" dirty="0">
                <a:solidFill>
                  <a:prstClr val="black"/>
                </a:solidFill>
              </a:rPr>
              <a:t>better than MFCCs</a:t>
            </a:r>
          </a:p>
          <a:p>
            <a:pPr marL="285750" indent="-285750">
              <a:buFont typeface="Arial" panose="020B0604020202020204" pitchFamily="34" charset="0"/>
              <a:buChar char="•"/>
            </a:pPr>
            <a:r>
              <a:rPr lang="en-US" sz="2400" dirty="0" smtClean="0">
                <a:solidFill>
                  <a:prstClr val="black"/>
                </a:solidFill>
              </a:rPr>
              <a:t>Better to use spectrogram features than </a:t>
            </a:r>
            <a:r>
              <a:rPr lang="en-US" sz="2400" dirty="0" err="1" smtClean="0">
                <a:solidFill>
                  <a:prstClr val="black"/>
                </a:solidFill>
              </a:rPr>
              <a:t>filterbanks</a:t>
            </a:r>
            <a:endParaRPr lang="en-US" sz="2400" dirty="0">
              <a:solidFill>
                <a:prstClr val="black"/>
              </a:solidFill>
            </a:endParaRPr>
          </a:p>
          <a:p>
            <a:pPr marL="285750" indent="-285750">
              <a:buFont typeface="Arial" panose="020B0604020202020204" pitchFamily="34" charset="0"/>
              <a:buChar char="•"/>
            </a:pPr>
            <a:r>
              <a:rPr lang="en-US" sz="2400" dirty="0" smtClean="0">
                <a:solidFill>
                  <a:prstClr val="black"/>
                </a:solidFill>
              </a:rPr>
              <a:t>“Better” in terms of coding efficiency (i.e., errors/energy)</a:t>
            </a:r>
            <a:endParaRPr lang="en-US" sz="2400" dirty="0">
              <a:solidFill>
                <a:prstClr val="black"/>
              </a:solidFill>
            </a:endParaRPr>
          </a:p>
        </p:txBody>
      </p:sp>
    </p:spTree>
    <p:extLst>
      <p:ext uri="{BB962C8B-B14F-4D97-AF65-F5344CB8AC3E}">
        <p14:creationId xmlns:p14="http://schemas.microsoft.com/office/powerpoint/2010/main" val="265219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16984"/>
            <a:ext cx="8229600" cy="1143000"/>
          </a:xfrm>
        </p:spPr>
        <p:txBody>
          <a:bodyPr>
            <a:normAutofit/>
          </a:bodyPr>
          <a:lstStyle/>
          <a:p>
            <a:r>
              <a:rPr lang="en-US" dirty="0" smtClean="0">
                <a:solidFill>
                  <a:schemeClr val="accent1"/>
                </a:solidFill>
              </a:rPr>
              <a:t>LVCSR Using Spectral Features</a:t>
            </a:r>
            <a:endParaRPr lang="en-US" dirty="0">
              <a:solidFill>
                <a:schemeClr val="accent1"/>
              </a:solidFill>
            </a:endParaRPr>
          </a:p>
        </p:txBody>
      </p:sp>
      <p:sp>
        <p:nvSpPr>
          <p:cNvPr id="3" name="Content Placeholder 2"/>
          <p:cNvSpPr>
            <a:spLocks noGrp="1"/>
          </p:cNvSpPr>
          <p:nvPr>
            <p:ph idx="1"/>
          </p:nvPr>
        </p:nvSpPr>
        <p:spPr>
          <a:xfrm>
            <a:off x="457200" y="1429407"/>
            <a:ext cx="8503920" cy="5013433"/>
          </a:xfrm>
        </p:spPr>
        <p:txBody>
          <a:bodyPr>
            <a:normAutofit/>
          </a:bodyPr>
          <a:lstStyle/>
          <a:p>
            <a:endParaRPr lang="en-US" sz="4000"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119</a:t>
            </a:fld>
            <a:endParaRPr lang="en-US">
              <a:solidFill>
                <a:prstClr val="black">
                  <a:tint val="75000"/>
                </a:prstClr>
              </a:solidFill>
            </a:endParaRPr>
          </a:p>
        </p:txBody>
      </p:sp>
      <p:graphicFrame>
        <p:nvGraphicFramePr>
          <p:cNvPr id="5" name="Table 4"/>
          <p:cNvGraphicFramePr>
            <a:graphicFrameLocks noGrp="1"/>
          </p:cNvGraphicFramePr>
          <p:nvPr>
            <p:extLst/>
          </p:nvPr>
        </p:nvGraphicFramePr>
        <p:xfrm>
          <a:off x="1198087" y="1650124"/>
          <a:ext cx="7488713" cy="3318697"/>
        </p:xfrm>
        <a:graphic>
          <a:graphicData uri="http://schemas.openxmlformats.org/drawingml/2006/table">
            <a:tbl>
              <a:tblPr firstRow="1" firstCol="1" bandRow="1">
                <a:tableStyleId>{5C22544A-7EE6-4342-B048-85BDC9FD1C3A}</a:tableStyleId>
              </a:tblPr>
              <a:tblGrid>
                <a:gridCol w="5095703"/>
                <a:gridCol w="2393010"/>
              </a:tblGrid>
              <a:tr h="671316">
                <a:tc>
                  <a:txBody>
                    <a:bodyPr/>
                    <a:lstStyle/>
                    <a:p>
                      <a:pPr marL="0" marR="0" algn="l">
                        <a:spcBef>
                          <a:spcPts val="0"/>
                        </a:spcBef>
                        <a:spcAft>
                          <a:spcPts val="0"/>
                        </a:spcAft>
                      </a:pPr>
                      <a:r>
                        <a:rPr lang="en-US" sz="2400" kern="1200" dirty="0" smtClean="0">
                          <a:effectLst/>
                        </a:rPr>
                        <a:t>LVCSR Systems</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400" kern="1200">
                          <a:effectLst/>
                        </a:rPr>
                        <a:t>Word error rate</a:t>
                      </a:r>
                      <a:endParaRPr lang="en-US" sz="2000">
                        <a:effectLst/>
                        <a:latin typeface="Times New Roman" panose="02020603050405020304" pitchFamily="18" charset="0"/>
                        <a:ea typeface="PMingLiU" panose="02020500000000000000" pitchFamily="18" charset="-120"/>
                      </a:endParaRPr>
                    </a:p>
                  </a:txBody>
                  <a:tcPr marL="68580" marR="68580" marT="0" marB="0"/>
                </a:tc>
              </a:tr>
              <a:tr h="559430">
                <a:tc>
                  <a:txBody>
                    <a:bodyPr/>
                    <a:lstStyle/>
                    <a:p>
                      <a:pPr marL="0" marR="0" algn="l">
                        <a:spcBef>
                          <a:spcPts val="0"/>
                        </a:spcBef>
                        <a:spcAft>
                          <a:spcPts val="0"/>
                        </a:spcAft>
                      </a:pPr>
                      <a:r>
                        <a:rPr lang="en-US" sz="2000" kern="1200" dirty="0" smtClean="0">
                          <a:effectLst/>
                        </a:rPr>
                        <a:t>Best GMM-HMM (MFCCs; </a:t>
                      </a:r>
                      <a:r>
                        <a:rPr lang="en-US" sz="2000" kern="1200" dirty="0" err="1" smtClean="0">
                          <a:effectLst/>
                        </a:rPr>
                        <a:t>fMPE+BMMI</a:t>
                      </a:r>
                      <a:r>
                        <a:rPr lang="en-US" sz="2000" kern="1200" dirty="0" smtClean="0">
                          <a:effectLst/>
                        </a:rPr>
                        <a:t>)</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kern="1200">
                          <a:effectLst/>
                        </a:rPr>
                        <a:t>34.7%</a:t>
                      </a:r>
                      <a:endParaRPr lang="en-US" sz="2000">
                        <a:effectLst/>
                        <a:latin typeface="Times New Roman" panose="02020603050405020304" pitchFamily="18" charset="0"/>
                        <a:ea typeface="PMingLiU" panose="02020500000000000000" pitchFamily="18" charset="-120"/>
                      </a:endParaRPr>
                    </a:p>
                  </a:txBody>
                  <a:tcPr marL="68580" marR="68580" marT="0" marB="0"/>
                </a:tc>
              </a:tr>
              <a:tr h="438114">
                <a:tc>
                  <a:txBody>
                    <a:bodyPr/>
                    <a:lstStyle/>
                    <a:p>
                      <a:pPr marL="0" marR="0" algn="l">
                        <a:spcBef>
                          <a:spcPts val="0"/>
                        </a:spcBef>
                        <a:spcAft>
                          <a:spcPts val="0"/>
                        </a:spcAft>
                      </a:pPr>
                      <a:r>
                        <a:rPr lang="en-US" sz="2000" kern="1200">
                          <a:effectLst/>
                        </a:rPr>
                        <a:t>DNN (MFCCs)</a:t>
                      </a:r>
                      <a:endParaRPr lang="en-US" sz="20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b="1" kern="1200" dirty="0">
                          <a:effectLst/>
                        </a:rPr>
                        <a:t>31.6%</a:t>
                      </a:r>
                      <a:endParaRPr lang="en-US" sz="2000" b="1" dirty="0">
                        <a:effectLst/>
                        <a:latin typeface="Times New Roman" panose="02020603050405020304" pitchFamily="18" charset="0"/>
                        <a:ea typeface="PMingLiU" panose="02020500000000000000" pitchFamily="18" charset="-120"/>
                      </a:endParaRPr>
                    </a:p>
                  </a:txBody>
                  <a:tcPr marL="68580" marR="68580" marT="0" marB="0"/>
                </a:tc>
              </a:tr>
              <a:tr h="438114">
                <a:tc>
                  <a:txBody>
                    <a:bodyPr/>
                    <a:lstStyle/>
                    <a:p>
                      <a:pPr marL="0" marR="0" algn="l">
                        <a:spcBef>
                          <a:spcPts val="0"/>
                        </a:spcBef>
                        <a:spcAft>
                          <a:spcPts val="0"/>
                        </a:spcAft>
                      </a:pPr>
                      <a:r>
                        <a:rPr lang="en-US" sz="2000" kern="1200" dirty="0">
                          <a:effectLst/>
                        </a:rPr>
                        <a:t>DNN </a:t>
                      </a:r>
                      <a:r>
                        <a:rPr lang="en-US" sz="2000" kern="1200" dirty="0" smtClean="0">
                          <a:effectLst/>
                        </a:rPr>
                        <a:t>(Spectrogram --- 256 </a:t>
                      </a:r>
                      <a:r>
                        <a:rPr lang="en-US" sz="2000" kern="1200" dirty="0">
                          <a:effectLst/>
                        </a:rPr>
                        <a:t>log FFT bins)</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b="1" kern="1200" dirty="0">
                          <a:effectLst/>
                        </a:rPr>
                        <a:t>32.3%</a:t>
                      </a:r>
                      <a:endParaRPr lang="en-US" sz="2000" b="1" dirty="0">
                        <a:effectLst/>
                        <a:latin typeface="Times New Roman" panose="02020603050405020304" pitchFamily="18" charset="0"/>
                        <a:ea typeface="PMingLiU" panose="02020500000000000000" pitchFamily="18" charset="-120"/>
                      </a:endParaRPr>
                    </a:p>
                  </a:txBody>
                  <a:tcPr marL="68580" marR="68580" marT="0" marB="0"/>
                </a:tc>
              </a:tr>
              <a:tr h="438114">
                <a:tc>
                  <a:txBody>
                    <a:bodyPr/>
                    <a:lstStyle/>
                    <a:p>
                      <a:pPr marL="0" marR="0" algn="l">
                        <a:spcBef>
                          <a:spcPts val="0"/>
                        </a:spcBef>
                        <a:spcAft>
                          <a:spcPts val="0"/>
                        </a:spcAft>
                      </a:pPr>
                      <a:r>
                        <a:rPr lang="en-US" sz="2000" kern="1200">
                          <a:effectLst/>
                        </a:rPr>
                        <a:t>DNN (29 log filter-banks)</a:t>
                      </a:r>
                      <a:endParaRPr lang="en-US" sz="20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kern="1200">
                          <a:effectLst/>
                        </a:rPr>
                        <a:t>30.1%</a:t>
                      </a:r>
                      <a:endParaRPr lang="en-US" sz="2000">
                        <a:effectLst/>
                        <a:latin typeface="Times New Roman" panose="02020603050405020304" pitchFamily="18" charset="0"/>
                        <a:ea typeface="PMingLiU" panose="02020500000000000000" pitchFamily="18" charset="-120"/>
                      </a:endParaRPr>
                    </a:p>
                  </a:txBody>
                  <a:tcPr marL="68580" marR="68580" marT="0" marB="0"/>
                </a:tc>
              </a:tr>
              <a:tr h="773609">
                <a:tc>
                  <a:txBody>
                    <a:bodyPr/>
                    <a:lstStyle/>
                    <a:p>
                      <a:pPr marL="0" marR="0" algn="l">
                        <a:spcBef>
                          <a:spcPts val="0"/>
                        </a:spcBef>
                        <a:spcAft>
                          <a:spcPts val="0"/>
                        </a:spcAft>
                      </a:pPr>
                      <a:r>
                        <a:rPr lang="en-US" sz="2000" kern="1200" dirty="0">
                          <a:effectLst/>
                        </a:rPr>
                        <a:t>DNN (40 log filter-banks)</a:t>
                      </a:r>
                      <a:endParaRPr lang="en-US" sz="2000" dirty="0">
                        <a:effectLst/>
                      </a:endParaRPr>
                    </a:p>
                    <a:p>
                      <a:pPr marL="0" marR="0" algn="l">
                        <a:spcBef>
                          <a:spcPts val="0"/>
                        </a:spcBef>
                        <a:spcAft>
                          <a:spcPts val="0"/>
                        </a:spcAft>
                      </a:pPr>
                      <a:r>
                        <a:rPr lang="en-US" sz="1800" kern="1200" dirty="0">
                          <a:effectLst/>
                        </a:rPr>
                        <a:t>    </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b="1" kern="1200" dirty="0">
                          <a:effectLst/>
                        </a:rPr>
                        <a:t>29.9</a:t>
                      </a:r>
                      <a:r>
                        <a:rPr lang="en-US" sz="2000" b="1" kern="1200" dirty="0" smtClean="0">
                          <a:effectLst/>
                        </a:rPr>
                        <a:t>%</a:t>
                      </a:r>
                      <a:endParaRPr lang="en-US" sz="2000" b="1" dirty="0">
                        <a:effectLst/>
                      </a:endParaRPr>
                    </a:p>
                  </a:txBody>
                  <a:tcPr marL="68580" marR="68580" marT="0" marB="0"/>
                </a:tc>
              </a:tr>
            </a:tbl>
          </a:graphicData>
        </a:graphic>
      </p:graphicFrame>
      <p:sp>
        <p:nvSpPr>
          <p:cNvPr id="7" name="TextBox 6"/>
          <p:cNvSpPr txBox="1"/>
          <p:nvPr/>
        </p:nvSpPr>
        <p:spPr>
          <a:xfrm>
            <a:off x="457200" y="5433021"/>
            <a:ext cx="8503920" cy="923330"/>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solidFill>
                  <a:prstClr val="black"/>
                </a:solidFill>
              </a:rPr>
              <a:t>Filterbanks</a:t>
            </a:r>
            <a:r>
              <a:rPr lang="en-US" dirty="0" smtClean="0">
                <a:solidFill>
                  <a:prstClr val="black"/>
                </a:solidFill>
              </a:rPr>
              <a:t> &gt; MFCC &gt; Spectrograms</a:t>
            </a:r>
          </a:p>
          <a:p>
            <a:pPr marL="285750" indent="-285750">
              <a:buFont typeface="Arial" panose="020B0604020202020204" pitchFamily="34" charset="0"/>
              <a:buChar char="•"/>
            </a:pPr>
            <a:r>
              <a:rPr lang="en-US" dirty="0" smtClean="0">
                <a:solidFill>
                  <a:prstClr val="black"/>
                </a:solidFill>
              </a:rPr>
              <a:t>Not quite consistent with deep autoencoder results</a:t>
            </a:r>
          </a:p>
          <a:p>
            <a:pPr marL="285750" indent="-285750">
              <a:buFont typeface="Arial" panose="020B0604020202020204" pitchFamily="34" charset="0"/>
              <a:buChar char="•"/>
            </a:pPr>
            <a:r>
              <a:rPr lang="en-US" dirty="0">
                <a:solidFill>
                  <a:prstClr val="black"/>
                </a:solidFill>
              </a:rPr>
              <a:t>F</a:t>
            </a:r>
            <a:r>
              <a:rPr lang="en-US" dirty="0" smtClean="0">
                <a:solidFill>
                  <a:prstClr val="black"/>
                </a:solidFill>
              </a:rPr>
              <a:t>urther research: regularization, online feature normalization at sentence level, etc.</a:t>
            </a:r>
            <a:endParaRPr lang="en-US" dirty="0">
              <a:solidFill>
                <a:prstClr val="black"/>
              </a:solidFill>
            </a:endParaRPr>
          </a:p>
        </p:txBody>
      </p:sp>
    </p:spTree>
    <p:extLst>
      <p:ext uri="{BB962C8B-B14F-4D97-AF65-F5344CB8AC3E}">
        <p14:creationId xmlns:p14="http://schemas.microsoft.com/office/powerpoint/2010/main" val="1416522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700" y="-86347"/>
            <a:ext cx="9202973" cy="6356352"/>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
        <p:nvSpPr>
          <p:cNvPr id="6" name="TextBox 5"/>
          <p:cNvSpPr txBox="1"/>
          <p:nvPr/>
        </p:nvSpPr>
        <p:spPr>
          <a:xfrm>
            <a:off x="990600" y="1417639"/>
            <a:ext cx="184731"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150940" y="381000"/>
            <a:ext cx="4791075" cy="1828800"/>
          </a:xfrm>
          <a:prstGeom prst="rect">
            <a:avLst/>
          </a:prstGeom>
        </p:spPr>
      </p:pic>
      <p:pic>
        <p:nvPicPr>
          <p:cNvPr id="8" name="Picture 7"/>
          <p:cNvPicPr>
            <a:picLocks noChangeAspect="1"/>
          </p:cNvPicPr>
          <p:nvPr/>
        </p:nvPicPr>
        <p:blipFill>
          <a:blip r:embed="rId4"/>
          <a:stretch>
            <a:fillRect/>
          </a:stretch>
        </p:blipFill>
        <p:spPr>
          <a:xfrm>
            <a:off x="1528485" y="746898"/>
            <a:ext cx="3043515" cy="1464794"/>
          </a:xfrm>
          <a:prstGeom prst="rect">
            <a:avLst/>
          </a:prstGeom>
        </p:spPr>
      </p:pic>
      <p:sp>
        <p:nvSpPr>
          <p:cNvPr id="9" name="TextBox 8"/>
          <p:cNvSpPr txBox="1"/>
          <p:nvPr/>
        </p:nvSpPr>
        <p:spPr>
          <a:xfrm>
            <a:off x="209158" y="6216413"/>
            <a:ext cx="8477642" cy="646331"/>
          </a:xfrm>
          <a:prstGeom prst="rect">
            <a:avLst/>
          </a:prstGeom>
          <a:noFill/>
        </p:spPr>
        <p:txBody>
          <a:bodyPr wrap="none" rtlCol="0">
            <a:spAutoFit/>
          </a:bodyPr>
          <a:lstStyle/>
          <a:p>
            <a:r>
              <a:rPr lang="en-US" dirty="0" smtClean="0"/>
              <a:t>Thanks to Vincent for the permission of using his slides &amp; discussions/corrections</a:t>
            </a:r>
          </a:p>
          <a:p>
            <a:r>
              <a:rPr lang="en-US" dirty="0" smtClean="0"/>
              <a:t>of information in some slides    </a:t>
            </a:r>
            <a:endParaRPr lang="en-US" dirty="0"/>
          </a:p>
        </p:txBody>
      </p:sp>
    </p:spTree>
    <p:extLst>
      <p:ext uri="{BB962C8B-B14F-4D97-AF65-F5344CB8AC3E}">
        <p14:creationId xmlns:p14="http://schemas.microsoft.com/office/powerpoint/2010/main" val="40428084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Learning Multi-Task Features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120</a:t>
            </a:fld>
            <a:endParaRPr lang="en-US">
              <a:solidFill>
                <a:prstClr val="black">
                  <a:tint val="75000"/>
                </a:prstClr>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6649" y="2361472"/>
            <a:ext cx="3297890" cy="3898318"/>
          </a:xfrm>
          <a:prstGeom prst="rect">
            <a:avLst/>
          </a:prstGeom>
          <a:noFill/>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665077" y="2361472"/>
            <a:ext cx="3021723" cy="3639935"/>
          </a:xfrm>
          <a:prstGeom prst="rect">
            <a:avLst/>
          </a:prstGeom>
        </p:spPr>
      </p:pic>
      <p:sp>
        <p:nvSpPr>
          <p:cNvPr id="7" name="TextBox 6"/>
          <p:cNvSpPr txBox="1"/>
          <p:nvPr/>
        </p:nvSpPr>
        <p:spPr>
          <a:xfrm>
            <a:off x="1366251" y="1658710"/>
            <a:ext cx="3205749" cy="369332"/>
          </a:xfrm>
          <a:prstGeom prst="rect">
            <a:avLst/>
          </a:prstGeom>
          <a:noFill/>
        </p:spPr>
        <p:txBody>
          <a:bodyPr wrap="none" rtlCol="0">
            <a:spAutoFit/>
          </a:bodyPr>
          <a:lstStyle/>
          <a:p>
            <a:r>
              <a:rPr lang="en-US" dirty="0" smtClean="0">
                <a:solidFill>
                  <a:prstClr val="black"/>
                </a:solidFill>
              </a:rPr>
              <a:t>Mixed-Band DNN architecture: </a:t>
            </a:r>
            <a:endParaRPr lang="en-US" dirty="0">
              <a:solidFill>
                <a:prstClr val="black"/>
              </a:solidFill>
            </a:endParaRPr>
          </a:p>
        </p:txBody>
      </p:sp>
      <p:sp>
        <p:nvSpPr>
          <p:cNvPr id="8" name="TextBox 7"/>
          <p:cNvSpPr txBox="1"/>
          <p:nvPr/>
        </p:nvSpPr>
        <p:spPr>
          <a:xfrm>
            <a:off x="5524652" y="1658710"/>
            <a:ext cx="3162148" cy="369332"/>
          </a:xfrm>
          <a:prstGeom prst="rect">
            <a:avLst/>
          </a:prstGeom>
          <a:noFill/>
        </p:spPr>
        <p:txBody>
          <a:bodyPr wrap="none" rtlCol="0">
            <a:spAutoFit/>
          </a:bodyPr>
          <a:lstStyle/>
          <a:p>
            <a:r>
              <a:rPr lang="en-US" dirty="0" smtClean="0">
                <a:solidFill>
                  <a:prstClr val="black"/>
                </a:solidFill>
              </a:rPr>
              <a:t>Multilingual DNN architecture: </a:t>
            </a:r>
            <a:endParaRPr lang="en-US" dirty="0">
              <a:solidFill>
                <a:prstClr val="black"/>
              </a:solidFill>
            </a:endParaRPr>
          </a:p>
        </p:txBody>
      </p:sp>
    </p:spTree>
    <p:extLst>
      <p:ext uri="{BB962C8B-B14F-4D97-AF65-F5344CB8AC3E}">
        <p14:creationId xmlns:p14="http://schemas.microsoft.com/office/powerpoint/2010/main" val="28580723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72" y="0"/>
            <a:ext cx="9732579" cy="1143000"/>
          </a:xfrm>
        </p:spPr>
        <p:txBody>
          <a:bodyPr>
            <a:noAutofit/>
          </a:bodyPr>
          <a:lstStyle/>
          <a:p>
            <a:r>
              <a:rPr lang="en-US" sz="3200" dirty="0" smtClean="0">
                <a:solidFill>
                  <a:schemeClr val="accent1"/>
                </a:solidFill>
              </a:rPr>
              <a:t>Shared Hidden Layers with</a:t>
            </a:r>
            <a:br>
              <a:rPr lang="en-US" sz="3200" dirty="0" smtClean="0">
                <a:solidFill>
                  <a:schemeClr val="accent1"/>
                </a:solidFill>
              </a:rPr>
            </a:br>
            <a:r>
              <a:rPr lang="en-US" sz="3200" dirty="0" smtClean="0">
                <a:solidFill>
                  <a:schemeClr val="accent1"/>
                </a:solidFill>
              </a:rPr>
              <a:t>Language-Specific Output Layers</a:t>
            </a:r>
            <a:endParaRPr lang="en-US" sz="3200"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121</a:t>
            </a:fld>
            <a:endParaRPr lang="en-US">
              <a:solidFill>
                <a:prstClr val="black">
                  <a:tint val="75000"/>
                </a:prstClr>
              </a:solidFill>
            </a:endParaRPr>
          </a:p>
        </p:txBody>
      </p:sp>
      <p:pic>
        <p:nvPicPr>
          <p:cNvPr id="5" name="Content Placeholder 4"/>
          <p:cNvPicPr>
            <a:picLocks noGrp="1" noChangeAspect="1"/>
          </p:cNvPicPr>
          <p:nvPr>
            <p:ph idx="1"/>
          </p:nvPr>
        </p:nvPicPr>
        <p:blipFill>
          <a:blip r:embed="rId2"/>
          <a:stretch>
            <a:fillRect/>
          </a:stretch>
        </p:blipFill>
        <p:spPr>
          <a:xfrm>
            <a:off x="1439232" y="1502980"/>
            <a:ext cx="6610201" cy="4748269"/>
          </a:xfrm>
          <a:prstGeom prst="rect">
            <a:avLst/>
          </a:prstGeom>
        </p:spPr>
      </p:pic>
    </p:spTree>
    <p:extLst>
      <p:ext uri="{BB962C8B-B14F-4D97-AF65-F5344CB8AC3E}">
        <p14:creationId xmlns:p14="http://schemas.microsoft.com/office/powerpoint/2010/main" val="35915163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934297" y="2787393"/>
            <a:ext cx="816296" cy="1115925"/>
            <a:chOff x="4488006" y="2230540"/>
            <a:chExt cx="1828800" cy="2500079"/>
          </a:xfrm>
        </p:grpSpPr>
        <p:sp>
          <p:nvSpPr>
            <p:cNvPr id="5" name="Rectangle 4"/>
            <p:cNvSpPr/>
            <p:nvPr/>
          </p:nvSpPr>
          <p:spPr>
            <a:xfrm>
              <a:off x="4488006" y="2230540"/>
              <a:ext cx="1828800" cy="250007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392"/>
              <a:r>
                <a:rPr lang="en-US" sz="1100" dirty="0">
                  <a:solidFill>
                    <a:prstClr val="black"/>
                  </a:solidFill>
                  <a:latin typeface="Segoe UI" panose="020B0502040204020203" pitchFamily="34" charset="0"/>
                  <a:cs typeface="Segoe UI" panose="020B0502040204020203" pitchFamily="34" charset="0"/>
                </a:rPr>
                <a:t>Training</a:t>
              </a:r>
              <a:endParaRPr lang="en-US" sz="1400" dirty="0">
                <a:solidFill>
                  <a:prstClr val="black"/>
                </a:solidFill>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stretch>
              <a:fillRect/>
            </a:stretch>
          </p:blipFill>
          <p:spPr>
            <a:xfrm>
              <a:off x="4611520" y="2312198"/>
              <a:ext cx="1617091" cy="2045931"/>
            </a:xfrm>
            <a:prstGeom prst="rect">
              <a:avLst/>
            </a:prstGeom>
          </p:spPr>
        </p:pic>
      </p:grpSp>
      <p:sp>
        <p:nvSpPr>
          <p:cNvPr id="3" name="TextBox 2"/>
          <p:cNvSpPr txBox="1"/>
          <p:nvPr/>
        </p:nvSpPr>
        <p:spPr>
          <a:xfrm>
            <a:off x="1153302" y="3199786"/>
            <a:ext cx="1876956" cy="300083"/>
          </a:xfrm>
          <a:prstGeom prst="rect">
            <a:avLst/>
          </a:prstGeom>
          <a:noFill/>
        </p:spPr>
        <p:txBody>
          <a:bodyPr wrap="none" lIns="68544" tIns="34289" rIns="68544" bIns="34289" rtlCol="0">
            <a:spAutoFit/>
          </a:bodyPr>
          <a:lstStyle/>
          <a:p>
            <a:pPr defTabSz="685392"/>
            <a:r>
              <a:rPr lang="en-US" sz="1500" dirty="0">
                <a:solidFill>
                  <a:prstClr val="black"/>
                </a:solidFill>
                <a:latin typeface="Segoe UI" panose="020B0502040204020203" pitchFamily="34" charset="0"/>
                <a:cs typeface="Segoe UI" panose="020B0502040204020203" pitchFamily="34" charset="0"/>
              </a:rPr>
              <a:t>English training data</a:t>
            </a:r>
          </a:p>
        </p:txBody>
      </p:sp>
      <p:sp>
        <p:nvSpPr>
          <p:cNvPr id="4" name="TextBox 3"/>
          <p:cNvSpPr txBox="1"/>
          <p:nvPr/>
        </p:nvSpPr>
        <p:spPr>
          <a:xfrm>
            <a:off x="5344678" y="1978271"/>
            <a:ext cx="1593191" cy="530915"/>
          </a:xfrm>
          <a:prstGeom prst="rect">
            <a:avLst/>
          </a:prstGeom>
          <a:noFill/>
        </p:spPr>
        <p:txBody>
          <a:bodyPr wrap="square" lIns="68544" tIns="34289" rIns="68544" bIns="34289" rtlCol="0">
            <a:spAutoFit/>
          </a:bodyPr>
          <a:lstStyle/>
          <a:p>
            <a:pPr algn="ctr" defTabSz="685392"/>
            <a:r>
              <a:rPr lang="en-US" sz="1500" dirty="0">
                <a:solidFill>
                  <a:prstClr val="black"/>
                </a:solidFill>
                <a:latin typeface="Segoe UI" panose="020B0502040204020203" pitchFamily="34" charset="0"/>
                <a:cs typeface="Segoe UI" panose="020B0502040204020203" pitchFamily="34" charset="0"/>
              </a:rPr>
              <a:t>English words, with some errors</a:t>
            </a:r>
          </a:p>
        </p:txBody>
      </p:sp>
      <p:cxnSp>
        <p:nvCxnSpPr>
          <p:cNvPr id="9" name="Straight Arrow Connector 8"/>
          <p:cNvCxnSpPr>
            <a:stCxn id="3" idx="3"/>
            <a:endCxn id="5" idx="1"/>
          </p:cNvCxnSpPr>
          <p:nvPr/>
        </p:nvCxnSpPr>
        <p:spPr>
          <a:xfrm flipV="1">
            <a:off x="3030258" y="3345356"/>
            <a:ext cx="904039" cy="44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a:endCxn id="34" idx="1"/>
          </p:cNvCxnSpPr>
          <p:nvPr/>
        </p:nvCxnSpPr>
        <p:spPr>
          <a:xfrm>
            <a:off x="4750593" y="3345356"/>
            <a:ext cx="982507" cy="95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26202" y="4268034"/>
            <a:ext cx="1230145" cy="530915"/>
          </a:xfrm>
          <a:prstGeom prst="rect">
            <a:avLst/>
          </a:prstGeom>
          <a:noFill/>
        </p:spPr>
        <p:txBody>
          <a:bodyPr wrap="none" lIns="68544" tIns="34289" rIns="68544" bIns="34289" rtlCol="0">
            <a:spAutoFit/>
          </a:bodyPr>
          <a:lstStyle/>
          <a:p>
            <a:pPr algn="ctr" defTabSz="685392"/>
            <a:r>
              <a:rPr lang="en-US" sz="1500" dirty="0">
                <a:solidFill>
                  <a:prstClr val="black"/>
                </a:solidFill>
                <a:latin typeface="Segoe UI" panose="020B0502040204020203" pitchFamily="34" charset="0"/>
                <a:cs typeface="Segoe UI" panose="020B0502040204020203" pitchFamily="34" charset="0"/>
              </a:rPr>
              <a:t>English</a:t>
            </a:r>
          </a:p>
          <a:p>
            <a:pPr algn="ctr" defTabSz="685392"/>
            <a:r>
              <a:rPr lang="en-US" sz="1500" dirty="0">
                <a:solidFill>
                  <a:prstClr val="black"/>
                </a:solidFill>
                <a:latin typeface="Segoe UI" panose="020B0502040204020203" pitchFamily="34" charset="0"/>
                <a:cs typeface="Segoe UI" panose="020B0502040204020203" pitchFamily="34" charset="0"/>
              </a:rPr>
              <a:t>speech input</a:t>
            </a:r>
          </a:p>
        </p:txBody>
      </p:sp>
      <p:cxnSp>
        <p:nvCxnSpPr>
          <p:cNvPr id="23" name="Straight Arrow Connector 22"/>
          <p:cNvCxnSpPr>
            <a:stCxn id="22" idx="0"/>
            <a:endCxn id="34" idx="2"/>
          </p:cNvCxnSpPr>
          <p:nvPr/>
        </p:nvCxnSpPr>
        <p:spPr>
          <a:xfrm flipH="1" flipV="1">
            <a:off x="6141274" y="3912902"/>
            <a:ext cx="1" cy="3551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61765" y="334975"/>
            <a:ext cx="5031818" cy="561690"/>
          </a:xfrm>
          <a:prstGeom prst="rect">
            <a:avLst/>
          </a:prstGeom>
          <a:noFill/>
        </p:spPr>
        <p:txBody>
          <a:bodyPr wrap="none" lIns="68544" tIns="34289" rIns="68544" bIns="34289" rtlCol="0">
            <a:spAutoFit/>
          </a:bodyPr>
          <a:lstStyle/>
          <a:p>
            <a:pPr defTabSz="685392"/>
            <a:r>
              <a:rPr lang="en-US" sz="3200" b="1" dirty="0">
                <a:solidFill>
                  <a:srgbClr val="4F81BD"/>
                </a:solidFill>
              </a:rPr>
              <a:t>Learning Multi-Task Features</a:t>
            </a:r>
            <a:endParaRPr lang="en-US" sz="3200" b="1" dirty="0">
              <a:solidFill>
                <a:srgbClr val="4F81BD"/>
              </a:solidFill>
              <a:latin typeface="Segoe UI Light" pitchFamily="34" charset="0"/>
              <a:cs typeface="Segoe UI" panose="020B0502040204020203" pitchFamily="34" charset="0"/>
            </a:endParaRPr>
          </a:p>
        </p:txBody>
      </p:sp>
      <p:sp>
        <p:nvSpPr>
          <p:cNvPr id="32" name="TextBox 31"/>
          <p:cNvSpPr txBox="1"/>
          <p:nvPr/>
        </p:nvSpPr>
        <p:spPr>
          <a:xfrm>
            <a:off x="5337655" y="2251090"/>
            <a:ext cx="1692386" cy="300083"/>
          </a:xfrm>
          <a:prstGeom prst="rect">
            <a:avLst/>
          </a:prstGeom>
          <a:solidFill>
            <a:schemeClr val="bg1"/>
          </a:solidFill>
        </p:spPr>
        <p:txBody>
          <a:bodyPr wrap="none" lIns="68544" tIns="34289" rIns="68544" bIns="34289" rtlCol="0">
            <a:spAutoFit/>
          </a:bodyPr>
          <a:lstStyle/>
          <a:p>
            <a:pPr defTabSz="685392"/>
            <a:r>
              <a:rPr lang="en-US" sz="1500" b="1" i="1" dirty="0">
                <a:solidFill>
                  <a:srgbClr val="FF0000"/>
                </a:solidFill>
                <a:latin typeface="Segoe UI" panose="020B0502040204020203" pitchFamily="34" charset="0"/>
                <a:cs typeface="Segoe UI" panose="020B0502040204020203" pitchFamily="34" charset="0"/>
              </a:rPr>
              <a:t>with fewer errors</a:t>
            </a:r>
          </a:p>
        </p:txBody>
      </p:sp>
      <p:grpSp>
        <p:nvGrpSpPr>
          <p:cNvPr id="28" name="Group 27"/>
          <p:cNvGrpSpPr/>
          <p:nvPr/>
        </p:nvGrpSpPr>
        <p:grpSpPr>
          <a:xfrm>
            <a:off x="5733100" y="2796954"/>
            <a:ext cx="816296" cy="1115925"/>
            <a:chOff x="4488006" y="2230540"/>
            <a:chExt cx="1828800" cy="2500079"/>
          </a:xfrm>
        </p:grpSpPr>
        <p:sp>
          <p:nvSpPr>
            <p:cNvPr id="34" name="Rectangle 33"/>
            <p:cNvSpPr/>
            <p:nvPr/>
          </p:nvSpPr>
          <p:spPr>
            <a:xfrm>
              <a:off x="4488006" y="2230540"/>
              <a:ext cx="1828800" cy="250007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392"/>
              <a:r>
                <a:rPr lang="en-US" sz="1100" dirty="0">
                  <a:solidFill>
                    <a:prstClr val="black"/>
                  </a:solidFill>
                  <a:latin typeface="Segoe UI" panose="020B0502040204020203" pitchFamily="34" charset="0"/>
                  <a:cs typeface="Segoe UI" panose="020B0502040204020203" pitchFamily="34" charset="0"/>
                </a:rPr>
                <a:t>Runtime</a:t>
              </a:r>
              <a:endParaRPr lang="en-US" sz="1400" dirty="0">
                <a:solidFill>
                  <a:prstClr val="black"/>
                </a:solidFill>
                <a:latin typeface="Segoe UI" panose="020B0502040204020203" pitchFamily="34" charset="0"/>
                <a:cs typeface="Segoe UI" panose="020B0502040204020203" pitchFamily="34" charset="0"/>
              </a:endParaRPr>
            </a:p>
          </p:txBody>
        </p:sp>
        <p:pic>
          <p:nvPicPr>
            <p:cNvPr id="35" name="Picture 34"/>
            <p:cNvPicPr>
              <a:picLocks noChangeAspect="1"/>
            </p:cNvPicPr>
            <p:nvPr/>
          </p:nvPicPr>
          <p:blipFill>
            <a:blip r:embed="rId3"/>
            <a:stretch>
              <a:fillRect/>
            </a:stretch>
          </p:blipFill>
          <p:spPr>
            <a:xfrm>
              <a:off x="4611520" y="2312198"/>
              <a:ext cx="1617091" cy="2045931"/>
            </a:xfrm>
            <a:prstGeom prst="rect">
              <a:avLst/>
            </a:prstGeom>
          </p:spPr>
        </p:pic>
      </p:grpSp>
      <p:cxnSp>
        <p:nvCxnSpPr>
          <p:cNvPr id="19" name="Straight Arrow Connector 18"/>
          <p:cNvCxnSpPr>
            <a:stCxn id="34" idx="0"/>
            <a:endCxn id="4" idx="2"/>
          </p:cNvCxnSpPr>
          <p:nvPr/>
        </p:nvCxnSpPr>
        <p:spPr>
          <a:xfrm flipV="1">
            <a:off x="6141248" y="2509186"/>
            <a:ext cx="0" cy="2877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53303" y="3481000"/>
            <a:ext cx="1839542" cy="300083"/>
          </a:xfrm>
          <a:prstGeom prst="rect">
            <a:avLst/>
          </a:prstGeom>
          <a:noFill/>
        </p:spPr>
        <p:txBody>
          <a:bodyPr wrap="none" lIns="68544" tIns="34289" rIns="68544" bIns="34289" rtlCol="0">
            <a:spAutoFit/>
          </a:bodyPr>
          <a:lstStyle/>
          <a:p>
            <a:pPr defTabSz="685392"/>
            <a:r>
              <a:rPr lang="en-US" sz="1500" dirty="0">
                <a:solidFill>
                  <a:prstClr val="black"/>
                </a:solidFill>
                <a:latin typeface="Segoe UI" panose="020B0502040204020203" pitchFamily="34" charset="0"/>
                <a:cs typeface="Segoe UI" panose="020B0502040204020203" pitchFamily="34" charset="0"/>
              </a:rPr>
              <a:t>French training data</a:t>
            </a:r>
          </a:p>
        </p:txBody>
      </p:sp>
      <p:sp>
        <p:nvSpPr>
          <p:cNvPr id="26" name="TextBox 25"/>
          <p:cNvSpPr txBox="1"/>
          <p:nvPr/>
        </p:nvSpPr>
        <p:spPr>
          <a:xfrm>
            <a:off x="6120278" y="1980408"/>
            <a:ext cx="1555667" cy="300083"/>
          </a:xfrm>
          <a:prstGeom prst="rect">
            <a:avLst/>
          </a:prstGeom>
          <a:solidFill>
            <a:schemeClr val="bg1"/>
          </a:solidFill>
        </p:spPr>
        <p:txBody>
          <a:bodyPr wrap="none" lIns="68544" tIns="34289" rIns="68544" bIns="34289" rtlCol="0">
            <a:spAutoFit/>
          </a:bodyPr>
          <a:lstStyle/>
          <a:p>
            <a:pPr defTabSz="685392"/>
            <a:r>
              <a:rPr lang="en-US" sz="1500" b="1" i="1" dirty="0">
                <a:solidFill>
                  <a:srgbClr val="FF0000"/>
                </a:solidFill>
                <a:latin typeface="Segoe UI" panose="020B0502040204020203" pitchFamily="34" charset="0"/>
                <a:cs typeface="Segoe UI" panose="020B0502040204020203" pitchFamily="34" charset="0"/>
              </a:rPr>
              <a:t>or French</a:t>
            </a:r>
            <a:r>
              <a:rPr lang="en-US" sz="1500" i="1" dirty="0">
                <a:solidFill>
                  <a:prstClr val="black"/>
                </a:solidFill>
                <a:latin typeface="Segoe UI" panose="020B0502040204020203" pitchFamily="34" charset="0"/>
                <a:cs typeface="Segoe UI" panose="020B0502040204020203" pitchFamily="34" charset="0"/>
              </a:rPr>
              <a:t> words</a:t>
            </a:r>
          </a:p>
        </p:txBody>
      </p:sp>
      <p:sp>
        <p:nvSpPr>
          <p:cNvPr id="36" name="TextBox 35"/>
          <p:cNvSpPr txBox="1"/>
          <p:nvPr/>
        </p:nvSpPr>
        <p:spPr>
          <a:xfrm>
            <a:off x="6434469" y="4267574"/>
            <a:ext cx="1007199" cy="300083"/>
          </a:xfrm>
          <a:prstGeom prst="rect">
            <a:avLst/>
          </a:prstGeom>
          <a:solidFill>
            <a:schemeClr val="bg1"/>
          </a:solidFill>
        </p:spPr>
        <p:txBody>
          <a:bodyPr wrap="none" lIns="68544" tIns="34289" rIns="68544" bIns="34289" rtlCol="0">
            <a:spAutoFit/>
          </a:bodyPr>
          <a:lstStyle/>
          <a:p>
            <a:pPr defTabSz="685392"/>
            <a:r>
              <a:rPr lang="en-US" sz="1500" b="1" i="1" dirty="0">
                <a:solidFill>
                  <a:srgbClr val="FF0000"/>
                </a:solidFill>
                <a:latin typeface="Segoe UI" panose="020B0502040204020203" pitchFamily="34" charset="0"/>
                <a:cs typeface="Segoe UI" panose="020B0502040204020203" pitchFamily="34" charset="0"/>
              </a:rPr>
              <a:t>or French</a:t>
            </a:r>
          </a:p>
        </p:txBody>
      </p:sp>
      <p:sp>
        <p:nvSpPr>
          <p:cNvPr id="37" name="TextBox 36"/>
          <p:cNvSpPr txBox="1"/>
          <p:nvPr/>
        </p:nvSpPr>
        <p:spPr>
          <a:xfrm>
            <a:off x="1153302" y="3762221"/>
            <a:ext cx="1940676" cy="300083"/>
          </a:xfrm>
          <a:prstGeom prst="rect">
            <a:avLst/>
          </a:prstGeom>
          <a:noFill/>
        </p:spPr>
        <p:txBody>
          <a:bodyPr wrap="none" lIns="68544" tIns="34289" rIns="68544" bIns="34289" rtlCol="0">
            <a:spAutoFit/>
          </a:bodyPr>
          <a:lstStyle/>
          <a:p>
            <a:pPr defTabSz="685392"/>
            <a:r>
              <a:rPr lang="en-US" sz="1500" dirty="0">
                <a:solidFill>
                  <a:prstClr val="black"/>
                </a:solidFill>
                <a:latin typeface="Segoe UI" panose="020B0502040204020203" pitchFamily="34" charset="0"/>
                <a:cs typeface="Segoe UI" panose="020B0502040204020203" pitchFamily="34" charset="0"/>
              </a:rPr>
              <a:t>Chinese training data</a:t>
            </a:r>
          </a:p>
        </p:txBody>
      </p:sp>
      <p:sp>
        <p:nvSpPr>
          <p:cNvPr id="38" name="TextBox 37"/>
          <p:cNvSpPr txBox="1"/>
          <p:nvPr/>
        </p:nvSpPr>
        <p:spPr>
          <a:xfrm>
            <a:off x="7038904" y="1980408"/>
            <a:ext cx="1650212" cy="300083"/>
          </a:xfrm>
          <a:prstGeom prst="rect">
            <a:avLst/>
          </a:prstGeom>
          <a:solidFill>
            <a:schemeClr val="bg1"/>
          </a:solidFill>
        </p:spPr>
        <p:txBody>
          <a:bodyPr wrap="none" lIns="68544" tIns="34289" rIns="68544" bIns="34289" rtlCol="0">
            <a:spAutoFit/>
          </a:bodyPr>
          <a:lstStyle/>
          <a:p>
            <a:pPr defTabSz="685392"/>
            <a:r>
              <a:rPr lang="en-US" sz="1500" b="1" i="1" dirty="0">
                <a:solidFill>
                  <a:srgbClr val="FF0000"/>
                </a:solidFill>
                <a:latin typeface="Segoe UI" panose="020B0502040204020203" pitchFamily="34" charset="0"/>
                <a:cs typeface="Segoe UI" panose="020B0502040204020203" pitchFamily="34" charset="0"/>
              </a:rPr>
              <a:t>or Chinese</a:t>
            </a:r>
            <a:r>
              <a:rPr lang="en-US" sz="1500" b="1" dirty="0">
                <a:solidFill>
                  <a:srgbClr val="FF0000"/>
                </a:solidFill>
                <a:latin typeface="Segoe UI" panose="020B0502040204020203" pitchFamily="34" charset="0"/>
                <a:cs typeface="Segoe UI" panose="020B0502040204020203" pitchFamily="34" charset="0"/>
              </a:rPr>
              <a:t> </a:t>
            </a:r>
            <a:r>
              <a:rPr lang="en-US" sz="1500" dirty="0">
                <a:solidFill>
                  <a:prstClr val="black"/>
                </a:solidFill>
                <a:latin typeface="Segoe UI" panose="020B0502040204020203" pitchFamily="34" charset="0"/>
                <a:cs typeface="Segoe UI" panose="020B0502040204020203" pitchFamily="34" charset="0"/>
              </a:rPr>
              <a:t>words</a:t>
            </a:r>
          </a:p>
        </p:txBody>
      </p:sp>
      <p:sp>
        <p:nvSpPr>
          <p:cNvPr id="39" name="TextBox 38"/>
          <p:cNvSpPr txBox="1"/>
          <p:nvPr/>
        </p:nvSpPr>
        <p:spPr>
          <a:xfrm>
            <a:off x="7343426" y="4259318"/>
            <a:ext cx="1075583" cy="300083"/>
          </a:xfrm>
          <a:prstGeom prst="rect">
            <a:avLst/>
          </a:prstGeom>
          <a:solidFill>
            <a:schemeClr val="bg1"/>
          </a:solidFill>
        </p:spPr>
        <p:txBody>
          <a:bodyPr wrap="none" lIns="68544" tIns="34289" rIns="68544" bIns="34289" rtlCol="0">
            <a:spAutoFit/>
          </a:bodyPr>
          <a:lstStyle/>
          <a:p>
            <a:pPr defTabSz="685392"/>
            <a:r>
              <a:rPr lang="en-US" sz="1500" b="1" i="1" dirty="0">
                <a:solidFill>
                  <a:srgbClr val="FF0000"/>
                </a:solidFill>
                <a:latin typeface="Segoe UI" panose="020B0502040204020203" pitchFamily="34" charset="0"/>
                <a:cs typeface="Segoe UI" panose="020B0502040204020203" pitchFamily="34" charset="0"/>
              </a:rPr>
              <a:t>or Chinese</a:t>
            </a:r>
          </a:p>
        </p:txBody>
      </p:sp>
      <p:sp>
        <p:nvSpPr>
          <p:cNvPr id="40" name="TextBox 39"/>
          <p:cNvSpPr txBox="1"/>
          <p:nvPr/>
        </p:nvSpPr>
        <p:spPr>
          <a:xfrm>
            <a:off x="1153302" y="2918569"/>
            <a:ext cx="1650644" cy="300083"/>
          </a:xfrm>
          <a:prstGeom prst="rect">
            <a:avLst/>
          </a:prstGeom>
          <a:noFill/>
        </p:spPr>
        <p:txBody>
          <a:bodyPr wrap="none" lIns="68544" tIns="34289" rIns="68544" bIns="34289" rtlCol="0">
            <a:spAutoFit/>
          </a:bodyPr>
          <a:lstStyle/>
          <a:p>
            <a:pPr defTabSz="685392"/>
            <a:r>
              <a:rPr lang="en-US" sz="1500" dirty="0">
                <a:solidFill>
                  <a:prstClr val="black"/>
                </a:solidFill>
                <a:latin typeface="Segoe UI" panose="020B0502040204020203" pitchFamily="34" charset="0"/>
                <a:cs typeface="Segoe UI" panose="020B0502040204020203" pitchFamily="34" charset="0"/>
              </a:rPr>
              <a:t>16KHz waveforms</a:t>
            </a:r>
          </a:p>
        </p:txBody>
      </p:sp>
      <p:sp>
        <p:nvSpPr>
          <p:cNvPr id="41" name="TextBox 40"/>
          <p:cNvSpPr txBox="1"/>
          <p:nvPr/>
        </p:nvSpPr>
        <p:spPr>
          <a:xfrm>
            <a:off x="1153327" y="2637352"/>
            <a:ext cx="1547251" cy="300083"/>
          </a:xfrm>
          <a:prstGeom prst="rect">
            <a:avLst/>
          </a:prstGeom>
          <a:noFill/>
        </p:spPr>
        <p:txBody>
          <a:bodyPr wrap="none" lIns="68544" tIns="34289" rIns="68544" bIns="34289" rtlCol="0">
            <a:spAutoFit/>
          </a:bodyPr>
          <a:lstStyle/>
          <a:p>
            <a:pPr defTabSz="685392"/>
            <a:r>
              <a:rPr lang="en-US" sz="1500" dirty="0">
                <a:solidFill>
                  <a:prstClr val="black"/>
                </a:solidFill>
                <a:latin typeface="Segoe UI" panose="020B0502040204020203" pitchFamily="34" charset="0"/>
                <a:cs typeface="Segoe UI" panose="020B0502040204020203" pitchFamily="34" charset="0"/>
              </a:rPr>
              <a:t>8KHz waveforms</a:t>
            </a:r>
          </a:p>
        </p:txBody>
      </p:sp>
      <p:sp>
        <p:nvSpPr>
          <p:cNvPr id="42" name="TextBox 41"/>
          <p:cNvSpPr txBox="1"/>
          <p:nvPr/>
        </p:nvSpPr>
        <p:spPr>
          <a:xfrm>
            <a:off x="4404940" y="4266317"/>
            <a:ext cx="1469393" cy="300083"/>
          </a:xfrm>
          <a:prstGeom prst="rect">
            <a:avLst/>
          </a:prstGeom>
          <a:noFill/>
        </p:spPr>
        <p:txBody>
          <a:bodyPr wrap="none" lIns="68544" tIns="34289" rIns="68544" bIns="34289" rtlCol="0">
            <a:spAutoFit/>
          </a:bodyPr>
          <a:lstStyle/>
          <a:p>
            <a:pPr defTabSz="685392"/>
            <a:r>
              <a:rPr lang="en-US" sz="1500" b="1" i="1" dirty="0">
                <a:solidFill>
                  <a:srgbClr val="FF0000"/>
                </a:solidFill>
                <a:latin typeface="Segoe UI" panose="020B0502040204020203" pitchFamily="34" charset="0"/>
                <a:cs typeface="Segoe UI" panose="020B0502040204020203" pitchFamily="34" charset="0"/>
              </a:rPr>
              <a:t>8Khz or 16KHz</a:t>
            </a:r>
          </a:p>
        </p:txBody>
      </p:sp>
    </p:spTree>
    <p:extLst>
      <p:ext uri="{BB962C8B-B14F-4D97-AF65-F5344CB8AC3E}">
        <p14:creationId xmlns:p14="http://schemas.microsoft.com/office/powerpoint/2010/main" val="58856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
                                            <p:txEl>
                                              <p:pRg st="0" end="0"/>
                                            </p:txEl>
                                          </p:spTgt>
                                        </p:tgtEl>
                                        <p:attrNameLst>
                                          <p:attrName>style.visibility</p:attrName>
                                        </p:attrNameLst>
                                      </p:cBhvr>
                                      <p:to>
                                        <p:strVal val="visible"/>
                                      </p:to>
                                    </p:set>
                                    <p:animEffect transition="in" filter="fade">
                                      <p:cBhvr>
                                        <p:cTn id="38" dur="500"/>
                                        <p:tgtEl>
                                          <p:spTgt spid="40">
                                            <p:txEl>
                                              <p:pRg st="0" end="0"/>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1">
                                            <p:txEl>
                                              <p:pRg st="0" end="0"/>
                                            </p:txEl>
                                          </p:spTgt>
                                        </p:tgtEl>
                                        <p:attrNameLst>
                                          <p:attrName>style.visibility</p:attrName>
                                        </p:attrNameLst>
                                      </p:cBhvr>
                                      <p:to>
                                        <p:strVal val="visible"/>
                                      </p:to>
                                    </p:set>
                                    <p:animEffect transition="in" filter="fade">
                                      <p:cBhvr>
                                        <p:cTn id="42" dur="500"/>
                                        <p:tgtEl>
                                          <p:spTgt spid="41">
                                            <p:txEl>
                                              <p:pRg st="0" end="0"/>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p:bldP spid="26" grpId="0" animBg="1"/>
      <p:bldP spid="36" grpId="0" animBg="1"/>
      <p:bldP spid="37" grpId="0"/>
      <p:bldP spid="38" grpId="0" animBg="1"/>
      <p:bldP spid="39" grpId="0" animBg="1"/>
      <p:bldP spid="4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 y="21021"/>
            <a:ext cx="9104586" cy="1143000"/>
          </a:xfrm>
        </p:spPr>
        <p:txBody>
          <a:bodyPr>
            <a:normAutofit/>
          </a:bodyPr>
          <a:lstStyle/>
          <a:p>
            <a:r>
              <a:rPr lang="en-US" dirty="0" smtClean="0">
                <a:solidFill>
                  <a:schemeClr val="accent1"/>
                </a:solidFill>
              </a:rPr>
              <a:t>Multilingual ASR Summary Results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123</a:t>
            </a:fld>
            <a:endParaRPr lang="en-US">
              <a:solidFill>
                <a:prstClr val="black">
                  <a:tint val="75000"/>
                </a:prstClr>
              </a:solidFill>
            </a:endParaRPr>
          </a:p>
        </p:txBody>
      </p:sp>
      <p:sp>
        <p:nvSpPr>
          <p:cNvPr id="7" name="Rectangle 1"/>
          <p:cNvSpPr>
            <a:spLocks noChangeArrowheads="1"/>
          </p:cNvSpPr>
          <p:nvPr/>
        </p:nvSpPr>
        <p:spPr bwMode="auto">
          <a:xfrm>
            <a:off x="-5556530" y="-238524"/>
            <a:ext cx="15152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sz="900" b="1"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Table 2</a:t>
            </a:r>
            <a:r>
              <a:rPr lang="en-US" sz="900"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 DNN performance on wideband and narrowband test sets (a multitask-learning setup) using mixed-bandwidth training data.</a:t>
            </a:r>
            <a:endParaRPr lang="en-US" smtClean="0">
              <a:solidFill>
                <a:prstClr val="black"/>
              </a:solidFill>
              <a:latin typeface="Arial" panose="020B0604020202020204" pitchFamily="34" charset="0"/>
            </a:endParaRPr>
          </a:p>
        </p:txBody>
      </p:sp>
      <p:graphicFrame>
        <p:nvGraphicFramePr>
          <p:cNvPr id="11" name="Content Placeholder 10"/>
          <p:cNvGraphicFramePr>
            <a:graphicFrameLocks noGrp="1"/>
          </p:cNvGraphicFramePr>
          <p:nvPr>
            <p:ph idx="1"/>
            <p:extLst/>
          </p:nvPr>
        </p:nvGraphicFramePr>
        <p:xfrm>
          <a:off x="333487" y="2216078"/>
          <a:ext cx="8068235" cy="3808204"/>
        </p:xfrm>
        <a:graphic>
          <a:graphicData uri="http://schemas.openxmlformats.org/drawingml/2006/table">
            <a:tbl>
              <a:tblPr firstRow="1" firstCol="1" bandRow="1">
                <a:tableStyleId>{5C22544A-7EE6-4342-B048-85BDC9FD1C3A}</a:tableStyleId>
              </a:tblPr>
              <a:tblGrid>
                <a:gridCol w="5827059"/>
                <a:gridCol w="2241176"/>
              </a:tblGrid>
              <a:tr h="549092">
                <a:tc>
                  <a:txBody>
                    <a:bodyPr/>
                    <a:lstStyle/>
                    <a:p>
                      <a:pPr marL="0" marR="0" algn="ctr">
                        <a:spcBef>
                          <a:spcPts val="0"/>
                        </a:spcBef>
                        <a:spcAft>
                          <a:spcPts val="0"/>
                        </a:spcAft>
                      </a:pPr>
                      <a:r>
                        <a:rPr lang="en-US" sz="2400" dirty="0">
                          <a:effectLst/>
                        </a:rPr>
                        <a:t>Speech Recognizers</a:t>
                      </a:r>
                      <a:endParaRPr lang="en-US" sz="24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400">
                          <a:effectLst/>
                        </a:rPr>
                        <a:t>WER on ENU</a:t>
                      </a:r>
                      <a:endParaRPr lang="en-US" sz="2400">
                        <a:effectLst/>
                        <a:latin typeface="Times New Roman" panose="02020603050405020304" pitchFamily="18" charset="0"/>
                        <a:ea typeface="PMingLiU" panose="02020500000000000000" pitchFamily="18" charset="-120"/>
                      </a:endParaRPr>
                    </a:p>
                  </a:txBody>
                  <a:tcPr marL="68580" marR="68580" marT="0" marB="0"/>
                </a:tc>
              </a:tr>
              <a:tr h="814778">
                <a:tc>
                  <a:txBody>
                    <a:bodyPr/>
                    <a:lstStyle/>
                    <a:p>
                      <a:pPr marL="0" marR="0">
                        <a:spcBef>
                          <a:spcPts val="0"/>
                        </a:spcBef>
                        <a:spcAft>
                          <a:spcPts val="0"/>
                        </a:spcAft>
                      </a:pPr>
                      <a:r>
                        <a:rPr lang="en-US" sz="2400" dirty="0">
                          <a:effectLst/>
                        </a:rPr>
                        <a:t>DNN trained with only ENU data</a:t>
                      </a:r>
                      <a:endParaRPr lang="en-US" sz="24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400" b="1" dirty="0">
                          <a:effectLst/>
                        </a:rPr>
                        <a:t>30.9%</a:t>
                      </a:r>
                      <a:endParaRPr lang="en-US" sz="2400" b="1" dirty="0">
                        <a:effectLst/>
                        <a:latin typeface="Times New Roman" panose="02020603050405020304" pitchFamily="18" charset="0"/>
                        <a:ea typeface="PMingLiU" panose="02020500000000000000" pitchFamily="18" charset="-120"/>
                      </a:endParaRPr>
                    </a:p>
                  </a:txBody>
                  <a:tcPr marL="68580" marR="68580" marT="0" marB="0"/>
                </a:tc>
              </a:tr>
              <a:tr h="814778">
                <a:tc>
                  <a:txBody>
                    <a:bodyPr/>
                    <a:lstStyle/>
                    <a:p>
                      <a:pPr marL="0" marR="0">
                        <a:spcBef>
                          <a:spcPts val="0"/>
                        </a:spcBef>
                        <a:spcAft>
                          <a:spcPts val="0"/>
                        </a:spcAft>
                      </a:pPr>
                      <a:r>
                        <a:rPr lang="en-US" sz="2400" dirty="0">
                          <a:effectLst/>
                        </a:rPr>
                        <a:t>    +FRA, retrain all layers with ENU</a:t>
                      </a:r>
                      <a:endParaRPr lang="en-US" sz="24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400">
                          <a:effectLst/>
                        </a:rPr>
                        <a:t>30.6%</a:t>
                      </a:r>
                      <a:endParaRPr lang="en-US" sz="2400">
                        <a:effectLst/>
                        <a:latin typeface="Times New Roman" panose="02020603050405020304" pitchFamily="18" charset="0"/>
                        <a:ea typeface="PMingLiU" panose="02020500000000000000" pitchFamily="18" charset="-120"/>
                      </a:endParaRPr>
                    </a:p>
                  </a:txBody>
                  <a:tcPr marL="68580" marR="68580" marT="0" marB="0"/>
                </a:tc>
              </a:tr>
              <a:tr h="814778">
                <a:tc>
                  <a:txBody>
                    <a:bodyPr/>
                    <a:lstStyle/>
                    <a:p>
                      <a:pPr marL="0" marR="0">
                        <a:spcBef>
                          <a:spcPts val="0"/>
                        </a:spcBef>
                        <a:spcAft>
                          <a:spcPts val="0"/>
                        </a:spcAft>
                      </a:pPr>
                      <a:r>
                        <a:rPr lang="en-US" sz="2400" dirty="0">
                          <a:effectLst/>
                        </a:rPr>
                        <a:t>or +FRA, retrain the top layer with ENU</a:t>
                      </a:r>
                      <a:endParaRPr lang="en-US" sz="24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400" dirty="0">
                          <a:effectLst/>
                        </a:rPr>
                        <a:t>27.3%</a:t>
                      </a:r>
                      <a:endParaRPr lang="en-US" sz="2400" dirty="0">
                        <a:effectLst/>
                        <a:latin typeface="Times New Roman" panose="02020603050405020304" pitchFamily="18" charset="0"/>
                        <a:ea typeface="PMingLiU" panose="02020500000000000000" pitchFamily="18" charset="-120"/>
                      </a:endParaRPr>
                    </a:p>
                  </a:txBody>
                  <a:tcPr marL="68580" marR="68580" marT="0" marB="0"/>
                </a:tc>
              </a:tr>
              <a:tr h="814778">
                <a:tc>
                  <a:txBody>
                    <a:bodyPr/>
                    <a:lstStyle/>
                    <a:p>
                      <a:pPr marL="0" marR="0">
                        <a:spcBef>
                          <a:spcPts val="0"/>
                        </a:spcBef>
                        <a:spcAft>
                          <a:spcPts val="0"/>
                        </a:spcAft>
                      </a:pPr>
                      <a:r>
                        <a:rPr lang="en-US" sz="2400">
                          <a:effectLst/>
                        </a:rPr>
                        <a:t>or +FRA+ DEU+ ESP+ITA, retrain top layer</a:t>
                      </a:r>
                      <a:endParaRPr lang="en-US" sz="24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400" b="1" dirty="0">
                          <a:effectLst/>
                        </a:rPr>
                        <a:t>25.3%</a:t>
                      </a:r>
                      <a:endParaRPr lang="en-US" sz="2400" b="1" dirty="0">
                        <a:effectLst/>
                        <a:latin typeface="Times New Roman" panose="02020603050405020304" pitchFamily="18" charset="0"/>
                        <a:ea typeface="PMingLiU" panose="02020500000000000000" pitchFamily="18" charset="-120"/>
                      </a:endParaRPr>
                    </a:p>
                  </a:txBody>
                  <a:tcPr marL="68580" marR="68580" marT="0" marB="0"/>
                </a:tc>
              </a:tr>
            </a:tbl>
          </a:graphicData>
        </a:graphic>
      </p:graphicFrame>
    </p:spTree>
    <p:extLst>
      <p:ext uri="{BB962C8B-B14F-4D97-AF65-F5344CB8AC3E}">
        <p14:creationId xmlns:p14="http://schemas.microsoft.com/office/powerpoint/2010/main" val="9683703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2283" y="1723202"/>
            <a:ext cx="8996855" cy="5134798"/>
            <a:chOff x="0" y="-19594"/>
            <a:chExt cx="8623036" cy="5417151"/>
          </a:xfrm>
        </p:grpSpPr>
        <p:sp>
          <p:nvSpPr>
            <p:cNvPr id="40" name="TextBox 39"/>
            <p:cNvSpPr txBox="1"/>
            <p:nvPr/>
          </p:nvSpPr>
          <p:spPr>
            <a:xfrm>
              <a:off x="3163202" y="1967083"/>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63</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39" name="TextBox 38"/>
            <p:cNvSpPr txBox="1"/>
            <p:nvPr/>
          </p:nvSpPr>
          <p:spPr>
            <a:xfrm>
              <a:off x="3267451" y="2195683"/>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53</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4" name="TextBox 3"/>
            <p:cNvSpPr txBox="1"/>
            <p:nvPr/>
          </p:nvSpPr>
          <p:spPr>
            <a:xfrm>
              <a:off x="0" y="369964"/>
              <a:ext cx="1676400" cy="246221"/>
            </a:xfrm>
            <a:prstGeom prst="rect">
              <a:avLst/>
            </a:prstGeom>
            <a:noFill/>
          </p:spPr>
          <p:txBody>
            <a:bodyPr wrap="square" rtlCol="0">
              <a:spAutoFit/>
            </a:bodyPr>
            <a:lstStyle/>
            <a:p>
              <a:pPr algn="ctr" defTabSz="914400"/>
              <a:r>
                <a:rPr lang="en-US" sz="1000" b="1" dirty="0" smtClean="0">
                  <a:solidFill>
                    <a:prstClr val="black"/>
                  </a:solidFill>
                </a:rPr>
                <a:t>System output</a:t>
              </a:r>
              <a:endParaRPr lang="en-US" sz="1000" b="1" dirty="0">
                <a:solidFill>
                  <a:prstClr val="black"/>
                </a:solidFill>
              </a:endParaRPr>
            </a:p>
          </p:txBody>
        </p:sp>
        <p:sp>
          <p:nvSpPr>
            <p:cNvPr id="5" name="TextBox 4"/>
            <p:cNvSpPr txBox="1"/>
            <p:nvPr/>
          </p:nvSpPr>
          <p:spPr>
            <a:xfrm>
              <a:off x="1371600" y="369964"/>
              <a:ext cx="990600" cy="246221"/>
            </a:xfrm>
            <a:prstGeom prst="rect">
              <a:avLst/>
            </a:prstGeom>
            <a:noFill/>
          </p:spPr>
          <p:txBody>
            <a:bodyPr wrap="square" rtlCol="0">
              <a:spAutoFit/>
            </a:bodyPr>
            <a:lstStyle/>
            <a:p>
              <a:pPr algn="ctr" defTabSz="914400"/>
              <a:r>
                <a:rPr lang="en-US" sz="1000" b="1" dirty="0" smtClean="0">
                  <a:solidFill>
                    <a:prstClr val="black"/>
                  </a:solidFill>
                </a:rPr>
                <a:t>User speech</a:t>
              </a:r>
              <a:endParaRPr lang="en-US" sz="1000" b="1" dirty="0">
                <a:solidFill>
                  <a:prstClr val="black"/>
                </a:solidFill>
              </a:endParaRPr>
            </a:p>
          </p:txBody>
        </p:sp>
        <p:sp>
          <p:nvSpPr>
            <p:cNvPr id="6" name="TextBox 5"/>
            <p:cNvSpPr txBox="1"/>
            <p:nvPr/>
          </p:nvSpPr>
          <p:spPr>
            <a:xfrm>
              <a:off x="2183477" y="216075"/>
              <a:ext cx="1066800" cy="400110"/>
            </a:xfrm>
            <a:prstGeom prst="rect">
              <a:avLst/>
            </a:prstGeom>
            <a:noFill/>
          </p:spPr>
          <p:txBody>
            <a:bodyPr wrap="square" rtlCol="0">
              <a:spAutoFit/>
            </a:bodyPr>
            <a:lstStyle/>
            <a:p>
              <a:pPr algn="ctr" defTabSz="914400"/>
              <a:r>
                <a:rPr lang="en-US" sz="1000" b="1" dirty="0" smtClean="0">
                  <a:solidFill>
                    <a:prstClr val="black"/>
                  </a:solidFill>
                </a:rPr>
                <a:t>SLU output </a:t>
              </a:r>
              <a:br>
                <a:rPr lang="en-US" sz="1000" b="1" dirty="0" smtClean="0">
                  <a:solidFill>
                    <a:prstClr val="black"/>
                  </a:solidFill>
                </a:rPr>
              </a:br>
              <a:r>
                <a:rPr lang="en-US" sz="1000" b="1" dirty="0" smtClean="0">
                  <a:solidFill>
                    <a:prstClr val="black"/>
                  </a:solidFill>
                </a:rPr>
                <a:t>+ confidence</a:t>
              </a:r>
              <a:endParaRPr lang="en-US" sz="1000" b="1" dirty="0">
                <a:solidFill>
                  <a:prstClr val="black"/>
                </a:solidFill>
              </a:endParaRPr>
            </a:p>
          </p:txBody>
        </p:sp>
        <p:sp>
          <p:nvSpPr>
            <p:cNvPr id="7" name="TextBox 6"/>
            <p:cNvSpPr txBox="1"/>
            <p:nvPr/>
          </p:nvSpPr>
          <p:spPr>
            <a:xfrm>
              <a:off x="3115051" y="369964"/>
              <a:ext cx="1676400" cy="246221"/>
            </a:xfrm>
            <a:prstGeom prst="rect">
              <a:avLst/>
            </a:prstGeom>
            <a:noFill/>
          </p:spPr>
          <p:txBody>
            <a:bodyPr wrap="square" rtlCol="0">
              <a:spAutoFit/>
            </a:bodyPr>
            <a:lstStyle/>
            <a:p>
              <a:pPr algn="ctr" defTabSz="914400"/>
              <a:r>
                <a:rPr lang="en-US" sz="1000" b="1" dirty="0" smtClean="0">
                  <a:solidFill>
                    <a:prstClr val="black"/>
                  </a:solidFill>
                </a:rPr>
                <a:t>Per-hypothesis features</a:t>
              </a:r>
              <a:endParaRPr lang="en-US" sz="1000" b="1" dirty="0">
                <a:solidFill>
                  <a:prstClr val="black"/>
                </a:solidFill>
              </a:endParaRPr>
            </a:p>
          </p:txBody>
        </p:sp>
        <p:sp>
          <p:nvSpPr>
            <p:cNvPr id="8" name="TextBox 7"/>
            <p:cNvSpPr txBox="1"/>
            <p:nvPr/>
          </p:nvSpPr>
          <p:spPr>
            <a:xfrm>
              <a:off x="5020051" y="369964"/>
              <a:ext cx="1447800" cy="246221"/>
            </a:xfrm>
            <a:prstGeom prst="rect">
              <a:avLst/>
            </a:prstGeom>
            <a:noFill/>
          </p:spPr>
          <p:txBody>
            <a:bodyPr wrap="square" rtlCol="0">
              <a:spAutoFit/>
            </a:bodyPr>
            <a:lstStyle/>
            <a:p>
              <a:pPr algn="ctr" defTabSz="914400"/>
              <a:r>
                <a:rPr lang="en-US" sz="1000" b="1" dirty="0" smtClean="0">
                  <a:solidFill>
                    <a:prstClr val="black"/>
                  </a:solidFill>
                </a:rPr>
                <a:t>General features</a:t>
              </a:r>
              <a:endParaRPr lang="en-US" sz="1000" b="1" dirty="0">
                <a:solidFill>
                  <a:prstClr val="black"/>
                </a:solidFill>
              </a:endParaRPr>
            </a:p>
          </p:txBody>
        </p:sp>
        <p:sp>
          <p:nvSpPr>
            <p:cNvPr id="9" name="TextBox 8"/>
            <p:cNvSpPr txBox="1"/>
            <p:nvPr/>
          </p:nvSpPr>
          <p:spPr>
            <a:xfrm>
              <a:off x="6967152" y="222245"/>
              <a:ext cx="1219200" cy="400110"/>
            </a:xfrm>
            <a:prstGeom prst="rect">
              <a:avLst/>
            </a:prstGeom>
            <a:noFill/>
          </p:spPr>
          <p:txBody>
            <a:bodyPr wrap="square" rtlCol="0">
              <a:spAutoFit/>
            </a:bodyPr>
            <a:lstStyle/>
            <a:p>
              <a:pPr defTabSz="914400"/>
              <a:r>
                <a:rPr lang="en-US" sz="1000" b="1" dirty="0" smtClean="0">
                  <a:solidFill>
                    <a:prstClr val="black"/>
                  </a:solidFill>
                </a:rPr>
                <a:t>Distribution over dialog state </a:t>
              </a:r>
              <a:r>
                <a:rPr lang="en-US" sz="1000" b="1" dirty="0" err="1" smtClean="0">
                  <a:solidFill>
                    <a:prstClr val="black"/>
                  </a:solidFill>
                </a:rPr>
                <a:t>hyps</a:t>
              </a:r>
              <a:endParaRPr lang="en-US" sz="1000" b="1" dirty="0">
                <a:solidFill>
                  <a:prstClr val="black"/>
                </a:solidFill>
              </a:endParaRPr>
            </a:p>
          </p:txBody>
        </p:sp>
        <p:sp>
          <p:nvSpPr>
            <p:cNvPr id="10" name="TextBox 9"/>
            <p:cNvSpPr txBox="1"/>
            <p:nvPr/>
          </p:nvSpPr>
          <p:spPr>
            <a:xfrm>
              <a:off x="0" y="609979"/>
              <a:ext cx="1676400" cy="246221"/>
            </a:xfrm>
            <a:prstGeom prst="rect">
              <a:avLst/>
            </a:prstGeom>
            <a:noFill/>
          </p:spPr>
          <p:txBody>
            <a:bodyPr wrap="square" rtlCol="0">
              <a:spAutoFit/>
            </a:bodyPr>
            <a:lstStyle/>
            <a:p>
              <a:pPr algn="ctr" defTabSz="914400"/>
              <a:r>
                <a:rPr lang="en-US" sz="1000" dirty="0" smtClean="0">
                  <a:solidFill>
                    <a:prstClr val="black"/>
                  </a:solidFill>
                </a:rPr>
                <a:t>Hello, which bus route?</a:t>
              </a:r>
              <a:endParaRPr lang="en-US" sz="1000" dirty="0">
                <a:solidFill>
                  <a:prstClr val="black"/>
                </a:solidFill>
              </a:endParaRPr>
            </a:p>
          </p:txBody>
        </p:sp>
        <p:sp>
          <p:nvSpPr>
            <p:cNvPr id="11" name="TextBox 10"/>
            <p:cNvSpPr txBox="1"/>
            <p:nvPr/>
          </p:nvSpPr>
          <p:spPr>
            <a:xfrm>
              <a:off x="1371600" y="609979"/>
              <a:ext cx="990600" cy="246221"/>
            </a:xfrm>
            <a:prstGeom prst="rect">
              <a:avLst/>
            </a:prstGeom>
            <a:noFill/>
          </p:spPr>
          <p:txBody>
            <a:bodyPr wrap="square" rtlCol="0">
              <a:spAutoFit/>
            </a:bodyPr>
            <a:lstStyle/>
            <a:p>
              <a:pPr algn="ctr" defTabSz="914400"/>
              <a:r>
                <a:rPr lang="en-US" sz="1000" dirty="0" smtClean="0">
                  <a:solidFill>
                    <a:prstClr val="black"/>
                  </a:solidFill>
                </a:rPr>
                <a:t>sixty one c</a:t>
              </a:r>
              <a:endParaRPr lang="en-US" sz="1000" dirty="0">
                <a:solidFill>
                  <a:prstClr val="black"/>
                </a:solidFill>
              </a:endParaRPr>
            </a:p>
          </p:txBody>
        </p:sp>
        <p:sp>
          <p:nvSpPr>
            <p:cNvPr id="12" name="TextBox 11"/>
            <p:cNvSpPr txBox="1"/>
            <p:nvPr/>
          </p:nvSpPr>
          <p:spPr>
            <a:xfrm>
              <a:off x="2335877" y="643065"/>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61B </a:t>
              </a:r>
              <a:r>
                <a:rPr lang="en-US" sz="1000" dirty="0" smtClean="0">
                  <a:solidFill>
                    <a:prstClr val="white">
                      <a:lumMod val="65000"/>
                    </a:prstClr>
                  </a:solidFill>
                </a:rPr>
                <a:t>0.4</a:t>
              </a:r>
              <a:endParaRPr lang="en-US" sz="1000" dirty="0">
                <a:solidFill>
                  <a:prstClr val="white">
                    <a:lumMod val="65000"/>
                  </a:prstClr>
                </a:solidFill>
              </a:endParaRPr>
            </a:p>
          </p:txBody>
        </p:sp>
        <p:sp>
          <p:nvSpPr>
            <p:cNvPr id="13" name="TextBox 12"/>
            <p:cNvSpPr txBox="1"/>
            <p:nvPr/>
          </p:nvSpPr>
          <p:spPr>
            <a:xfrm>
              <a:off x="3191251" y="64306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61B</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17" name="TextBox 16"/>
            <p:cNvSpPr txBox="1"/>
            <p:nvPr/>
          </p:nvSpPr>
          <p:spPr>
            <a:xfrm>
              <a:off x="2335877" y="889286"/>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61D </a:t>
              </a:r>
              <a:r>
                <a:rPr lang="en-US" sz="1000" dirty="0" smtClean="0">
                  <a:solidFill>
                    <a:prstClr val="white">
                      <a:lumMod val="65000"/>
                    </a:prstClr>
                  </a:solidFill>
                </a:rPr>
                <a:t>0.3</a:t>
              </a:r>
              <a:endParaRPr lang="en-US" sz="1000" dirty="0">
                <a:solidFill>
                  <a:prstClr val="white">
                    <a:lumMod val="65000"/>
                  </a:prstClr>
                </a:solidFill>
              </a:endParaRPr>
            </a:p>
          </p:txBody>
        </p:sp>
        <p:sp>
          <p:nvSpPr>
            <p:cNvPr id="18" name="TextBox 17"/>
            <p:cNvSpPr txBox="1"/>
            <p:nvPr/>
          </p:nvSpPr>
          <p:spPr>
            <a:xfrm>
              <a:off x="2335877" y="1135507"/>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61C </a:t>
              </a:r>
              <a:r>
                <a:rPr lang="en-US" sz="1000" dirty="0" smtClean="0">
                  <a:solidFill>
                    <a:prstClr val="white">
                      <a:lumMod val="65000"/>
                    </a:prstClr>
                  </a:solidFill>
                </a:rPr>
                <a:t>0.1</a:t>
              </a:r>
              <a:endParaRPr lang="en-US" sz="1000" dirty="0">
                <a:solidFill>
                  <a:prstClr val="white">
                    <a:lumMod val="65000"/>
                  </a:prstClr>
                </a:solidFill>
              </a:endParaRPr>
            </a:p>
          </p:txBody>
        </p:sp>
        <p:sp>
          <p:nvSpPr>
            <p:cNvPr id="19" name="TextBox 18"/>
            <p:cNvSpPr txBox="1"/>
            <p:nvPr/>
          </p:nvSpPr>
          <p:spPr>
            <a:xfrm>
              <a:off x="3267451" y="87166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61D</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20" name="TextBox 19"/>
            <p:cNvSpPr txBox="1"/>
            <p:nvPr/>
          </p:nvSpPr>
          <p:spPr>
            <a:xfrm>
              <a:off x="3343651" y="110026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61C</a:t>
              </a:r>
            </a:p>
            <a:p>
              <a:pPr defTabSz="914400"/>
              <a:r>
                <a:rPr lang="en-US" sz="1000" dirty="0" smtClean="0">
                  <a:solidFill>
                    <a:prstClr val="black"/>
                  </a:solidFill>
                </a:rPr>
                <a:t>Observed-count: 1</a:t>
              </a:r>
            </a:p>
            <a:p>
              <a:pPr defTabSz="914400"/>
              <a:r>
                <a:rPr lang="en-US" sz="1000" dirty="0" smtClean="0">
                  <a:solidFill>
                    <a:prstClr val="black"/>
                  </a:solidFill>
                </a:rPr>
                <a:t>Latest-confidence: 0.1</a:t>
              </a:r>
            </a:p>
            <a:p>
              <a:pPr defTabSz="914400"/>
              <a:r>
                <a:rPr lang="en-US" sz="1000" dirty="0" smtClean="0">
                  <a:solidFill>
                    <a:prstClr val="black"/>
                  </a:solidFill>
                </a:rPr>
                <a:t>Confirmed: no</a:t>
              </a:r>
            </a:p>
          </p:txBody>
        </p:sp>
        <p:sp>
          <p:nvSpPr>
            <p:cNvPr id="21" name="TextBox 20"/>
            <p:cNvSpPr txBox="1"/>
            <p:nvPr/>
          </p:nvSpPr>
          <p:spPr>
            <a:xfrm>
              <a:off x="5020051" y="643066"/>
              <a:ext cx="1380226" cy="736014"/>
            </a:xfrm>
            <a:prstGeom prst="rect">
              <a:avLst/>
            </a:prstGeom>
            <a:solidFill>
              <a:schemeClr val="bg1"/>
            </a:solidFill>
            <a:ln w="19050">
              <a:solidFill>
                <a:schemeClr val="tx1"/>
              </a:solidFill>
            </a:ln>
          </p:spPr>
          <p:txBody>
            <a:bodyPr wrap="square" rtlCol="0">
              <a:noAutofit/>
            </a:bodyPr>
            <a:lstStyle/>
            <a:p>
              <a:pPr defTabSz="914400"/>
              <a:r>
                <a:rPr lang="en-US" sz="1000" dirty="0" err="1" smtClean="0">
                  <a:solidFill>
                    <a:prstClr val="black"/>
                  </a:solidFill>
                </a:rPr>
                <a:t>QuestionType</a:t>
              </a:r>
              <a:r>
                <a:rPr lang="en-US" sz="1000" dirty="0" smtClean="0">
                  <a:solidFill>
                    <a:prstClr val="black"/>
                  </a:solidFill>
                </a:rPr>
                <a:t>: Ask</a:t>
              </a:r>
            </a:p>
            <a:p>
              <a:pPr defTabSz="914400"/>
              <a:r>
                <a:rPr lang="en-US" sz="1000" dirty="0" smtClean="0">
                  <a:solidFill>
                    <a:prstClr val="black"/>
                  </a:solidFill>
                </a:rPr>
                <a:t>Times-asked: 1</a:t>
              </a:r>
            </a:p>
            <a:p>
              <a:pPr defTabSz="914400"/>
              <a:r>
                <a:rPr lang="en-US" sz="1000" dirty="0" smtClean="0">
                  <a:solidFill>
                    <a:prstClr val="black"/>
                  </a:solidFill>
                </a:rPr>
                <a:t>Times-confirmed: 0</a:t>
              </a:r>
            </a:p>
            <a:p>
              <a:pPr defTabSz="914400"/>
              <a:r>
                <a:rPr lang="en-US" sz="1000" dirty="0" err="1" smtClean="0">
                  <a:solidFill>
                    <a:prstClr val="black"/>
                  </a:solidFill>
                </a:rPr>
                <a:t>Hyp</a:t>
              </a:r>
              <a:r>
                <a:rPr lang="en-US" sz="1000" dirty="0" smtClean="0">
                  <a:solidFill>
                    <a:prstClr val="black"/>
                  </a:solidFill>
                </a:rPr>
                <a:t>-count: 3</a:t>
              </a:r>
            </a:p>
          </p:txBody>
        </p:sp>
        <p:sp>
          <p:nvSpPr>
            <p:cNvPr id="22" name="TextBox 21"/>
            <p:cNvSpPr txBox="1"/>
            <p:nvPr/>
          </p:nvSpPr>
          <p:spPr>
            <a:xfrm>
              <a:off x="6565636" y="643065"/>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61B</a:t>
              </a:r>
              <a:endParaRPr lang="en-US" sz="1000" b="1" dirty="0">
                <a:solidFill>
                  <a:prstClr val="black"/>
                </a:solidFill>
              </a:endParaRPr>
            </a:p>
          </p:txBody>
        </p:sp>
        <p:sp>
          <p:nvSpPr>
            <p:cNvPr id="23" name="TextBox 22"/>
            <p:cNvSpPr txBox="1"/>
            <p:nvPr/>
          </p:nvSpPr>
          <p:spPr>
            <a:xfrm>
              <a:off x="6565636" y="889286"/>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61D</a:t>
              </a:r>
              <a:endParaRPr lang="en-US" sz="1000" b="1" dirty="0">
                <a:solidFill>
                  <a:prstClr val="black"/>
                </a:solidFill>
              </a:endParaRPr>
            </a:p>
          </p:txBody>
        </p:sp>
        <p:sp>
          <p:nvSpPr>
            <p:cNvPr id="24" name="TextBox 23"/>
            <p:cNvSpPr txBox="1"/>
            <p:nvPr/>
          </p:nvSpPr>
          <p:spPr>
            <a:xfrm>
              <a:off x="6565636" y="1135507"/>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61C</a:t>
              </a:r>
              <a:endParaRPr lang="en-US" sz="1000" b="1" dirty="0">
                <a:solidFill>
                  <a:prstClr val="black"/>
                </a:solidFill>
              </a:endParaRPr>
            </a:p>
          </p:txBody>
        </p:sp>
        <p:cxnSp>
          <p:nvCxnSpPr>
            <p:cNvPr id="26" name="Straight Connector 25"/>
            <p:cNvCxnSpPr/>
            <p:nvPr/>
          </p:nvCxnSpPr>
          <p:spPr>
            <a:xfrm>
              <a:off x="7022836" y="646928"/>
              <a:ext cx="0" cy="100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65636" y="1381728"/>
              <a:ext cx="457200" cy="246221"/>
            </a:xfrm>
            <a:prstGeom prst="rect">
              <a:avLst/>
            </a:prstGeom>
            <a:noFill/>
            <a:ln w="19050">
              <a:noFill/>
            </a:ln>
          </p:spPr>
          <p:txBody>
            <a:bodyPr wrap="square" rtlCol="0">
              <a:spAutoFit/>
            </a:bodyPr>
            <a:lstStyle/>
            <a:p>
              <a:pPr algn="ctr" defTabSz="914400"/>
              <a:r>
                <a:rPr lang="en-US" sz="1000" b="1" i="1" dirty="0" smtClean="0">
                  <a:solidFill>
                    <a:prstClr val="black"/>
                  </a:solidFill>
                </a:rPr>
                <a:t>Rest</a:t>
              </a:r>
              <a:endParaRPr lang="en-US" sz="1000" b="1" i="1" dirty="0">
                <a:solidFill>
                  <a:prstClr val="black"/>
                </a:solidFill>
              </a:endParaRPr>
            </a:p>
          </p:txBody>
        </p:sp>
        <p:sp>
          <p:nvSpPr>
            <p:cNvPr id="28" name="Rectangle 27"/>
            <p:cNvSpPr/>
            <p:nvPr/>
          </p:nvSpPr>
          <p:spPr>
            <a:xfrm>
              <a:off x="7022836" y="686197"/>
              <a:ext cx="237226"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Rectangle 28"/>
            <p:cNvSpPr/>
            <p:nvPr/>
          </p:nvSpPr>
          <p:spPr>
            <a:xfrm>
              <a:off x="7022836" y="920548"/>
              <a:ext cx="152400"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Rectangle 29"/>
            <p:cNvSpPr/>
            <p:nvPr/>
          </p:nvSpPr>
          <p:spPr>
            <a:xfrm>
              <a:off x="7022836" y="1152041"/>
              <a:ext cx="85545"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1" name="Rectangle 30"/>
            <p:cNvSpPr/>
            <p:nvPr/>
          </p:nvSpPr>
          <p:spPr>
            <a:xfrm>
              <a:off x="7022836" y="1396474"/>
              <a:ext cx="304800"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TextBox 35"/>
            <p:cNvSpPr txBox="1"/>
            <p:nvPr/>
          </p:nvSpPr>
          <p:spPr>
            <a:xfrm>
              <a:off x="3343651" y="2424283"/>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61B</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37" name="TextBox 36"/>
            <p:cNvSpPr txBox="1"/>
            <p:nvPr/>
          </p:nvSpPr>
          <p:spPr>
            <a:xfrm>
              <a:off x="3419851" y="2652883"/>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61D</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38" name="TextBox 37"/>
            <p:cNvSpPr txBox="1"/>
            <p:nvPr/>
          </p:nvSpPr>
          <p:spPr>
            <a:xfrm>
              <a:off x="3496051" y="2881483"/>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61C</a:t>
              </a:r>
            </a:p>
            <a:p>
              <a:pPr defTabSz="914400"/>
              <a:r>
                <a:rPr lang="en-US" sz="1000" dirty="0" smtClean="0">
                  <a:solidFill>
                    <a:prstClr val="black"/>
                  </a:solidFill>
                </a:rPr>
                <a:t>Observed-count: 2</a:t>
              </a:r>
            </a:p>
            <a:p>
              <a:pPr defTabSz="914400"/>
              <a:r>
                <a:rPr lang="en-US" sz="1000" dirty="0" smtClean="0">
                  <a:solidFill>
                    <a:prstClr val="black"/>
                  </a:solidFill>
                </a:rPr>
                <a:t>Latest-confidence: 0.2</a:t>
              </a:r>
            </a:p>
            <a:p>
              <a:pPr defTabSz="914400"/>
              <a:r>
                <a:rPr lang="en-US" sz="1000" dirty="0" smtClean="0">
                  <a:solidFill>
                    <a:prstClr val="black"/>
                  </a:solidFill>
                </a:rPr>
                <a:t>Confirmed: no</a:t>
              </a:r>
            </a:p>
          </p:txBody>
        </p:sp>
        <p:sp>
          <p:nvSpPr>
            <p:cNvPr id="41" name="TextBox 40"/>
            <p:cNvSpPr txBox="1"/>
            <p:nvPr/>
          </p:nvSpPr>
          <p:spPr>
            <a:xfrm>
              <a:off x="5020051" y="1959604"/>
              <a:ext cx="1380226" cy="736014"/>
            </a:xfrm>
            <a:prstGeom prst="rect">
              <a:avLst/>
            </a:prstGeom>
            <a:solidFill>
              <a:schemeClr val="bg1"/>
            </a:solidFill>
            <a:ln w="19050">
              <a:solidFill>
                <a:schemeClr val="tx1"/>
              </a:solidFill>
            </a:ln>
          </p:spPr>
          <p:txBody>
            <a:bodyPr wrap="square" rtlCol="0">
              <a:noAutofit/>
            </a:bodyPr>
            <a:lstStyle/>
            <a:p>
              <a:pPr defTabSz="914400"/>
              <a:r>
                <a:rPr lang="en-US" sz="1000" dirty="0" err="1" smtClean="0">
                  <a:solidFill>
                    <a:prstClr val="black"/>
                  </a:solidFill>
                </a:rPr>
                <a:t>QuestionType</a:t>
              </a:r>
              <a:r>
                <a:rPr lang="en-US" sz="1000" dirty="0" smtClean="0">
                  <a:solidFill>
                    <a:prstClr val="black"/>
                  </a:solidFill>
                </a:rPr>
                <a:t>: Ask</a:t>
              </a:r>
            </a:p>
            <a:p>
              <a:pPr defTabSz="914400"/>
              <a:r>
                <a:rPr lang="en-US" sz="1000" dirty="0" smtClean="0">
                  <a:solidFill>
                    <a:prstClr val="black"/>
                  </a:solidFill>
                </a:rPr>
                <a:t>Times-asked: 2</a:t>
              </a:r>
            </a:p>
            <a:p>
              <a:pPr defTabSz="914400"/>
              <a:r>
                <a:rPr lang="en-US" sz="1000" dirty="0" smtClean="0">
                  <a:solidFill>
                    <a:prstClr val="black"/>
                  </a:solidFill>
                </a:rPr>
                <a:t>Times-confirmed: 0</a:t>
              </a:r>
            </a:p>
            <a:p>
              <a:pPr defTabSz="914400"/>
              <a:r>
                <a:rPr lang="en-US" sz="1000" dirty="0" err="1" smtClean="0">
                  <a:solidFill>
                    <a:prstClr val="black"/>
                  </a:solidFill>
                </a:rPr>
                <a:t>Hyp</a:t>
              </a:r>
              <a:r>
                <a:rPr lang="en-US" sz="1000" dirty="0" smtClean="0">
                  <a:solidFill>
                    <a:prstClr val="black"/>
                  </a:solidFill>
                </a:rPr>
                <a:t>-count: 5</a:t>
              </a:r>
            </a:p>
          </p:txBody>
        </p:sp>
        <p:sp>
          <p:nvSpPr>
            <p:cNvPr id="42" name="TextBox 41"/>
            <p:cNvSpPr txBox="1"/>
            <p:nvPr/>
          </p:nvSpPr>
          <p:spPr>
            <a:xfrm>
              <a:off x="4515039" y="-19594"/>
              <a:ext cx="1219200" cy="246221"/>
            </a:xfrm>
            <a:prstGeom prst="rect">
              <a:avLst/>
            </a:prstGeom>
            <a:noFill/>
          </p:spPr>
          <p:txBody>
            <a:bodyPr wrap="square" rtlCol="0">
              <a:spAutoFit/>
            </a:bodyPr>
            <a:lstStyle/>
            <a:p>
              <a:pPr algn="ctr" defTabSz="914400"/>
              <a:r>
                <a:rPr lang="en-US" sz="1000" b="1" dirty="0" smtClean="0">
                  <a:solidFill>
                    <a:prstClr val="black"/>
                  </a:solidFill>
                </a:rPr>
                <a:t>Tracker inputs</a:t>
              </a:r>
              <a:endParaRPr lang="en-US" sz="1000" b="1" dirty="0">
                <a:solidFill>
                  <a:prstClr val="black"/>
                </a:solidFill>
              </a:endParaRPr>
            </a:p>
          </p:txBody>
        </p:sp>
        <p:sp>
          <p:nvSpPr>
            <p:cNvPr id="43" name="TextBox 42"/>
            <p:cNvSpPr txBox="1"/>
            <p:nvPr/>
          </p:nvSpPr>
          <p:spPr>
            <a:xfrm>
              <a:off x="5789259" y="222981"/>
              <a:ext cx="1219200" cy="400110"/>
            </a:xfrm>
            <a:prstGeom prst="rect">
              <a:avLst/>
            </a:prstGeom>
            <a:noFill/>
          </p:spPr>
          <p:txBody>
            <a:bodyPr wrap="square" rtlCol="0">
              <a:spAutoFit/>
            </a:bodyPr>
            <a:lstStyle/>
            <a:p>
              <a:pPr algn="r" defTabSz="914400"/>
              <a:r>
                <a:rPr lang="en-US" sz="1000" b="1" dirty="0" smtClean="0">
                  <a:solidFill>
                    <a:prstClr val="black"/>
                  </a:solidFill>
                </a:rPr>
                <a:t>Dialog </a:t>
              </a:r>
              <a:br>
                <a:rPr lang="en-US" sz="1000" b="1" dirty="0" smtClean="0">
                  <a:solidFill>
                    <a:prstClr val="black"/>
                  </a:solidFill>
                </a:rPr>
              </a:br>
              <a:r>
                <a:rPr lang="en-US" sz="1000" b="1" dirty="0" smtClean="0">
                  <a:solidFill>
                    <a:prstClr val="black"/>
                  </a:solidFill>
                </a:rPr>
                <a:t>state </a:t>
              </a:r>
              <a:r>
                <a:rPr lang="en-US" sz="1000" b="1" dirty="0" err="1" smtClean="0">
                  <a:solidFill>
                    <a:prstClr val="black"/>
                  </a:solidFill>
                </a:rPr>
                <a:t>hyps</a:t>
              </a:r>
              <a:endParaRPr lang="en-US" sz="1000" b="1" dirty="0">
                <a:solidFill>
                  <a:prstClr val="black"/>
                </a:solidFill>
              </a:endParaRPr>
            </a:p>
          </p:txBody>
        </p:sp>
        <p:sp>
          <p:nvSpPr>
            <p:cNvPr id="44" name="TextBox 43"/>
            <p:cNvSpPr txBox="1"/>
            <p:nvPr/>
          </p:nvSpPr>
          <p:spPr>
            <a:xfrm>
              <a:off x="6967152" y="-18858"/>
              <a:ext cx="1219200" cy="246221"/>
            </a:xfrm>
            <a:prstGeom prst="rect">
              <a:avLst/>
            </a:prstGeom>
            <a:noFill/>
          </p:spPr>
          <p:txBody>
            <a:bodyPr wrap="square" rtlCol="0">
              <a:spAutoFit/>
            </a:bodyPr>
            <a:lstStyle/>
            <a:p>
              <a:pPr algn="ctr" defTabSz="914400"/>
              <a:r>
                <a:rPr lang="en-US" sz="1000" b="1" dirty="0" smtClean="0">
                  <a:solidFill>
                    <a:prstClr val="black"/>
                  </a:solidFill>
                </a:rPr>
                <a:t>Tracker output</a:t>
              </a:r>
              <a:endParaRPr lang="en-US" sz="1000" b="1" dirty="0">
                <a:solidFill>
                  <a:prstClr val="black"/>
                </a:solidFill>
              </a:endParaRPr>
            </a:p>
          </p:txBody>
        </p:sp>
        <p:sp>
          <p:nvSpPr>
            <p:cNvPr id="45" name="TextBox 44"/>
            <p:cNvSpPr txBox="1"/>
            <p:nvPr/>
          </p:nvSpPr>
          <p:spPr>
            <a:xfrm>
              <a:off x="0" y="1935803"/>
              <a:ext cx="1676400" cy="246221"/>
            </a:xfrm>
            <a:prstGeom prst="rect">
              <a:avLst/>
            </a:prstGeom>
            <a:noFill/>
          </p:spPr>
          <p:txBody>
            <a:bodyPr wrap="square" rtlCol="0">
              <a:spAutoFit/>
            </a:bodyPr>
            <a:lstStyle/>
            <a:p>
              <a:pPr algn="ctr" defTabSz="914400"/>
              <a:r>
                <a:rPr lang="en-US" sz="1000" dirty="0" smtClean="0">
                  <a:solidFill>
                    <a:prstClr val="black"/>
                  </a:solidFill>
                </a:rPr>
                <a:t>Sorry, which bus route?</a:t>
              </a:r>
              <a:endParaRPr lang="en-US" sz="1000" dirty="0">
                <a:solidFill>
                  <a:prstClr val="black"/>
                </a:solidFill>
              </a:endParaRPr>
            </a:p>
          </p:txBody>
        </p:sp>
        <p:sp>
          <p:nvSpPr>
            <p:cNvPr id="46" name="TextBox 45"/>
            <p:cNvSpPr txBox="1"/>
            <p:nvPr/>
          </p:nvSpPr>
          <p:spPr>
            <a:xfrm>
              <a:off x="1371600" y="1935803"/>
              <a:ext cx="990600" cy="246221"/>
            </a:xfrm>
            <a:prstGeom prst="rect">
              <a:avLst/>
            </a:prstGeom>
            <a:noFill/>
          </p:spPr>
          <p:txBody>
            <a:bodyPr wrap="square" rtlCol="0">
              <a:spAutoFit/>
            </a:bodyPr>
            <a:lstStyle/>
            <a:p>
              <a:pPr algn="ctr" defTabSz="914400"/>
              <a:r>
                <a:rPr lang="en-US" sz="1000" dirty="0" smtClean="0">
                  <a:solidFill>
                    <a:prstClr val="black"/>
                  </a:solidFill>
                </a:rPr>
                <a:t>sixty one c</a:t>
              </a:r>
              <a:endParaRPr lang="en-US" sz="1000" dirty="0">
                <a:solidFill>
                  <a:prstClr val="black"/>
                </a:solidFill>
              </a:endParaRPr>
            </a:p>
          </p:txBody>
        </p:sp>
        <p:sp>
          <p:nvSpPr>
            <p:cNvPr id="47" name="TextBox 46"/>
            <p:cNvSpPr txBox="1"/>
            <p:nvPr/>
          </p:nvSpPr>
          <p:spPr>
            <a:xfrm>
              <a:off x="2335877" y="1968889"/>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63 </a:t>
              </a:r>
              <a:r>
                <a:rPr lang="en-US" sz="1000" dirty="0" smtClean="0">
                  <a:solidFill>
                    <a:prstClr val="white">
                      <a:lumMod val="65000"/>
                    </a:prstClr>
                  </a:solidFill>
                </a:rPr>
                <a:t>0.5</a:t>
              </a:r>
              <a:endParaRPr lang="en-US" sz="1000" dirty="0">
                <a:solidFill>
                  <a:prstClr val="white">
                    <a:lumMod val="65000"/>
                  </a:prstClr>
                </a:solidFill>
              </a:endParaRPr>
            </a:p>
          </p:txBody>
        </p:sp>
        <p:sp>
          <p:nvSpPr>
            <p:cNvPr id="48" name="TextBox 47"/>
            <p:cNvSpPr txBox="1"/>
            <p:nvPr/>
          </p:nvSpPr>
          <p:spPr>
            <a:xfrm>
              <a:off x="2335877" y="2215110"/>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53 </a:t>
              </a:r>
              <a:r>
                <a:rPr lang="en-US" sz="1000" dirty="0" smtClean="0">
                  <a:solidFill>
                    <a:prstClr val="white">
                      <a:lumMod val="65000"/>
                    </a:prstClr>
                  </a:solidFill>
                </a:rPr>
                <a:t>0.4</a:t>
              </a:r>
              <a:endParaRPr lang="en-US" sz="1000" dirty="0">
                <a:solidFill>
                  <a:prstClr val="white">
                    <a:lumMod val="65000"/>
                  </a:prstClr>
                </a:solidFill>
              </a:endParaRPr>
            </a:p>
          </p:txBody>
        </p:sp>
        <p:sp>
          <p:nvSpPr>
            <p:cNvPr id="49" name="TextBox 48"/>
            <p:cNvSpPr txBox="1"/>
            <p:nvPr/>
          </p:nvSpPr>
          <p:spPr>
            <a:xfrm>
              <a:off x="2335877" y="2461331"/>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61C </a:t>
              </a:r>
              <a:r>
                <a:rPr lang="en-US" sz="1000" dirty="0" smtClean="0">
                  <a:solidFill>
                    <a:prstClr val="white">
                      <a:lumMod val="65000"/>
                    </a:prstClr>
                  </a:solidFill>
                </a:rPr>
                <a:t>0.2</a:t>
              </a:r>
              <a:endParaRPr lang="en-US" sz="1000" dirty="0">
                <a:solidFill>
                  <a:prstClr val="white">
                    <a:lumMod val="65000"/>
                  </a:prstClr>
                </a:solidFill>
              </a:endParaRPr>
            </a:p>
          </p:txBody>
        </p:sp>
        <p:sp>
          <p:nvSpPr>
            <p:cNvPr id="50" name="TextBox 49"/>
            <p:cNvSpPr txBox="1"/>
            <p:nvPr/>
          </p:nvSpPr>
          <p:spPr>
            <a:xfrm>
              <a:off x="6565636" y="1953424"/>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61B</a:t>
              </a:r>
              <a:endParaRPr lang="en-US" sz="1000" b="1" dirty="0">
                <a:solidFill>
                  <a:prstClr val="black"/>
                </a:solidFill>
              </a:endParaRPr>
            </a:p>
          </p:txBody>
        </p:sp>
        <p:sp>
          <p:nvSpPr>
            <p:cNvPr id="51" name="TextBox 50"/>
            <p:cNvSpPr txBox="1"/>
            <p:nvPr/>
          </p:nvSpPr>
          <p:spPr>
            <a:xfrm>
              <a:off x="6565636" y="2199645"/>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61D</a:t>
              </a:r>
              <a:endParaRPr lang="en-US" sz="1000" b="1" dirty="0">
                <a:solidFill>
                  <a:prstClr val="black"/>
                </a:solidFill>
              </a:endParaRPr>
            </a:p>
          </p:txBody>
        </p:sp>
        <p:sp>
          <p:nvSpPr>
            <p:cNvPr id="52" name="TextBox 51"/>
            <p:cNvSpPr txBox="1"/>
            <p:nvPr/>
          </p:nvSpPr>
          <p:spPr>
            <a:xfrm>
              <a:off x="6565636" y="2445866"/>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61C</a:t>
              </a:r>
              <a:endParaRPr lang="en-US" sz="1000" b="1" dirty="0">
                <a:solidFill>
                  <a:prstClr val="black"/>
                </a:solidFill>
              </a:endParaRPr>
            </a:p>
          </p:txBody>
        </p:sp>
        <p:cxnSp>
          <p:nvCxnSpPr>
            <p:cNvPr id="53" name="Straight Connector 52"/>
            <p:cNvCxnSpPr/>
            <p:nvPr/>
          </p:nvCxnSpPr>
          <p:spPr>
            <a:xfrm>
              <a:off x="7022836" y="1957287"/>
              <a:ext cx="0" cy="1463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565636" y="2692087"/>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63</a:t>
              </a:r>
              <a:endParaRPr lang="en-US" sz="1000" b="1" dirty="0">
                <a:solidFill>
                  <a:prstClr val="black"/>
                </a:solidFill>
              </a:endParaRPr>
            </a:p>
          </p:txBody>
        </p:sp>
        <p:sp>
          <p:nvSpPr>
            <p:cNvPr id="55" name="Rectangle 54"/>
            <p:cNvSpPr/>
            <p:nvPr/>
          </p:nvSpPr>
          <p:spPr>
            <a:xfrm>
              <a:off x="7022836" y="1996556"/>
              <a:ext cx="118613"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Rectangle 55"/>
            <p:cNvSpPr/>
            <p:nvPr/>
          </p:nvSpPr>
          <p:spPr>
            <a:xfrm>
              <a:off x="7022836" y="2230907"/>
              <a:ext cx="76200"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7" name="Rectangle 56"/>
            <p:cNvSpPr/>
            <p:nvPr/>
          </p:nvSpPr>
          <p:spPr>
            <a:xfrm>
              <a:off x="7022836" y="2462400"/>
              <a:ext cx="457200"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8" name="Rectangle 57"/>
            <p:cNvSpPr/>
            <p:nvPr/>
          </p:nvSpPr>
          <p:spPr>
            <a:xfrm>
              <a:off x="7022836" y="2706833"/>
              <a:ext cx="118613"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9" name="TextBox 58"/>
            <p:cNvSpPr txBox="1"/>
            <p:nvPr/>
          </p:nvSpPr>
          <p:spPr>
            <a:xfrm>
              <a:off x="6565636" y="2952328"/>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53</a:t>
              </a:r>
              <a:endParaRPr lang="en-US" sz="1000" b="1" dirty="0">
                <a:solidFill>
                  <a:prstClr val="black"/>
                </a:solidFill>
              </a:endParaRPr>
            </a:p>
          </p:txBody>
        </p:sp>
        <p:sp>
          <p:nvSpPr>
            <p:cNvPr id="60" name="TextBox 59"/>
            <p:cNvSpPr txBox="1"/>
            <p:nvPr/>
          </p:nvSpPr>
          <p:spPr>
            <a:xfrm>
              <a:off x="6565636" y="3159280"/>
              <a:ext cx="457200" cy="246221"/>
            </a:xfrm>
            <a:prstGeom prst="rect">
              <a:avLst/>
            </a:prstGeom>
            <a:noFill/>
            <a:ln w="19050">
              <a:noFill/>
            </a:ln>
          </p:spPr>
          <p:txBody>
            <a:bodyPr wrap="square" rtlCol="0">
              <a:spAutoFit/>
            </a:bodyPr>
            <a:lstStyle/>
            <a:p>
              <a:pPr algn="ctr" defTabSz="914400"/>
              <a:r>
                <a:rPr lang="en-US" sz="1000" b="1" i="1" dirty="0" smtClean="0">
                  <a:solidFill>
                    <a:prstClr val="black"/>
                  </a:solidFill>
                </a:rPr>
                <a:t>Rest</a:t>
              </a:r>
              <a:endParaRPr lang="en-US" sz="1000" b="1" i="1" dirty="0">
                <a:solidFill>
                  <a:prstClr val="black"/>
                </a:solidFill>
              </a:endParaRPr>
            </a:p>
          </p:txBody>
        </p:sp>
        <p:sp>
          <p:nvSpPr>
            <p:cNvPr id="61" name="Rectangle 60"/>
            <p:cNvSpPr/>
            <p:nvPr/>
          </p:nvSpPr>
          <p:spPr>
            <a:xfrm>
              <a:off x="7022836" y="2968862"/>
              <a:ext cx="59306"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2" name="Rectangle 61"/>
            <p:cNvSpPr/>
            <p:nvPr/>
          </p:nvSpPr>
          <p:spPr>
            <a:xfrm>
              <a:off x="7022836" y="3213295"/>
              <a:ext cx="118613"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3" name="TextBox 62"/>
            <p:cNvSpPr txBox="1"/>
            <p:nvPr/>
          </p:nvSpPr>
          <p:spPr>
            <a:xfrm>
              <a:off x="3163202" y="370891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63</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64" name="TextBox 63"/>
            <p:cNvSpPr txBox="1"/>
            <p:nvPr/>
          </p:nvSpPr>
          <p:spPr>
            <a:xfrm>
              <a:off x="3267451" y="393751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53</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65" name="TextBox 64"/>
            <p:cNvSpPr txBox="1"/>
            <p:nvPr/>
          </p:nvSpPr>
          <p:spPr>
            <a:xfrm>
              <a:off x="3343651" y="416611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61B</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66" name="TextBox 65"/>
            <p:cNvSpPr txBox="1"/>
            <p:nvPr/>
          </p:nvSpPr>
          <p:spPr>
            <a:xfrm>
              <a:off x="3419851" y="439471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61D</a:t>
              </a:r>
            </a:p>
            <a:p>
              <a:pPr defTabSz="914400"/>
              <a:r>
                <a:rPr lang="en-US" sz="1000" dirty="0" smtClean="0">
                  <a:solidFill>
                    <a:prstClr val="black"/>
                  </a:solidFill>
                </a:rPr>
                <a:t>Observed-count: 1</a:t>
              </a:r>
            </a:p>
            <a:p>
              <a:pPr defTabSz="914400"/>
              <a:r>
                <a:rPr lang="en-US" sz="1000" dirty="0" smtClean="0">
                  <a:solidFill>
                    <a:prstClr val="black"/>
                  </a:solidFill>
                </a:rPr>
                <a:t>Latest-</a:t>
              </a:r>
              <a:r>
                <a:rPr lang="en-US" sz="1000" dirty="0" err="1" smtClean="0">
                  <a:solidFill>
                    <a:prstClr val="black"/>
                  </a:solidFill>
                </a:rPr>
                <a:t>conf</a:t>
              </a:r>
              <a:r>
                <a:rPr lang="en-US" sz="1000" dirty="0" smtClean="0">
                  <a:solidFill>
                    <a:prstClr val="black"/>
                  </a:solidFill>
                </a:rPr>
                <a:t>-score: 0.4</a:t>
              </a:r>
            </a:p>
            <a:p>
              <a:pPr defTabSz="914400"/>
              <a:r>
                <a:rPr lang="en-US" sz="1000" dirty="0" smtClean="0">
                  <a:solidFill>
                    <a:prstClr val="black"/>
                  </a:solidFill>
                </a:rPr>
                <a:t>Confirmed: no</a:t>
              </a:r>
            </a:p>
            <a:p>
              <a:pPr defTabSz="914400"/>
              <a:r>
                <a:rPr lang="en-US" sz="1000" dirty="0" smtClean="0">
                  <a:solidFill>
                    <a:prstClr val="black"/>
                  </a:solidFill>
                </a:rPr>
                <a:t>…</a:t>
              </a:r>
              <a:endParaRPr lang="en-US" sz="1000" dirty="0">
                <a:solidFill>
                  <a:prstClr val="black"/>
                </a:solidFill>
              </a:endParaRPr>
            </a:p>
          </p:txBody>
        </p:sp>
        <p:sp>
          <p:nvSpPr>
            <p:cNvPr id="67" name="TextBox 66"/>
            <p:cNvSpPr txBox="1"/>
            <p:nvPr/>
          </p:nvSpPr>
          <p:spPr>
            <a:xfrm>
              <a:off x="3496051" y="4623315"/>
              <a:ext cx="1325880" cy="728535"/>
            </a:xfrm>
            <a:prstGeom prst="rect">
              <a:avLst/>
            </a:prstGeom>
            <a:solidFill>
              <a:schemeClr val="bg1"/>
            </a:solidFill>
            <a:ln w="19050">
              <a:solidFill>
                <a:schemeClr val="tx1"/>
              </a:solidFill>
            </a:ln>
          </p:spPr>
          <p:txBody>
            <a:bodyPr wrap="square" rtlCol="0">
              <a:noAutofit/>
            </a:bodyPr>
            <a:lstStyle/>
            <a:p>
              <a:pPr algn="ctr" defTabSz="914400"/>
              <a:r>
                <a:rPr lang="en-US" sz="1000" b="1" dirty="0" smtClean="0">
                  <a:solidFill>
                    <a:prstClr val="black"/>
                  </a:solidFill>
                </a:rPr>
                <a:t>61C</a:t>
              </a:r>
            </a:p>
            <a:p>
              <a:pPr defTabSz="914400"/>
              <a:r>
                <a:rPr lang="en-US" sz="1000" dirty="0" smtClean="0">
                  <a:solidFill>
                    <a:prstClr val="black"/>
                  </a:solidFill>
                </a:rPr>
                <a:t>Observed-count: 2</a:t>
              </a:r>
            </a:p>
            <a:p>
              <a:pPr defTabSz="914400"/>
              <a:r>
                <a:rPr lang="en-US" sz="1000" dirty="0" smtClean="0">
                  <a:solidFill>
                    <a:prstClr val="black"/>
                  </a:solidFill>
                </a:rPr>
                <a:t>Latest-confidence: 0.2</a:t>
              </a:r>
            </a:p>
            <a:p>
              <a:pPr defTabSz="914400"/>
              <a:r>
                <a:rPr lang="en-US" sz="1000" dirty="0" smtClean="0">
                  <a:solidFill>
                    <a:prstClr val="black"/>
                  </a:solidFill>
                </a:rPr>
                <a:t>Confirmed: yes</a:t>
              </a:r>
            </a:p>
          </p:txBody>
        </p:sp>
        <p:sp>
          <p:nvSpPr>
            <p:cNvPr id="68" name="TextBox 67"/>
            <p:cNvSpPr txBox="1"/>
            <p:nvPr/>
          </p:nvSpPr>
          <p:spPr>
            <a:xfrm>
              <a:off x="5020051" y="3701436"/>
              <a:ext cx="1380226" cy="736014"/>
            </a:xfrm>
            <a:prstGeom prst="rect">
              <a:avLst/>
            </a:prstGeom>
            <a:solidFill>
              <a:schemeClr val="bg1"/>
            </a:solidFill>
            <a:ln w="19050">
              <a:solidFill>
                <a:schemeClr val="tx1"/>
              </a:solidFill>
            </a:ln>
          </p:spPr>
          <p:txBody>
            <a:bodyPr wrap="square" rtlCol="0">
              <a:noAutofit/>
            </a:bodyPr>
            <a:lstStyle/>
            <a:p>
              <a:pPr defTabSz="914400"/>
              <a:r>
                <a:rPr lang="en-US" sz="1000" dirty="0" err="1" smtClean="0">
                  <a:solidFill>
                    <a:prstClr val="black"/>
                  </a:solidFill>
                </a:rPr>
                <a:t>QuestionType</a:t>
              </a:r>
              <a:r>
                <a:rPr lang="en-US" sz="1000" dirty="0" smtClean="0">
                  <a:solidFill>
                    <a:prstClr val="black"/>
                  </a:solidFill>
                </a:rPr>
                <a:t>: Confirm</a:t>
              </a:r>
            </a:p>
            <a:p>
              <a:pPr defTabSz="914400"/>
              <a:r>
                <a:rPr lang="en-US" sz="1000" dirty="0" smtClean="0">
                  <a:solidFill>
                    <a:prstClr val="black"/>
                  </a:solidFill>
                </a:rPr>
                <a:t>Times-asked: 2</a:t>
              </a:r>
            </a:p>
            <a:p>
              <a:pPr defTabSz="914400"/>
              <a:r>
                <a:rPr lang="en-US" sz="1000" dirty="0" smtClean="0">
                  <a:solidFill>
                    <a:prstClr val="black"/>
                  </a:solidFill>
                </a:rPr>
                <a:t>Times-confirmed: 1</a:t>
              </a:r>
            </a:p>
            <a:p>
              <a:pPr defTabSz="914400"/>
              <a:r>
                <a:rPr lang="en-US" sz="1000" dirty="0" err="1" smtClean="0">
                  <a:solidFill>
                    <a:prstClr val="black"/>
                  </a:solidFill>
                </a:rPr>
                <a:t>Hyp</a:t>
              </a:r>
              <a:r>
                <a:rPr lang="en-US" sz="1000" dirty="0" smtClean="0">
                  <a:solidFill>
                    <a:prstClr val="black"/>
                  </a:solidFill>
                </a:rPr>
                <a:t>-count: 5</a:t>
              </a:r>
            </a:p>
          </p:txBody>
        </p:sp>
        <p:sp>
          <p:nvSpPr>
            <p:cNvPr id="69" name="TextBox 68"/>
            <p:cNvSpPr txBox="1"/>
            <p:nvPr/>
          </p:nvSpPr>
          <p:spPr>
            <a:xfrm>
              <a:off x="0" y="3677635"/>
              <a:ext cx="1676400" cy="246221"/>
            </a:xfrm>
            <a:prstGeom prst="rect">
              <a:avLst/>
            </a:prstGeom>
            <a:noFill/>
          </p:spPr>
          <p:txBody>
            <a:bodyPr wrap="square" rtlCol="0">
              <a:spAutoFit/>
            </a:bodyPr>
            <a:lstStyle/>
            <a:p>
              <a:pPr algn="ctr" defTabSz="914400"/>
              <a:r>
                <a:rPr lang="en-US" sz="1000" dirty="0" smtClean="0">
                  <a:solidFill>
                    <a:prstClr val="black"/>
                  </a:solidFill>
                </a:rPr>
                <a:t>Sixty one c, is that right?</a:t>
              </a:r>
              <a:endParaRPr lang="en-US" sz="1000" dirty="0">
                <a:solidFill>
                  <a:prstClr val="black"/>
                </a:solidFill>
              </a:endParaRPr>
            </a:p>
          </p:txBody>
        </p:sp>
        <p:sp>
          <p:nvSpPr>
            <p:cNvPr id="70" name="TextBox 69"/>
            <p:cNvSpPr txBox="1"/>
            <p:nvPr/>
          </p:nvSpPr>
          <p:spPr>
            <a:xfrm>
              <a:off x="1371600" y="3677635"/>
              <a:ext cx="990600" cy="246221"/>
            </a:xfrm>
            <a:prstGeom prst="rect">
              <a:avLst/>
            </a:prstGeom>
            <a:noFill/>
          </p:spPr>
          <p:txBody>
            <a:bodyPr wrap="square" rtlCol="0">
              <a:spAutoFit/>
            </a:bodyPr>
            <a:lstStyle/>
            <a:p>
              <a:pPr algn="ctr" defTabSz="914400"/>
              <a:r>
                <a:rPr lang="en-US" sz="1000" dirty="0" smtClean="0">
                  <a:solidFill>
                    <a:prstClr val="black"/>
                  </a:solidFill>
                </a:rPr>
                <a:t>yes</a:t>
              </a:r>
              <a:endParaRPr lang="en-US" sz="1000" dirty="0">
                <a:solidFill>
                  <a:prstClr val="black"/>
                </a:solidFill>
              </a:endParaRPr>
            </a:p>
          </p:txBody>
        </p:sp>
        <p:sp>
          <p:nvSpPr>
            <p:cNvPr id="71" name="TextBox 70"/>
            <p:cNvSpPr txBox="1"/>
            <p:nvPr/>
          </p:nvSpPr>
          <p:spPr>
            <a:xfrm>
              <a:off x="2335877" y="3710721"/>
              <a:ext cx="685800" cy="246221"/>
            </a:xfrm>
            <a:prstGeom prst="rect">
              <a:avLst/>
            </a:prstGeom>
            <a:noFill/>
            <a:ln w="19050">
              <a:solidFill>
                <a:schemeClr val="tx1"/>
              </a:solidFill>
            </a:ln>
          </p:spPr>
          <p:txBody>
            <a:bodyPr wrap="square" rtlCol="0">
              <a:spAutoFit/>
            </a:bodyPr>
            <a:lstStyle/>
            <a:p>
              <a:pPr algn="ctr" defTabSz="914400"/>
              <a:r>
                <a:rPr lang="en-US" sz="1000" dirty="0" smtClean="0">
                  <a:solidFill>
                    <a:prstClr val="black"/>
                  </a:solidFill>
                </a:rPr>
                <a:t>YES </a:t>
              </a:r>
              <a:r>
                <a:rPr lang="en-US" sz="1000" dirty="0" smtClean="0">
                  <a:solidFill>
                    <a:prstClr val="white">
                      <a:lumMod val="65000"/>
                    </a:prstClr>
                  </a:solidFill>
                </a:rPr>
                <a:t>0.9</a:t>
              </a:r>
              <a:endParaRPr lang="en-US" sz="1000" dirty="0">
                <a:solidFill>
                  <a:prstClr val="white">
                    <a:lumMod val="65000"/>
                  </a:prstClr>
                </a:solidFill>
              </a:endParaRPr>
            </a:p>
          </p:txBody>
        </p:sp>
        <p:sp>
          <p:nvSpPr>
            <p:cNvPr id="74" name="TextBox 73"/>
            <p:cNvSpPr txBox="1"/>
            <p:nvPr/>
          </p:nvSpPr>
          <p:spPr>
            <a:xfrm>
              <a:off x="6565636" y="3695256"/>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61B</a:t>
              </a:r>
              <a:endParaRPr lang="en-US" sz="1000" b="1" dirty="0">
                <a:solidFill>
                  <a:prstClr val="black"/>
                </a:solidFill>
              </a:endParaRPr>
            </a:p>
          </p:txBody>
        </p:sp>
        <p:sp>
          <p:nvSpPr>
            <p:cNvPr id="75" name="TextBox 74"/>
            <p:cNvSpPr txBox="1"/>
            <p:nvPr/>
          </p:nvSpPr>
          <p:spPr>
            <a:xfrm>
              <a:off x="6565636" y="3941477"/>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61D</a:t>
              </a:r>
              <a:endParaRPr lang="en-US" sz="1000" b="1" dirty="0">
                <a:solidFill>
                  <a:prstClr val="black"/>
                </a:solidFill>
              </a:endParaRPr>
            </a:p>
          </p:txBody>
        </p:sp>
        <p:sp>
          <p:nvSpPr>
            <p:cNvPr id="76" name="TextBox 75"/>
            <p:cNvSpPr txBox="1"/>
            <p:nvPr/>
          </p:nvSpPr>
          <p:spPr>
            <a:xfrm>
              <a:off x="6565636" y="4187698"/>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61C</a:t>
              </a:r>
              <a:endParaRPr lang="en-US" sz="1000" b="1" dirty="0">
                <a:solidFill>
                  <a:prstClr val="black"/>
                </a:solidFill>
              </a:endParaRPr>
            </a:p>
          </p:txBody>
        </p:sp>
        <p:cxnSp>
          <p:nvCxnSpPr>
            <p:cNvPr id="77" name="Straight Connector 76"/>
            <p:cNvCxnSpPr/>
            <p:nvPr/>
          </p:nvCxnSpPr>
          <p:spPr>
            <a:xfrm>
              <a:off x="7022836" y="3699119"/>
              <a:ext cx="0" cy="1463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565636" y="4433919"/>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63</a:t>
              </a:r>
              <a:endParaRPr lang="en-US" sz="1000" b="1" dirty="0">
                <a:solidFill>
                  <a:prstClr val="black"/>
                </a:solidFill>
              </a:endParaRPr>
            </a:p>
          </p:txBody>
        </p:sp>
        <p:sp>
          <p:nvSpPr>
            <p:cNvPr id="79" name="Rectangle 78"/>
            <p:cNvSpPr/>
            <p:nvPr/>
          </p:nvSpPr>
          <p:spPr>
            <a:xfrm>
              <a:off x="7022836" y="3738388"/>
              <a:ext cx="76200"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0" name="Rectangle 79"/>
            <p:cNvSpPr/>
            <p:nvPr/>
          </p:nvSpPr>
          <p:spPr>
            <a:xfrm>
              <a:off x="7022836" y="3972739"/>
              <a:ext cx="45719"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1" name="Rectangle 80"/>
            <p:cNvSpPr/>
            <p:nvPr/>
          </p:nvSpPr>
          <p:spPr>
            <a:xfrm>
              <a:off x="7022835" y="4204232"/>
              <a:ext cx="731520"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2" name="Rectangle 81"/>
            <p:cNvSpPr/>
            <p:nvPr/>
          </p:nvSpPr>
          <p:spPr>
            <a:xfrm>
              <a:off x="7022836" y="4448665"/>
              <a:ext cx="59306"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3" name="TextBox 82"/>
            <p:cNvSpPr txBox="1"/>
            <p:nvPr/>
          </p:nvSpPr>
          <p:spPr>
            <a:xfrm>
              <a:off x="6565636" y="4694160"/>
              <a:ext cx="457200" cy="246221"/>
            </a:xfrm>
            <a:prstGeom prst="rect">
              <a:avLst/>
            </a:prstGeom>
            <a:noFill/>
            <a:ln w="19050">
              <a:noFill/>
            </a:ln>
          </p:spPr>
          <p:txBody>
            <a:bodyPr wrap="square" rtlCol="0">
              <a:spAutoFit/>
            </a:bodyPr>
            <a:lstStyle/>
            <a:p>
              <a:pPr algn="ctr" defTabSz="914400"/>
              <a:r>
                <a:rPr lang="en-US" sz="1000" b="1" dirty="0" smtClean="0">
                  <a:solidFill>
                    <a:prstClr val="black"/>
                  </a:solidFill>
                </a:rPr>
                <a:t>53</a:t>
              </a:r>
              <a:endParaRPr lang="en-US" sz="1000" b="1" dirty="0">
                <a:solidFill>
                  <a:prstClr val="black"/>
                </a:solidFill>
              </a:endParaRPr>
            </a:p>
          </p:txBody>
        </p:sp>
        <p:sp>
          <p:nvSpPr>
            <p:cNvPr id="84" name="TextBox 83"/>
            <p:cNvSpPr txBox="1"/>
            <p:nvPr/>
          </p:nvSpPr>
          <p:spPr>
            <a:xfrm>
              <a:off x="6565636" y="4901112"/>
              <a:ext cx="457200" cy="246221"/>
            </a:xfrm>
            <a:prstGeom prst="rect">
              <a:avLst/>
            </a:prstGeom>
            <a:noFill/>
            <a:ln w="19050">
              <a:noFill/>
            </a:ln>
          </p:spPr>
          <p:txBody>
            <a:bodyPr wrap="square" rtlCol="0">
              <a:spAutoFit/>
            </a:bodyPr>
            <a:lstStyle/>
            <a:p>
              <a:pPr algn="ctr" defTabSz="914400"/>
              <a:r>
                <a:rPr lang="en-US" sz="1000" b="1" i="1" dirty="0" smtClean="0">
                  <a:solidFill>
                    <a:prstClr val="black"/>
                  </a:solidFill>
                </a:rPr>
                <a:t>Rest</a:t>
              </a:r>
              <a:endParaRPr lang="en-US" sz="1000" b="1" i="1" dirty="0">
                <a:solidFill>
                  <a:prstClr val="black"/>
                </a:solidFill>
              </a:endParaRPr>
            </a:p>
          </p:txBody>
        </p:sp>
        <p:sp>
          <p:nvSpPr>
            <p:cNvPr id="85" name="Rectangle 84"/>
            <p:cNvSpPr/>
            <p:nvPr/>
          </p:nvSpPr>
          <p:spPr>
            <a:xfrm>
              <a:off x="7022836" y="4710694"/>
              <a:ext cx="45719"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6" name="Rectangle 85"/>
            <p:cNvSpPr/>
            <p:nvPr/>
          </p:nvSpPr>
          <p:spPr>
            <a:xfrm>
              <a:off x="7022836" y="4955127"/>
              <a:ext cx="45719" cy="185468"/>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97" name="Straight Connector 96"/>
            <p:cNvCxnSpPr/>
            <p:nvPr/>
          </p:nvCxnSpPr>
          <p:spPr>
            <a:xfrm flipH="1">
              <a:off x="3163202" y="222981"/>
              <a:ext cx="379476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98" name="Straight Connector 97"/>
            <p:cNvCxnSpPr/>
            <p:nvPr/>
          </p:nvCxnSpPr>
          <p:spPr>
            <a:xfrm flipH="1">
              <a:off x="7067074" y="222981"/>
              <a:ext cx="1019356" cy="0"/>
            </a:xfrm>
            <a:prstGeom prst="line">
              <a:avLst/>
            </a:prstGeom>
            <a:ln w="19050"/>
          </p:spPr>
          <p:style>
            <a:lnRef idx="2">
              <a:schemeClr val="dk1"/>
            </a:lnRef>
            <a:fillRef idx="0">
              <a:schemeClr val="dk1"/>
            </a:fillRef>
            <a:effectRef idx="1">
              <a:schemeClr val="dk1"/>
            </a:effectRef>
            <a:fontRef idx="minor">
              <a:schemeClr val="tx1"/>
            </a:fontRef>
          </p:style>
        </p:cxnSp>
        <p:sp>
          <p:nvSpPr>
            <p:cNvPr id="101" name="Rectangular Callout 100"/>
            <p:cNvSpPr/>
            <p:nvPr/>
          </p:nvSpPr>
          <p:spPr>
            <a:xfrm>
              <a:off x="1429135" y="4337724"/>
              <a:ext cx="1295400" cy="720445"/>
            </a:xfrm>
            <a:prstGeom prst="wedgeRectCallout">
              <a:avLst>
                <a:gd name="adj1" fmla="val 105081"/>
                <a:gd name="adj2" fmla="val 76221"/>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1000" dirty="0" smtClean="0">
                  <a:solidFill>
                    <a:prstClr val="black"/>
                  </a:solidFill>
                </a:rPr>
                <a:t>Each hypothesis is described by </a:t>
              </a:r>
              <a:r>
                <a:rPr lang="en-US" sz="1000" i="1" dirty="0" smtClean="0">
                  <a:solidFill>
                    <a:prstClr val="black"/>
                  </a:solidFill>
                </a:rPr>
                <a:t>M </a:t>
              </a:r>
              <a:r>
                <a:rPr lang="en-US" sz="1000" dirty="0" smtClean="0">
                  <a:solidFill>
                    <a:prstClr val="black"/>
                  </a:solidFill>
                </a:rPr>
                <a:t>features in each turn.  In this example, M=3.</a:t>
              </a:r>
              <a:endParaRPr lang="en-US" sz="1000" dirty="0">
                <a:solidFill>
                  <a:prstClr val="black"/>
                </a:solidFill>
              </a:endParaRPr>
            </a:p>
          </p:txBody>
        </p:sp>
        <p:sp>
          <p:nvSpPr>
            <p:cNvPr id="102" name="Rectangular Callout 101"/>
            <p:cNvSpPr/>
            <p:nvPr/>
          </p:nvSpPr>
          <p:spPr>
            <a:xfrm>
              <a:off x="5033195" y="4677112"/>
              <a:ext cx="1421511" cy="720445"/>
            </a:xfrm>
            <a:prstGeom prst="wedgeRectCallout">
              <a:avLst>
                <a:gd name="adj1" fmla="val -35460"/>
                <a:gd name="adj2" fmla="val -75857"/>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1000" dirty="0" smtClean="0">
                  <a:solidFill>
                    <a:prstClr val="black"/>
                  </a:solidFill>
                </a:rPr>
                <a:t>Each turn also has </a:t>
              </a:r>
              <a:r>
                <a:rPr lang="en-US" sz="1000" i="1" dirty="0" smtClean="0">
                  <a:solidFill>
                    <a:prstClr val="black"/>
                  </a:solidFill>
                </a:rPr>
                <a:t>K </a:t>
              </a:r>
              <a:r>
                <a:rPr lang="en-US" sz="1000" dirty="0" smtClean="0">
                  <a:solidFill>
                    <a:prstClr val="black"/>
                  </a:solidFill>
                </a:rPr>
                <a:t>features that describe general dialog context. In this example, K=4.</a:t>
              </a:r>
              <a:endParaRPr lang="en-US" sz="1000" dirty="0">
                <a:solidFill>
                  <a:prstClr val="black"/>
                </a:solidFill>
              </a:endParaRPr>
            </a:p>
          </p:txBody>
        </p:sp>
        <p:sp>
          <p:nvSpPr>
            <p:cNvPr id="103" name="Rectangular Callout 102"/>
            <p:cNvSpPr/>
            <p:nvPr/>
          </p:nvSpPr>
          <p:spPr>
            <a:xfrm>
              <a:off x="7327636" y="2922167"/>
              <a:ext cx="1295400" cy="720445"/>
            </a:xfrm>
            <a:prstGeom prst="wedgeRectCallout">
              <a:avLst>
                <a:gd name="adj1" fmla="val -83791"/>
                <a:gd name="adj2" fmla="val 61355"/>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1000" dirty="0" smtClean="0">
                  <a:solidFill>
                    <a:prstClr val="black"/>
                  </a:solidFill>
                </a:rPr>
                <a:t>At a given turn, there are </a:t>
              </a:r>
              <a:r>
                <a:rPr lang="en-US" sz="1000" i="1" dirty="0" smtClean="0">
                  <a:solidFill>
                    <a:prstClr val="black"/>
                  </a:solidFill>
                </a:rPr>
                <a:t>G </a:t>
              </a:r>
              <a:r>
                <a:rPr lang="en-US" sz="1000" dirty="0" smtClean="0">
                  <a:solidFill>
                    <a:prstClr val="black"/>
                  </a:solidFill>
                </a:rPr>
                <a:t>dialog state hypotheses to score.  At this turn, G=5.</a:t>
              </a:r>
              <a:endParaRPr lang="en-US" sz="1000" dirty="0">
                <a:solidFill>
                  <a:prstClr val="black"/>
                </a:solidFill>
              </a:endParaRPr>
            </a:p>
          </p:txBody>
        </p:sp>
      </p:grpSp>
      <p:sp>
        <p:nvSpPr>
          <p:cNvPr id="3" name="Rectangle 2"/>
          <p:cNvSpPr/>
          <p:nvPr/>
        </p:nvSpPr>
        <p:spPr>
          <a:xfrm>
            <a:off x="361252" y="809926"/>
            <a:ext cx="7972245" cy="523220"/>
          </a:xfrm>
          <a:prstGeom prst="rect">
            <a:avLst/>
          </a:prstGeom>
        </p:spPr>
        <p:txBody>
          <a:bodyPr wrap="square">
            <a:spAutoFit/>
          </a:bodyPr>
          <a:lstStyle/>
          <a:p>
            <a:pPr marL="741650" lvl="1" indent="-285750">
              <a:buFont typeface="Arial" panose="020B0604020202020204" pitchFamily="34" charset="0"/>
              <a:buChar char="•"/>
            </a:pPr>
            <a:r>
              <a:rPr lang="en-US" dirty="0" err="1" smtClean="0">
                <a:solidFill>
                  <a:prstClr val="black"/>
                </a:solidFill>
                <a:latin typeface="Times New Roman" panose="02020603050405020304" pitchFamily="18" charset="0"/>
                <a:ea typeface="PMingLiU" panose="02020500000000000000" pitchFamily="18" charset="-120"/>
              </a:rPr>
              <a:t>Prob</a:t>
            </a:r>
            <a:r>
              <a:rPr lang="en-US" dirty="0" smtClean="0">
                <a:solidFill>
                  <a:prstClr val="black"/>
                </a:solidFill>
                <a:latin typeface="Times New Roman" panose="02020603050405020304" pitchFamily="18" charset="0"/>
                <a:ea typeface="PMingLiU" panose="02020500000000000000" pitchFamily="18" charset="-120"/>
              </a:rPr>
              <a:t> [ </a:t>
            </a:r>
            <a:r>
              <a:rPr lang="en-US" dirty="0" err="1" smtClean="0">
                <a:solidFill>
                  <a:prstClr val="black"/>
                </a:solidFill>
                <a:latin typeface="Times New Roman" panose="02020603050405020304" pitchFamily="18" charset="0"/>
                <a:ea typeface="PMingLiU" panose="02020500000000000000" pitchFamily="18" charset="-120"/>
              </a:rPr>
              <a:t>CorrectUserGoals_</a:t>
            </a:r>
            <a:r>
              <a:rPr lang="en-US" sz="1400" dirty="0" err="1" smtClean="0">
                <a:solidFill>
                  <a:prstClr val="black"/>
                </a:solidFill>
                <a:latin typeface="Times New Roman" panose="02020603050405020304" pitchFamily="18" charset="0"/>
                <a:ea typeface="PMingLiU" panose="02020500000000000000" pitchFamily="18" charset="-120"/>
              </a:rPr>
              <a:t>t</a:t>
            </a:r>
            <a:r>
              <a:rPr lang="en-US" dirty="0" smtClean="0">
                <a:solidFill>
                  <a:prstClr val="black"/>
                </a:solidFill>
                <a:latin typeface="Times New Roman" panose="02020603050405020304" pitchFamily="18" charset="0"/>
                <a:ea typeface="PMingLiU" panose="02020500000000000000" pitchFamily="18" charset="-120"/>
              </a:rPr>
              <a:t> </a:t>
            </a:r>
            <a:r>
              <a:rPr lang="en-US" sz="2800" dirty="0" smtClean="0">
                <a:solidFill>
                  <a:prstClr val="black"/>
                </a:solidFill>
                <a:latin typeface="Times New Roman" panose="02020603050405020304" pitchFamily="18" charset="0"/>
                <a:ea typeface="PMingLiU" panose="02020500000000000000" pitchFamily="18" charset="-120"/>
              </a:rPr>
              <a:t>| </a:t>
            </a:r>
            <a:r>
              <a:rPr lang="en-US" dirty="0" err="1" smtClean="0">
                <a:solidFill>
                  <a:prstClr val="black"/>
                </a:solidFill>
                <a:latin typeface="Times New Roman" panose="02020603050405020304" pitchFamily="18" charset="0"/>
                <a:ea typeface="PMingLiU" panose="02020500000000000000" pitchFamily="18" charset="-120"/>
              </a:rPr>
              <a:t>DialogueHistory</a:t>
            </a:r>
            <a:r>
              <a:rPr lang="en-US" sz="1200" dirty="0">
                <a:solidFill>
                  <a:prstClr val="black"/>
                </a:solidFill>
                <a:latin typeface="Times New Roman" panose="02020603050405020304" pitchFamily="18" charset="0"/>
                <a:ea typeface="PMingLiU" panose="02020500000000000000" pitchFamily="18" charset="-120"/>
              </a:rPr>
              <a:t>_{1,2,…,t-1}, </a:t>
            </a:r>
            <a:r>
              <a:rPr lang="en-US" dirty="0" err="1">
                <a:solidFill>
                  <a:prstClr val="black"/>
                </a:solidFill>
                <a:latin typeface="Times New Roman" panose="02020603050405020304" pitchFamily="18" charset="0"/>
                <a:ea typeface="PMingLiU" panose="02020500000000000000" pitchFamily="18" charset="-120"/>
              </a:rPr>
              <a:t>UserInfo</a:t>
            </a:r>
            <a:r>
              <a:rPr lang="en-US" sz="1200" dirty="0">
                <a:solidFill>
                  <a:prstClr val="black"/>
                </a:solidFill>
                <a:latin typeface="Times New Roman" panose="02020603050405020304" pitchFamily="18" charset="0"/>
                <a:ea typeface="PMingLiU" panose="02020500000000000000" pitchFamily="18" charset="-120"/>
              </a:rPr>
              <a:t>_{1,2,…,t-1</a:t>
            </a:r>
            <a:r>
              <a:rPr lang="en-US" sz="1200" dirty="0" smtClean="0">
                <a:solidFill>
                  <a:prstClr val="black"/>
                </a:solidFill>
                <a:latin typeface="Times New Roman" panose="02020603050405020304" pitchFamily="18" charset="0"/>
                <a:ea typeface="PMingLiU" panose="02020500000000000000" pitchFamily="18" charset="-120"/>
              </a:rPr>
              <a:t>} </a:t>
            </a:r>
            <a:r>
              <a:rPr lang="en-US" dirty="0" smtClean="0">
                <a:solidFill>
                  <a:prstClr val="black"/>
                </a:solidFill>
                <a:latin typeface="Times New Roman" panose="02020603050405020304" pitchFamily="18" charset="0"/>
                <a:ea typeface="PMingLiU" panose="02020500000000000000" pitchFamily="18" charset="-120"/>
              </a:rPr>
              <a:t>] </a:t>
            </a:r>
            <a:endParaRPr lang="en-US" dirty="0">
              <a:solidFill>
                <a:prstClr val="black"/>
              </a:solidFill>
              <a:latin typeface="Times New Roman" panose="02020603050405020304" pitchFamily="18" charset="0"/>
              <a:ea typeface="PMingLiU" panose="02020500000000000000" pitchFamily="18" charset="-120"/>
            </a:endParaRPr>
          </a:p>
        </p:txBody>
      </p:sp>
      <p:sp>
        <p:nvSpPr>
          <p:cNvPr id="14" name="Rectangle 13"/>
          <p:cNvSpPr/>
          <p:nvPr/>
        </p:nvSpPr>
        <p:spPr>
          <a:xfrm>
            <a:off x="102283" y="-25772"/>
            <a:ext cx="9301978" cy="769441"/>
          </a:xfrm>
          <a:prstGeom prst="rect">
            <a:avLst/>
          </a:prstGeom>
        </p:spPr>
        <p:txBody>
          <a:bodyPr wrap="square">
            <a:spAutoFit/>
          </a:bodyPr>
          <a:lstStyle/>
          <a:p>
            <a:r>
              <a:rPr lang="en-US" sz="4400" dirty="0">
                <a:solidFill>
                  <a:srgbClr val="4F81BD"/>
                </a:solidFill>
              </a:rPr>
              <a:t>Dialogue State </a:t>
            </a:r>
            <a:r>
              <a:rPr lang="en-US" sz="4400" dirty="0" smtClean="0">
                <a:solidFill>
                  <a:srgbClr val="4F81BD"/>
                </a:solidFill>
              </a:rPr>
              <a:t>Tracking Example </a:t>
            </a:r>
            <a:r>
              <a:rPr lang="en-US" dirty="0" smtClean="0">
                <a:solidFill>
                  <a:srgbClr val="4F81BD"/>
                </a:solidFill>
              </a:rPr>
              <a:t>(Jason Williams) </a:t>
            </a:r>
            <a:endParaRPr lang="en-US" dirty="0">
              <a:solidFill>
                <a:prstClr val="black"/>
              </a:solidFill>
            </a:endParaRPr>
          </a:p>
        </p:txBody>
      </p:sp>
    </p:spTree>
    <p:extLst>
      <p:ext uri="{BB962C8B-B14F-4D97-AF65-F5344CB8AC3E}">
        <p14:creationId xmlns:p14="http://schemas.microsoft.com/office/powerpoint/2010/main" val="33769493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 y="21021"/>
            <a:ext cx="9104586" cy="1143000"/>
          </a:xfrm>
        </p:spPr>
        <p:txBody>
          <a:bodyPr>
            <a:normAutofit/>
          </a:bodyPr>
          <a:lstStyle/>
          <a:p>
            <a:r>
              <a:rPr lang="en-US" dirty="0" smtClean="0">
                <a:solidFill>
                  <a:schemeClr val="accent1"/>
                </a:solidFill>
              </a:rPr>
              <a:t>DSN Results for Dialogue State Tracking</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125</a:t>
            </a:fld>
            <a:endParaRPr lang="en-US">
              <a:solidFill>
                <a:prstClr val="black">
                  <a:tint val="75000"/>
                </a:prstClr>
              </a:solidFill>
            </a:endParaRPr>
          </a:p>
        </p:txBody>
      </p:sp>
      <p:sp>
        <p:nvSpPr>
          <p:cNvPr id="7" name="Rectangle 1"/>
          <p:cNvSpPr>
            <a:spLocks noChangeArrowheads="1"/>
          </p:cNvSpPr>
          <p:nvPr/>
        </p:nvSpPr>
        <p:spPr bwMode="auto">
          <a:xfrm>
            <a:off x="-5556530" y="-238524"/>
            <a:ext cx="15152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sz="900" b="1"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Table 2</a:t>
            </a:r>
            <a:r>
              <a:rPr lang="en-US" sz="900"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 DNN performance on wideband and narrowband test sets (a multitask-learning setup) using mixed-bandwidth training data.</a:t>
            </a:r>
            <a:endParaRPr lang="en-US" smtClean="0">
              <a:solidFill>
                <a:prstClr val="black"/>
              </a:solidFill>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957216" y="3109882"/>
          <a:ext cx="6153376" cy="3611595"/>
        </p:xfrm>
        <a:graphic>
          <a:graphicData uri="http://schemas.openxmlformats.org/drawingml/2006/table">
            <a:tbl>
              <a:tblPr firstRow="1" firstCol="1" bandRow="1">
                <a:tableStyleId>{5C22544A-7EE6-4342-B048-85BDC9FD1C3A}</a:tableStyleId>
              </a:tblPr>
              <a:tblGrid>
                <a:gridCol w="2515400"/>
                <a:gridCol w="1767017"/>
                <a:gridCol w="1870959"/>
              </a:tblGrid>
              <a:tr h="600399">
                <a:tc>
                  <a:txBody>
                    <a:bodyPr/>
                    <a:lstStyle/>
                    <a:p>
                      <a:pPr marL="0" marR="0" algn="ctr">
                        <a:spcBef>
                          <a:spcPts val="0"/>
                        </a:spcBef>
                        <a:spcAft>
                          <a:spcPts val="0"/>
                        </a:spcAft>
                      </a:pPr>
                      <a:r>
                        <a:rPr lang="en-US" sz="2000" dirty="0">
                          <a:effectLst/>
                        </a:rPr>
                        <a:t> </a:t>
                      </a:r>
                      <a:endParaRPr lang="en-US" sz="18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dirty="0" smtClean="0">
                          <a:effectLst/>
                        </a:rPr>
                        <a:t>State of the Art</a:t>
                      </a:r>
                    </a:p>
                    <a:p>
                      <a:pPr marL="0" marR="0" algn="ctr">
                        <a:spcBef>
                          <a:spcPts val="0"/>
                        </a:spcBef>
                        <a:spcAft>
                          <a:spcPts val="0"/>
                        </a:spcAft>
                      </a:pPr>
                      <a:r>
                        <a:rPr lang="en-US" sz="2000" dirty="0" smtClean="0">
                          <a:effectLst/>
                          <a:latin typeface="Segoe UI Light" panose="020B0502040204020203" pitchFamily="34" charset="0"/>
                          <a:ea typeface="PMingLiU" panose="02020500000000000000" pitchFamily="18" charset="-120"/>
                          <a:cs typeface="Segoe UI Light" panose="020B0502040204020203" pitchFamily="34" charset="0"/>
                        </a:rPr>
                        <a:t>baseline</a:t>
                      </a:r>
                      <a:endParaRPr lang="en-US" sz="1800" dirty="0">
                        <a:effectLst/>
                        <a:latin typeface="Segoe UI Light" panose="020B0502040204020203" pitchFamily="34" charset="0"/>
                        <a:ea typeface="PMingLiU" panose="02020500000000000000" pitchFamily="18" charset="-120"/>
                        <a:cs typeface="Segoe UI Light" panose="020B0502040204020203" pitchFamily="34" charset="0"/>
                      </a:endParaRPr>
                    </a:p>
                  </a:txBody>
                  <a:tcPr marL="68580" marR="68580" marT="0" marB="0"/>
                </a:tc>
                <a:tc>
                  <a:txBody>
                    <a:bodyPr/>
                    <a:lstStyle/>
                    <a:p>
                      <a:pPr marL="0" marR="0" algn="ctr">
                        <a:spcBef>
                          <a:spcPts val="0"/>
                        </a:spcBef>
                        <a:spcAft>
                          <a:spcPts val="0"/>
                        </a:spcAft>
                      </a:pPr>
                      <a:r>
                        <a:rPr lang="en-US" sz="2000" dirty="0" smtClean="0">
                          <a:effectLst/>
                        </a:rPr>
                        <a:t>Deep Stacking</a:t>
                      </a:r>
                    </a:p>
                    <a:p>
                      <a:pPr marL="0" marR="0" algn="ctr">
                        <a:spcBef>
                          <a:spcPts val="0"/>
                        </a:spcBef>
                        <a:spcAft>
                          <a:spcPts val="0"/>
                        </a:spcAft>
                      </a:pPr>
                      <a:r>
                        <a:rPr lang="en-US" sz="2000" dirty="0" smtClean="0">
                          <a:effectLst/>
                        </a:rPr>
                        <a:t>Networks</a:t>
                      </a:r>
                      <a:endParaRPr lang="en-US" sz="1800" dirty="0">
                        <a:effectLst/>
                        <a:latin typeface="Times New Roman" panose="02020603050405020304" pitchFamily="18" charset="0"/>
                        <a:ea typeface="PMingLiU" panose="02020500000000000000" pitchFamily="18" charset="-120"/>
                      </a:endParaRPr>
                    </a:p>
                  </a:txBody>
                  <a:tcPr marL="68580" marR="68580" marT="0" marB="0"/>
                </a:tc>
              </a:tr>
              <a:tr h="600399">
                <a:tc>
                  <a:txBody>
                    <a:bodyPr/>
                    <a:lstStyle/>
                    <a:p>
                      <a:pPr marL="0" marR="0" algn="ctr">
                        <a:spcBef>
                          <a:spcPts val="0"/>
                        </a:spcBef>
                        <a:spcAft>
                          <a:spcPts val="0"/>
                        </a:spcAft>
                      </a:pPr>
                      <a:r>
                        <a:rPr lang="en-US" sz="2000">
                          <a:effectLst/>
                        </a:rPr>
                        <a:t>Bus route</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a:effectLst/>
                        </a:rPr>
                        <a:t>58.0%</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b="1" dirty="0">
                          <a:effectLst/>
                        </a:rPr>
                        <a:t>58.1%</a:t>
                      </a:r>
                      <a:endParaRPr lang="en-US" sz="1800" b="1" dirty="0">
                        <a:effectLst/>
                        <a:latin typeface="Times New Roman" panose="02020603050405020304" pitchFamily="18" charset="0"/>
                        <a:ea typeface="PMingLiU" panose="02020500000000000000" pitchFamily="18" charset="-120"/>
                      </a:endParaRPr>
                    </a:p>
                  </a:txBody>
                  <a:tcPr marL="68580" marR="68580" marT="0" marB="0"/>
                </a:tc>
              </a:tr>
              <a:tr h="600399">
                <a:tc>
                  <a:txBody>
                    <a:bodyPr/>
                    <a:lstStyle/>
                    <a:p>
                      <a:pPr marL="0" marR="0" algn="ctr">
                        <a:spcBef>
                          <a:spcPts val="0"/>
                        </a:spcBef>
                        <a:spcAft>
                          <a:spcPts val="0"/>
                        </a:spcAft>
                      </a:pPr>
                      <a:r>
                        <a:rPr lang="en-US" sz="2000">
                          <a:effectLst/>
                        </a:rPr>
                        <a:t>Origin location</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a:effectLst/>
                        </a:rPr>
                        <a:t>56.4%</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b="1" dirty="0">
                          <a:effectLst/>
                        </a:rPr>
                        <a:t>57.1%</a:t>
                      </a:r>
                      <a:endParaRPr lang="en-US" sz="1800" b="1" dirty="0">
                        <a:effectLst/>
                        <a:latin typeface="Times New Roman" panose="02020603050405020304" pitchFamily="18" charset="0"/>
                        <a:ea typeface="PMingLiU" panose="02020500000000000000" pitchFamily="18" charset="-120"/>
                      </a:endParaRPr>
                    </a:p>
                  </a:txBody>
                  <a:tcPr marL="68580" marR="68580" marT="0" marB="0"/>
                </a:tc>
              </a:tr>
              <a:tr h="600399">
                <a:tc>
                  <a:txBody>
                    <a:bodyPr/>
                    <a:lstStyle/>
                    <a:p>
                      <a:pPr marL="0" marR="0" algn="ctr">
                        <a:spcBef>
                          <a:spcPts val="0"/>
                        </a:spcBef>
                        <a:spcAft>
                          <a:spcPts val="0"/>
                        </a:spcAft>
                      </a:pPr>
                      <a:r>
                        <a:rPr lang="en-US" sz="2000">
                          <a:effectLst/>
                        </a:rPr>
                        <a:t>Destination location</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a:effectLst/>
                        </a:rPr>
                        <a:t>66.5%</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a:effectLst/>
                        </a:rPr>
                        <a:t>65.4%</a:t>
                      </a:r>
                      <a:endParaRPr lang="en-US" sz="1800">
                        <a:effectLst/>
                        <a:latin typeface="Times New Roman" panose="02020603050405020304" pitchFamily="18" charset="0"/>
                        <a:ea typeface="PMingLiU" panose="02020500000000000000" pitchFamily="18" charset="-120"/>
                      </a:endParaRPr>
                    </a:p>
                  </a:txBody>
                  <a:tcPr marL="68580" marR="68580" marT="0" marB="0"/>
                </a:tc>
              </a:tr>
              <a:tr h="600399">
                <a:tc>
                  <a:txBody>
                    <a:bodyPr/>
                    <a:lstStyle/>
                    <a:p>
                      <a:pPr marL="0" marR="0" algn="ctr">
                        <a:spcBef>
                          <a:spcPts val="0"/>
                        </a:spcBef>
                        <a:spcAft>
                          <a:spcPts val="0"/>
                        </a:spcAft>
                      </a:pPr>
                      <a:r>
                        <a:rPr lang="en-US" sz="2000">
                          <a:effectLst/>
                        </a:rPr>
                        <a:t>Date</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a:effectLst/>
                        </a:rPr>
                        <a:t>83.9%</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b="1" dirty="0">
                          <a:effectLst/>
                        </a:rPr>
                        <a:t>84.6%</a:t>
                      </a:r>
                      <a:endParaRPr lang="en-US" sz="1800" b="1" dirty="0">
                        <a:effectLst/>
                        <a:latin typeface="Times New Roman" panose="02020603050405020304" pitchFamily="18" charset="0"/>
                        <a:ea typeface="PMingLiU" panose="02020500000000000000" pitchFamily="18" charset="-120"/>
                      </a:endParaRPr>
                    </a:p>
                  </a:txBody>
                  <a:tcPr marL="68580" marR="68580" marT="0" marB="0"/>
                </a:tc>
              </a:tr>
              <a:tr h="600399">
                <a:tc>
                  <a:txBody>
                    <a:bodyPr/>
                    <a:lstStyle/>
                    <a:p>
                      <a:pPr marL="0" marR="0" algn="ctr">
                        <a:spcBef>
                          <a:spcPts val="0"/>
                        </a:spcBef>
                        <a:spcAft>
                          <a:spcPts val="0"/>
                        </a:spcAft>
                      </a:pPr>
                      <a:r>
                        <a:rPr lang="en-US" sz="2000">
                          <a:effectLst/>
                        </a:rPr>
                        <a:t>Time</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a:effectLst/>
                        </a:rPr>
                        <a:t>63.1%</a:t>
                      </a:r>
                      <a:endParaRPr lang="en-US" sz="180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000" dirty="0">
                          <a:effectLst/>
                        </a:rPr>
                        <a:t>62.5%</a:t>
                      </a:r>
                      <a:endParaRPr lang="en-US" sz="1800" dirty="0">
                        <a:effectLst/>
                        <a:latin typeface="Times New Roman" panose="02020603050405020304" pitchFamily="18" charset="0"/>
                        <a:ea typeface="PMingLiU" panose="02020500000000000000" pitchFamily="18" charset="-120"/>
                      </a:endParaRPr>
                    </a:p>
                  </a:txBody>
                  <a:tcPr marL="68580" marR="68580" marT="0" marB="0"/>
                </a:tc>
              </a:tr>
            </a:tbl>
          </a:graphicData>
        </a:graphic>
      </p:graphicFrame>
      <p:sp>
        <p:nvSpPr>
          <p:cNvPr id="8" name="Rectangle 7"/>
          <p:cNvSpPr/>
          <p:nvPr/>
        </p:nvSpPr>
        <p:spPr>
          <a:xfrm>
            <a:off x="200162" y="1332584"/>
            <a:ext cx="7891327" cy="1477328"/>
          </a:xfrm>
          <a:prstGeom prst="rect">
            <a:avLst/>
          </a:prstGeom>
        </p:spPr>
        <p:txBody>
          <a:bodyPr wrap="none">
            <a:spAutoFit/>
          </a:bodyPr>
          <a:lstStyle/>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PMingLiU" panose="02020500000000000000" pitchFamily="18" charset="-120"/>
              </a:rPr>
              <a:t>Task: Dialog </a:t>
            </a:r>
            <a:r>
              <a:rPr lang="en-US" dirty="0">
                <a:solidFill>
                  <a:prstClr val="black"/>
                </a:solidFill>
                <a:latin typeface="Times New Roman" panose="02020603050405020304" pitchFamily="18" charset="0"/>
                <a:ea typeface="PMingLiU" panose="02020500000000000000" pitchFamily="18" charset="-120"/>
              </a:rPr>
              <a:t>state </a:t>
            </a:r>
            <a:r>
              <a:rPr lang="en-US" dirty="0" smtClean="0">
                <a:solidFill>
                  <a:prstClr val="black"/>
                </a:solidFill>
                <a:latin typeface="Times New Roman" panose="02020603050405020304" pitchFamily="18" charset="0"/>
                <a:ea typeface="PMingLiU" panose="02020500000000000000" pitchFamily="18" charset="-120"/>
              </a:rPr>
              <a:t>tracking (defined in Spoken Dialogue Challenge 2010)</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PMingLiU" panose="02020500000000000000" pitchFamily="18" charset="-120"/>
              </a:rPr>
              <a:t>Strong interactions among features </a:t>
            </a:r>
            <a:r>
              <a:rPr lang="en-US" dirty="0" smtClean="0">
                <a:solidFill>
                  <a:prstClr val="black"/>
                </a:solidFill>
                <a:latin typeface="Times New Roman" panose="02020603050405020304" pitchFamily="18" charset="0"/>
                <a:ea typeface="PMingLiU" panose="02020500000000000000" pitchFamily="18" charset="-120"/>
                <a:sym typeface="Wingdings" panose="05000000000000000000" pitchFamily="2" charset="2"/>
              </a:rPr>
              <a:t> strength of deep networks </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PMingLiU" panose="02020500000000000000" pitchFamily="18" charset="-120"/>
              </a:rPr>
              <a:t>Can be framed as a multiple binary classification problem</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PMingLiU" panose="02020500000000000000" pitchFamily="18" charset="-120"/>
              </a:rPr>
              <a:t>Baseline: carefully tuned, highly optimized Max Entropy classifier (J. Williams)</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PMingLiU" panose="02020500000000000000" pitchFamily="18" charset="-120"/>
              </a:rPr>
              <a:t>Deep Stacking Nets (slightly tuned) achieve similar accuracy% for all 5 slots: </a:t>
            </a:r>
            <a:endParaRPr lang="en-US" dirty="0">
              <a:solidFill>
                <a:prstClr val="black"/>
              </a:solidFill>
            </a:endParaRPr>
          </a:p>
        </p:txBody>
      </p:sp>
    </p:spTree>
    <p:extLst>
      <p:ext uri="{BB962C8B-B14F-4D97-AF65-F5344CB8AC3E}">
        <p14:creationId xmlns:p14="http://schemas.microsoft.com/office/powerpoint/2010/main" val="236588136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3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t>PART I: Basics of Deep Learning (DL)</a:t>
            </a:r>
            <a:br>
              <a:rPr lang="en-US" b="1" dirty="0" smtClean="0"/>
            </a:br>
            <a:r>
              <a:rPr lang="en-US" sz="3200" dirty="0" smtClean="0">
                <a:solidFill>
                  <a:schemeClr val="accent1">
                    <a:lumMod val="60000"/>
                    <a:lumOff val="40000"/>
                  </a:schemeClr>
                </a:solidFill>
              </a:rPr>
              <a:t>--- including impact and recent history of DL (Deep Neural Net, DNN) in speech recognition</a:t>
            </a:r>
            <a:r>
              <a:rPr lang="en-US" b="1" dirty="0" smtClean="0"/>
              <a:t/>
            </a:r>
            <a:br>
              <a:rPr lang="en-US" b="1" dirty="0" smtClean="0"/>
            </a:br>
            <a:r>
              <a:rPr lang="en-US" b="1" dirty="0" smtClean="0"/>
              <a:t/>
            </a:r>
            <a:br>
              <a:rPr lang="en-US" b="1" dirty="0" smtClean="0"/>
            </a:br>
            <a:r>
              <a:rPr lang="en-US" b="1" dirty="0" smtClean="0"/>
              <a:t>PART II: Deeper Substance of DL</a:t>
            </a:r>
            <a:br>
              <a:rPr lang="en-US" b="1" dirty="0" smtClean="0"/>
            </a:br>
            <a:r>
              <a:rPr lang="en-US" sz="3200" dirty="0" smtClean="0">
                <a:solidFill>
                  <a:schemeClr val="accent1">
                    <a:lumMod val="60000"/>
                    <a:lumOff val="40000"/>
                  </a:schemeClr>
                </a:solidFill>
              </a:rPr>
              <a:t>--- including connections to other ML paradigms</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 two examples of incorporating speech knowledge in DL architectures,</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---recent experiments in speech recognition with new DL architectures beyond DNN</a:t>
            </a: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126</a:t>
            </a:fld>
            <a:endParaRPr lang="en-US">
              <a:solidFill>
                <a:prstClr val="black">
                  <a:tint val="75000"/>
                </a:prstClr>
              </a:solidFill>
            </a:endParaRPr>
          </a:p>
        </p:txBody>
      </p:sp>
      <p:sp>
        <p:nvSpPr>
          <p:cNvPr id="3" name="TextBox 2"/>
          <p:cNvSpPr txBox="1"/>
          <p:nvPr/>
        </p:nvSpPr>
        <p:spPr>
          <a:xfrm>
            <a:off x="3276600" y="152400"/>
            <a:ext cx="2928815" cy="923330"/>
          </a:xfrm>
          <a:prstGeom prst="rect">
            <a:avLst/>
          </a:prstGeom>
          <a:noFill/>
        </p:spPr>
        <p:txBody>
          <a:bodyPr wrap="none" rtlCol="0">
            <a:spAutoFit/>
          </a:bodyPr>
          <a:lstStyle/>
          <a:p>
            <a:r>
              <a:rPr lang="en-US" sz="5400" b="1" dirty="0" smtClean="0">
                <a:solidFill>
                  <a:prstClr val="black"/>
                </a:solidFill>
              </a:rPr>
              <a:t>Summary</a:t>
            </a:r>
            <a:endParaRPr lang="en-US" sz="5400" b="1" dirty="0">
              <a:solidFill>
                <a:prstClr val="black"/>
              </a:solidFill>
            </a:endParaRPr>
          </a:p>
        </p:txBody>
      </p:sp>
    </p:spTree>
    <p:extLst>
      <p:ext uri="{BB962C8B-B14F-4D97-AF65-F5344CB8AC3E}">
        <p14:creationId xmlns:p14="http://schemas.microsoft.com/office/powerpoint/2010/main" val="2071628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040" y="442970"/>
            <a:ext cx="8977399" cy="931022"/>
          </a:xfrm>
          <a:prstGeom prst="rect">
            <a:avLst/>
          </a:prstGeom>
          <a:noFill/>
        </p:spPr>
        <p:txBody>
          <a:bodyPr wrap="square" lIns="68546" tIns="34289" rIns="68546" bIns="34289" rtlCol="0">
            <a:spAutoFit/>
          </a:bodyPr>
          <a:lstStyle/>
          <a:p>
            <a:pPr algn="ctr"/>
            <a:r>
              <a:rPr lang="en-US" sz="2800" b="1" dirty="0" smtClean="0">
                <a:solidFill>
                  <a:prstClr val="black"/>
                </a:solidFill>
                <a:latin typeface="Segoe UI" panose="020B0502040204020203" pitchFamily="34" charset="0"/>
                <a:cs typeface="Segoe UI" panose="020B0502040204020203" pitchFamily="34" charset="0"/>
              </a:rPr>
              <a:t>Perspective: What Types of </a:t>
            </a:r>
            <a:r>
              <a:rPr lang="en-US" sz="2800" b="1" dirty="0">
                <a:solidFill>
                  <a:prstClr val="black"/>
                </a:solidFill>
                <a:latin typeface="Segoe UI" panose="020B0502040204020203" pitchFamily="34" charset="0"/>
                <a:cs typeface="Segoe UI" panose="020B0502040204020203" pitchFamily="34" charset="0"/>
              </a:rPr>
              <a:t>P</a:t>
            </a:r>
            <a:r>
              <a:rPr lang="en-US" sz="2800" b="1" dirty="0" smtClean="0">
                <a:solidFill>
                  <a:prstClr val="black"/>
                </a:solidFill>
                <a:latin typeface="Segoe UI" panose="020B0502040204020203" pitchFamily="34" charset="0"/>
                <a:cs typeface="Segoe UI" panose="020B0502040204020203" pitchFamily="34" charset="0"/>
              </a:rPr>
              <a:t>roblems </a:t>
            </a:r>
            <a:r>
              <a:rPr lang="en-US" sz="2800" b="1" dirty="0" smtClean="0">
                <a:solidFill>
                  <a:srgbClr val="00B050"/>
                </a:solidFill>
                <a:latin typeface="Segoe UI" panose="020B0502040204020203" pitchFamily="34" charset="0"/>
                <a:cs typeface="Segoe UI" panose="020B0502040204020203" pitchFamily="34" charset="0"/>
              </a:rPr>
              <a:t>Fit </a:t>
            </a:r>
            <a:r>
              <a:rPr lang="en-US" sz="2800" b="1" dirty="0" smtClean="0">
                <a:solidFill>
                  <a:srgbClr val="FF0000"/>
                </a:solidFill>
                <a:latin typeface="Segoe UI" panose="020B0502040204020203" pitchFamily="34" charset="0"/>
                <a:cs typeface="Segoe UI" panose="020B0502040204020203" pitchFamily="34" charset="0"/>
              </a:rPr>
              <a:t>(not fit)  </a:t>
            </a:r>
          </a:p>
          <a:p>
            <a:pPr algn="ctr"/>
            <a:r>
              <a:rPr lang="en-US" sz="2800" b="1" dirty="0" smtClean="0">
                <a:solidFill>
                  <a:prstClr val="black"/>
                </a:solidFill>
                <a:latin typeface="Segoe UI" panose="020B0502040204020203" pitchFamily="34" charset="0"/>
                <a:cs typeface="Segoe UI" panose="020B0502040204020203" pitchFamily="34" charset="0"/>
              </a:rPr>
              <a:t>Deep Learning (some conjectures) </a:t>
            </a:r>
            <a:endParaRPr lang="en-US" sz="2800" b="1" dirty="0">
              <a:solidFill>
                <a:prstClr val="black"/>
              </a:solidFill>
              <a:latin typeface="Segoe UI" panose="020B0502040204020203" pitchFamily="34" charset="0"/>
              <a:cs typeface="Segoe UI" panose="020B0502040204020203" pitchFamily="34" charset="0"/>
            </a:endParaRPr>
          </a:p>
        </p:txBody>
      </p:sp>
      <p:grpSp>
        <p:nvGrpSpPr>
          <p:cNvPr id="13" name="Group 12"/>
          <p:cNvGrpSpPr/>
          <p:nvPr/>
        </p:nvGrpSpPr>
        <p:grpSpPr>
          <a:xfrm>
            <a:off x="763391" y="2380873"/>
            <a:ext cx="8497048" cy="1566632"/>
            <a:chOff x="863380" y="2484355"/>
            <a:chExt cx="11329401" cy="1566631"/>
          </a:xfrm>
        </p:grpSpPr>
        <p:sp>
          <p:nvSpPr>
            <p:cNvPr id="4" name="TextBox 3"/>
            <p:cNvSpPr txBox="1"/>
            <p:nvPr/>
          </p:nvSpPr>
          <p:spPr>
            <a:xfrm>
              <a:off x="863380" y="2573659"/>
              <a:ext cx="5211771" cy="1477327"/>
            </a:xfrm>
            <a:prstGeom prst="rect">
              <a:avLst/>
            </a:prstGeom>
            <a:noFill/>
          </p:spPr>
          <p:txBody>
            <a:bodyPr wrap="none" rtlCol="0">
              <a:spAutoFit/>
            </a:bodyPr>
            <a:lstStyle/>
            <a:p>
              <a:r>
                <a:rPr lang="en-US" dirty="0" smtClean="0">
                  <a:solidFill>
                    <a:srgbClr val="00B050"/>
                  </a:solidFill>
                  <a:latin typeface="Segoe UI" panose="020B0502040204020203" pitchFamily="34" charset="0"/>
                  <a:cs typeface="Segoe UI" panose="020B0502040204020203" pitchFamily="34" charset="0"/>
                </a:rPr>
                <a:t>e.g.: Image/video recognition</a:t>
              </a:r>
              <a:endParaRPr lang="en-US" dirty="0">
                <a:solidFill>
                  <a:srgbClr val="00B050"/>
                </a:solidFill>
                <a:latin typeface="Segoe UI" panose="020B0502040204020203" pitchFamily="34" charset="0"/>
                <a:cs typeface="Segoe UI" panose="020B0502040204020203" pitchFamily="34" charset="0"/>
              </a:endParaRPr>
            </a:p>
            <a:p>
              <a:r>
                <a:rPr lang="en-US" dirty="0">
                  <a:solidFill>
                    <a:srgbClr val="00B050"/>
                  </a:solidFill>
                  <a:latin typeface="Segoe UI" panose="020B0502040204020203" pitchFamily="34" charset="0"/>
                  <a:cs typeface="Segoe UI" panose="020B0502040204020203" pitchFamily="34" charset="0"/>
                </a:rPr>
                <a:t>Speech recognition</a:t>
              </a:r>
            </a:p>
            <a:p>
              <a:r>
                <a:rPr lang="en-US" dirty="0" smtClean="0">
                  <a:solidFill>
                    <a:srgbClr val="00B050"/>
                  </a:solidFill>
                  <a:latin typeface="Segoe UI" panose="020B0502040204020203" pitchFamily="34" charset="0"/>
                  <a:cs typeface="Segoe UI" panose="020B0502040204020203" pitchFamily="34" charset="0"/>
                </a:rPr>
                <a:t>Speech/text understanding</a:t>
              </a:r>
            </a:p>
            <a:p>
              <a:r>
                <a:rPr lang="en-US" dirty="0" smtClean="0">
                  <a:solidFill>
                    <a:srgbClr val="00B050"/>
                  </a:solidFill>
                  <a:latin typeface="Segoe UI" panose="020B0502040204020203" pitchFamily="34" charset="0"/>
                  <a:cs typeface="Segoe UI" panose="020B0502040204020203" pitchFamily="34" charset="0"/>
                </a:rPr>
                <a:t>Sequential data with temporal </a:t>
              </a:r>
            </a:p>
            <a:p>
              <a:r>
                <a:rPr lang="en-US" dirty="0">
                  <a:solidFill>
                    <a:srgbClr val="00B050"/>
                  </a:solidFill>
                  <a:latin typeface="Segoe UI" panose="020B0502040204020203" pitchFamily="34" charset="0"/>
                  <a:cs typeface="Segoe UI" panose="020B0502040204020203" pitchFamily="34" charset="0"/>
                </a:rPr>
                <a:t> </a:t>
              </a:r>
              <a:r>
                <a:rPr lang="en-US" dirty="0" smtClean="0">
                  <a:solidFill>
                    <a:srgbClr val="00B050"/>
                  </a:solidFill>
                  <a:latin typeface="Segoe UI" panose="020B0502040204020203" pitchFamily="34" charset="0"/>
                  <a:cs typeface="Segoe UI" panose="020B0502040204020203" pitchFamily="34" charset="0"/>
                </a:rPr>
                <a:t> structure (stock market prediction?)</a:t>
              </a:r>
              <a:endParaRPr lang="en-US" dirty="0">
                <a:solidFill>
                  <a:srgbClr val="00B050"/>
                </a:solidFill>
                <a:latin typeface="Segoe UI" panose="020B0502040204020203" pitchFamily="34" charset="0"/>
                <a:cs typeface="Segoe UI" panose="020B0502040204020203" pitchFamily="34" charset="0"/>
              </a:endParaRPr>
            </a:p>
          </p:txBody>
        </p:sp>
        <p:sp>
          <p:nvSpPr>
            <p:cNvPr id="8" name="TextBox 7"/>
            <p:cNvSpPr txBox="1"/>
            <p:nvPr/>
          </p:nvSpPr>
          <p:spPr>
            <a:xfrm>
              <a:off x="6522873" y="2484355"/>
              <a:ext cx="5669908" cy="923329"/>
            </a:xfrm>
            <a:prstGeom prst="rect">
              <a:avLst/>
            </a:prstGeom>
            <a:noFill/>
          </p:spPr>
          <p:txBody>
            <a:bodyPr wrap="square" rtlCol="0">
              <a:spAutoFit/>
            </a:bodyPr>
            <a:lstStyle/>
            <a:p>
              <a:r>
                <a:rPr lang="en-US" dirty="0" smtClean="0">
                  <a:solidFill>
                    <a:srgbClr val="FF0000"/>
                  </a:solidFill>
                  <a:latin typeface="Segoe UI" panose="020B0502040204020203" pitchFamily="34" charset="0"/>
                  <a:cs typeface="Segoe UI" panose="020B0502040204020203" pitchFamily="34" charset="0"/>
                </a:rPr>
                <a:t>e.g.: Malware detection(ICASSP-2013)</a:t>
              </a:r>
            </a:p>
            <a:p>
              <a:r>
                <a:rPr lang="en-US" dirty="0" smtClean="0">
                  <a:solidFill>
                    <a:srgbClr val="FF0000"/>
                  </a:solidFill>
                  <a:latin typeface="Segoe UI" panose="020B0502040204020203" pitchFamily="34" charset="0"/>
                  <a:cs typeface="Segoe UI" panose="020B0502040204020203" pitchFamily="34" charset="0"/>
                </a:rPr>
                <a:t>movie recommender, speaker/language detection?</a:t>
              </a:r>
              <a:endParaRPr lang="en-US"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463752" y="1706180"/>
            <a:ext cx="8140639" cy="432647"/>
            <a:chOff x="184642" y="1814180"/>
            <a:chExt cx="10854179" cy="432647"/>
          </a:xfrm>
        </p:grpSpPr>
        <p:sp>
          <p:nvSpPr>
            <p:cNvPr id="3" name="TextBox 2"/>
            <p:cNvSpPr txBox="1"/>
            <p:nvPr/>
          </p:nvSpPr>
          <p:spPr>
            <a:xfrm>
              <a:off x="184642" y="1831329"/>
              <a:ext cx="2837956" cy="415498"/>
            </a:xfrm>
            <a:prstGeom prst="rect">
              <a:avLst/>
            </a:prstGeom>
            <a:noFill/>
          </p:spPr>
          <p:txBody>
            <a:bodyPr wrap="none" rtlCol="0">
              <a:spAutoFit/>
            </a:bodyPr>
            <a:lstStyle/>
            <a:p>
              <a:r>
                <a:rPr lang="en-US" sz="2100" b="1" i="1" dirty="0" smtClean="0">
                  <a:solidFill>
                    <a:srgbClr val="00B050"/>
                  </a:solidFill>
                  <a:latin typeface="Segoe UI" panose="020B0502040204020203" pitchFamily="34" charset="0"/>
                  <a:cs typeface="Segoe UI" panose="020B0502040204020203" pitchFamily="34" charset="0"/>
                </a:rPr>
                <a:t>“Perceptual” </a:t>
              </a:r>
              <a:r>
                <a:rPr lang="en-US" sz="2100" b="1" i="1" dirty="0">
                  <a:solidFill>
                    <a:srgbClr val="00B050"/>
                  </a:solidFill>
                  <a:latin typeface="Segoe UI" panose="020B0502040204020203" pitchFamily="34" charset="0"/>
                  <a:cs typeface="Segoe UI" panose="020B0502040204020203" pitchFamily="34" charset="0"/>
                </a:rPr>
                <a:t>AI</a:t>
              </a:r>
            </a:p>
          </p:txBody>
        </p:sp>
        <p:sp>
          <p:nvSpPr>
            <p:cNvPr id="5" name="TextBox 4"/>
            <p:cNvSpPr txBox="1"/>
            <p:nvPr/>
          </p:nvSpPr>
          <p:spPr>
            <a:xfrm>
              <a:off x="7918737" y="1814180"/>
              <a:ext cx="3120084" cy="415498"/>
            </a:xfrm>
            <a:prstGeom prst="rect">
              <a:avLst/>
            </a:prstGeom>
            <a:noFill/>
          </p:spPr>
          <p:txBody>
            <a:bodyPr wrap="none" rtlCol="0">
              <a:spAutoFit/>
            </a:bodyPr>
            <a:lstStyle/>
            <a:p>
              <a:r>
                <a:rPr lang="en-US" sz="2100" b="1" i="1" dirty="0">
                  <a:solidFill>
                    <a:srgbClr val="FF0000"/>
                  </a:solidFill>
                  <a:latin typeface="Segoe UI" panose="020B0502040204020203" pitchFamily="34" charset="0"/>
                  <a:cs typeface="Segoe UI" panose="020B0502040204020203" pitchFamily="34" charset="0"/>
                </a:rPr>
                <a:t>“Data </a:t>
              </a:r>
              <a:r>
                <a:rPr lang="en-US" sz="2100" b="1" i="1" dirty="0" smtClean="0">
                  <a:solidFill>
                    <a:srgbClr val="FF0000"/>
                  </a:solidFill>
                  <a:latin typeface="Segoe UI" panose="020B0502040204020203" pitchFamily="34" charset="0"/>
                  <a:cs typeface="Segoe UI" panose="020B0502040204020203" pitchFamily="34" charset="0"/>
                </a:rPr>
                <a:t>matching”</a:t>
              </a:r>
              <a:endParaRPr lang="en-US" sz="2100" b="1" i="1" dirty="0">
                <a:solidFill>
                  <a:srgbClr val="FF0000"/>
                </a:solidFill>
                <a:latin typeface="Segoe UI" panose="020B0502040204020203" pitchFamily="34" charset="0"/>
                <a:cs typeface="Segoe UI" panose="020B0502040204020203" pitchFamily="34" charset="0"/>
              </a:endParaRPr>
            </a:p>
          </p:txBody>
        </p:sp>
        <p:sp>
          <p:nvSpPr>
            <p:cNvPr id="6" name="Left-Right Arrow 5"/>
            <p:cNvSpPr/>
            <p:nvPr/>
          </p:nvSpPr>
          <p:spPr>
            <a:xfrm>
              <a:off x="3513801" y="1944985"/>
              <a:ext cx="4062335" cy="26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4" name="Group 13"/>
          <p:cNvGrpSpPr/>
          <p:nvPr/>
        </p:nvGrpSpPr>
        <p:grpSpPr>
          <a:xfrm>
            <a:off x="521273" y="4088567"/>
            <a:ext cx="7570736" cy="923330"/>
            <a:chOff x="705809" y="4088563"/>
            <a:chExt cx="9914109" cy="923329"/>
          </a:xfrm>
        </p:grpSpPr>
        <p:sp>
          <p:nvSpPr>
            <p:cNvPr id="9" name="TextBox 8"/>
            <p:cNvSpPr txBox="1"/>
            <p:nvPr/>
          </p:nvSpPr>
          <p:spPr>
            <a:xfrm>
              <a:off x="6865658" y="4088563"/>
              <a:ext cx="3754260" cy="923329"/>
            </a:xfrm>
            <a:prstGeom prst="rect">
              <a:avLst/>
            </a:prstGeom>
            <a:noFill/>
          </p:spPr>
          <p:txBody>
            <a:bodyPr wrap="none" rtlCol="0">
              <a:spAutoFit/>
            </a:bodyPr>
            <a:lstStyle/>
            <a:p>
              <a:r>
                <a:rPr lang="en-US" dirty="0" smtClean="0">
                  <a:solidFill>
                    <a:srgbClr val="FF0000"/>
                  </a:solidFill>
                  <a:latin typeface="Segoe UI" panose="020B0502040204020203" pitchFamily="34" charset="0"/>
                  <a:cs typeface="Segoe UI" panose="020B0502040204020203" pitchFamily="34" charset="0"/>
                </a:rPr>
                <a:t> Easy data representation </a:t>
              </a:r>
            </a:p>
            <a:p>
              <a:r>
                <a:rPr lang="en-US" dirty="0">
                  <a:solidFill>
                    <a:srgbClr val="FF0000"/>
                  </a:solidFill>
                  <a:latin typeface="Segoe UI" panose="020B0502040204020203" pitchFamily="34" charset="0"/>
                  <a:cs typeface="Segoe UI" panose="020B0502040204020203" pitchFamily="34" charset="0"/>
                </a:rPr>
                <a:t> </a:t>
              </a:r>
              <a:r>
                <a:rPr lang="en-US" dirty="0" smtClean="0">
                  <a:solidFill>
                    <a:srgbClr val="FF0000"/>
                  </a:solidFill>
                  <a:latin typeface="Segoe UI" panose="020B0502040204020203" pitchFamily="34" charset="0"/>
                  <a:cs typeface="Segoe UI" panose="020B0502040204020203" pitchFamily="34" charset="0"/>
                </a:rPr>
                <a:t>e.g., histogram of events,</a:t>
              </a:r>
            </a:p>
            <a:p>
              <a:r>
                <a:rPr lang="en-US" dirty="0">
                  <a:solidFill>
                    <a:srgbClr val="FF0000"/>
                  </a:solidFill>
                  <a:latin typeface="Segoe UI" panose="020B0502040204020203" pitchFamily="34" charset="0"/>
                  <a:cs typeface="Segoe UI" panose="020B0502040204020203" pitchFamily="34" charset="0"/>
                </a:rPr>
                <a:t> u</a:t>
              </a:r>
              <a:r>
                <a:rPr lang="en-US" dirty="0" smtClean="0">
                  <a:solidFill>
                    <a:srgbClr val="FF0000"/>
                  </a:solidFill>
                  <a:latin typeface="Segoe UI" panose="020B0502040204020203" pitchFamily="34" charset="0"/>
                  <a:cs typeface="Segoe UI" panose="020B0502040204020203" pitchFamily="34" charset="0"/>
                </a:rPr>
                <a:t>ser-watched movies, etc</a:t>
              </a:r>
              <a:r>
                <a:rPr lang="en-US" dirty="0" smtClean="0">
                  <a:solidFill>
                    <a:prstClr val="black"/>
                  </a:solidFill>
                  <a:latin typeface="Segoe UI" panose="020B0502040204020203" pitchFamily="34" charset="0"/>
                  <a:cs typeface="Segoe UI" panose="020B0502040204020203" pitchFamily="34" charset="0"/>
                </a:rPr>
                <a:t>.</a:t>
              </a:r>
              <a:endParaRPr lang="en-US" dirty="0">
                <a:solidFill>
                  <a:prstClr val="black"/>
                </a:solidFill>
                <a:latin typeface="Segoe UI" panose="020B0502040204020203" pitchFamily="34" charset="0"/>
                <a:cs typeface="Segoe UI" panose="020B0502040204020203" pitchFamily="34" charset="0"/>
              </a:endParaRPr>
            </a:p>
          </p:txBody>
        </p:sp>
        <p:sp>
          <p:nvSpPr>
            <p:cNvPr id="11" name="TextBox 10"/>
            <p:cNvSpPr txBox="1"/>
            <p:nvPr/>
          </p:nvSpPr>
          <p:spPr>
            <a:xfrm>
              <a:off x="705809" y="4201954"/>
              <a:ext cx="4793439" cy="646330"/>
            </a:xfrm>
            <a:prstGeom prst="rect">
              <a:avLst/>
            </a:prstGeom>
            <a:noFill/>
          </p:spPr>
          <p:txBody>
            <a:bodyPr wrap="none" rtlCol="0">
              <a:spAutoFit/>
            </a:bodyPr>
            <a:lstStyle/>
            <a:p>
              <a:pPr algn="r"/>
              <a:r>
                <a:rPr lang="en-US" dirty="0" smtClean="0">
                  <a:solidFill>
                    <a:srgbClr val="00B050"/>
                  </a:solidFill>
                  <a:latin typeface="Segoe UI" panose="020B0502040204020203" pitchFamily="34" charset="0"/>
                  <a:cs typeface="Segoe UI" panose="020B0502040204020203" pitchFamily="34" charset="0"/>
                </a:rPr>
                <a:t>Non-obvious data representations</a:t>
              </a:r>
            </a:p>
            <a:p>
              <a:pPr algn="r"/>
              <a:endParaRPr lang="en-US" b="1" i="1" dirty="0">
                <a:solidFill>
                  <a:srgbClr val="5B9BD5"/>
                </a:solidFill>
                <a:latin typeface="Segoe UI" panose="020B0502040204020203" pitchFamily="34" charset="0"/>
                <a:cs typeface="Segoe UI" panose="020B0502040204020203" pitchFamily="34" charset="0"/>
              </a:endParaRPr>
            </a:p>
          </p:txBody>
        </p:sp>
        <p:sp>
          <p:nvSpPr>
            <p:cNvPr id="15" name="Left-Right Arrow 14"/>
            <p:cNvSpPr/>
            <p:nvPr/>
          </p:nvSpPr>
          <p:spPr>
            <a:xfrm>
              <a:off x="5587710" y="4301981"/>
              <a:ext cx="1137551" cy="2246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7" name="Group 16"/>
          <p:cNvGrpSpPr/>
          <p:nvPr/>
        </p:nvGrpSpPr>
        <p:grpSpPr>
          <a:xfrm>
            <a:off x="741200" y="5634192"/>
            <a:ext cx="7794239" cy="699608"/>
            <a:chOff x="988236" y="5634259"/>
            <a:chExt cx="10392311" cy="699593"/>
          </a:xfrm>
        </p:grpSpPr>
        <p:sp>
          <p:nvSpPr>
            <p:cNvPr id="10" name="TextBox 9"/>
            <p:cNvSpPr txBox="1"/>
            <p:nvPr/>
          </p:nvSpPr>
          <p:spPr>
            <a:xfrm>
              <a:off x="6725258" y="5634259"/>
              <a:ext cx="4655289" cy="646317"/>
            </a:xfrm>
            <a:prstGeom prst="rect">
              <a:avLst/>
            </a:prstGeom>
            <a:noFill/>
          </p:spPr>
          <p:txBody>
            <a:bodyPr wrap="none" rtlCol="0">
              <a:spAutoFit/>
            </a:bodyPr>
            <a:lstStyle/>
            <a:p>
              <a:r>
                <a:rPr lang="en-US" dirty="0">
                  <a:solidFill>
                    <a:srgbClr val="FF0000"/>
                  </a:solidFill>
                  <a:latin typeface="Segoe UI" panose="020B0502040204020203" pitchFamily="34" charset="0"/>
                  <a:cs typeface="Segoe UI" panose="020B0502040204020203" pitchFamily="34" charset="0"/>
                </a:rPr>
                <a:t>Deep </a:t>
              </a:r>
              <a:r>
                <a:rPr lang="en-US" dirty="0" smtClean="0">
                  <a:solidFill>
                    <a:srgbClr val="FF0000"/>
                  </a:solidFill>
                  <a:latin typeface="Segoe UI" panose="020B0502040204020203" pitchFamily="34" charset="0"/>
                  <a:cs typeface="Segoe UI" panose="020B0502040204020203" pitchFamily="34" charset="0"/>
                </a:rPr>
                <a:t>learning may not win over </a:t>
              </a:r>
            </a:p>
            <a:p>
              <a:r>
                <a:rPr lang="en-US" dirty="0">
                  <a:solidFill>
                    <a:srgbClr val="FF0000"/>
                  </a:solidFill>
                  <a:latin typeface="Segoe UI" panose="020B0502040204020203" pitchFamily="34" charset="0"/>
                  <a:cs typeface="Segoe UI" panose="020B0502040204020203" pitchFamily="34" charset="0"/>
                </a:rPr>
                <a:t>s</a:t>
              </a:r>
              <a:r>
                <a:rPr lang="en-US" dirty="0" smtClean="0">
                  <a:solidFill>
                    <a:srgbClr val="FF0000"/>
                  </a:solidFill>
                  <a:latin typeface="Segoe UI" panose="020B0502040204020203" pitchFamily="34" charset="0"/>
                  <a:cs typeface="Segoe UI" panose="020B0502040204020203" pitchFamily="34" charset="0"/>
                </a:rPr>
                <a:t>tandard machine learning</a:t>
              </a:r>
            </a:p>
          </p:txBody>
        </p:sp>
        <p:sp>
          <p:nvSpPr>
            <p:cNvPr id="12" name="TextBox 11"/>
            <p:cNvSpPr txBox="1"/>
            <p:nvPr/>
          </p:nvSpPr>
          <p:spPr>
            <a:xfrm>
              <a:off x="988236" y="5687535"/>
              <a:ext cx="4131556" cy="646317"/>
            </a:xfrm>
            <a:prstGeom prst="rect">
              <a:avLst/>
            </a:prstGeom>
            <a:noFill/>
          </p:spPr>
          <p:txBody>
            <a:bodyPr wrap="none" rtlCol="0">
              <a:spAutoFit/>
            </a:bodyPr>
            <a:lstStyle/>
            <a:p>
              <a:r>
                <a:rPr lang="en-US" dirty="0">
                  <a:solidFill>
                    <a:srgbClr val="00B050"/>
                  </a:solidFill>
                  <a:latin typeface="Segoe UI" panose="020B0502040204020203" pitchFamily="34" charset="0"/>
                  <a:cs typeface="Segoe UI" panose="020B0502040204020203" pitchFamily="34" charset="0"/>
                </a:rPr>
                <a:t>Deep </a:t>
              </a:r>
              <a:r>
                <a:rPr lang="en-US" dirty="0" smtClean="0">
                  <a:solidFill>
                    <a:srgbClr val="00B050"/>
                  </a:solidFill>
                  <a:latin typeface="Segoe UI" panose="020B0502040204020203" pitchFamily="34" charset="0"/>
                  <a:cs typeface="Segoe UI" panose="020B0502040204020203" pitchFamily="34" charset="0"/>
                </a:rPr>
                <a:t>learning already shows</a:t>
              </a:r>
            </a:p>
            <a:p>
              <a:r>
                <a:rPr lang="en-US" dirty="0">
                  <a:solidFill>
                    <a:srgbClr val="00B050"/>
                  </a:solidFill>
                  <a:latin typeface="Segoe UI" panose="020B0502040204020203" pitchFamily="34" charset="0"/>
                  <a:cs typeface="Segoe UI" panose="020B0502040204020203" pitchFamily="34" charset="0"/>
                </a:rPr>
                <a:t>t</a:t>
              </a:r>
              <a:r>
                <a:rPr lang="en-US" dirty="0" smtClean="0">
                  <a:solidFill>
                    <a:srgbClr val="00B050"/>
                  </a:solidFill>
                  <a:latin typeface="Segoe UI" panose="020B0502040204020203" pitchFamily="34" charset="0"/>
                  <a:cs typeface="Segoe UI" panose="020B0502040204020203" pitchFamily="34" charset="0"/>
                </a:rPr>
                <a:t>remendous benefits </a:t>
              </a:r>
            </a:p>
          </p:txBody>
        </p:sp>
        <p:sp>
          <p:nvSpPr>
            <p:cNvPr id="16" name="Left-Right Arrow 15"/>
            <p:cNvSpPr/>
            <p:nvPr/>
          </p:nvSpPr>
          <p:spPr>
            <a:xfrm>
              <a:off x="5544968" y="5737161"/>
              <a:ext cx="1137551" cy="2246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31328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19041" y="137161"/>
            <a:ext cx="8304480" cy="612000"/>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t>Deep Learning: A Theoretician's Nightmare? </a:t>
            </a:r>
          </a:p>
        </p:txBody>
      </p:sp>
      <p:sp>
        <p:nvSpPr>
          <p:cNvPr id="20482" name="Rectangle 2"/>
          <p:cNvSpPr>
            <a:spLocks noGrp="1" noChangeArrowheads="1"/>
          </p:cNvSpPr>
          <p:nvPr>
            <p:ph type="body" idx="4294967295"/>
          </p:nvPr>
        </p:nvSpPr>
        <p:spPr>
          <a:xfrm>
            <a:off x="450721" y="1496521"/>
            <a:ext cx="8258400" cy="4618080"/>
          </a:xfrm>
          <a:ln/>
        </p:spPr>
        <p:txBody>
          <a:bodyPr/>
          <a:lstStyle/>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Deep Learning involves non-convex loss functions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With non-convex losses, all bets are off</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Then again, every speech recognition system ever deployed has used non-convex optimization (GMMs are non convex).</a:t>
            </a:r>
          </a:p>
          <a:p>
            <a:pPr marL="1130417" lvl="1" indent="-260644">
              <a:buSzPct val="138000"/>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endParaRPr lang="en-US"/>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But to some of us </a:t>
            </a:r>
            <a:r>
              <a:rPr lang="en-US">
                <a:solidFill>
                  <a:srgbClr val="FF0000"/>
                </a:solidFill>
              </a:rPr>
              <a:t>all “interesting” learning is non convex</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Convex learning is invariant to the order in which sample are presented (only depends on asymptotic sample frequencies).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Human learning isn't like that: we learn simple concepts before complex ones. The order in which we learn things matter.</a:t>
            </a:r>
          </a:p>
        </p:txBody>
      </p:sp>
    </p:spTree>
    <p:extLst>
      <p:ext uri="{BB962C8B-B14F-4D97-AF65-F5344CB8AC3E}">
        <p14:creationId xmlns:p14="http://schemas.microsoft.com/office/powerpoint/2010/main" val="31587304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19041" y="137161"/>
            <a:ext cx="8304480" cy="612000"/>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t>Deep Learning: A Theoretician's Nightmare? </a:t>
            </a:r>
          </a:p>
        </p:txBody>
      </p:sp>
      <p:sp>
        <p:nvSpPr>
          <p:cNvPr id="21506" name="Rectangle 2"/>
          <p:cNvSpPr>
            <a:spLocks noGrp="1" noChangeArrowheads="1"/>
          </p:cNvSpPr>
          <p:nvPr>
            <p:ph type="body" idx="4294967295"/>
          </p:nvPr>
        </p:nvSpPr>
        <p:spPr>
          <a:xfrm>
            <a:off x="450721" y="1333801"/>
            <a:ext cx="8258400" cy="4576320"/>
          </a:xfrm>
          <a:ln/>
        </p:spPr>
        <p:txBody>
          <a:bodyPr/>
          <a:lstStyle/>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No generalization bounds?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Actually, the usual VC bounds apply: most deep learning systems have a finite VC dimension</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We don't have tighter bounds than that. </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But then again, how many bounds are tight enough to be useful for model selection?</a:t>
            </a:r>
          </a:p>
          <a:p>
            <a:pPr marL="1130417" lvl="1" indent="-260644">
              <a:buSzPct val="138000"/>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endParaRPr lang="en-US"/>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It's hard to prove anything about deep learning systems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Then again, if we only study models for which we can prove things, we wouldn't have speech, handwriting, and visual object recognition systems today.</a:t>
            </a:r>
          </a:p>
        </p:txBody>
      </p:sp>
    </p:spTree>
    <p:extLst>
      <p:ext uri="{BB962C8B-B14F-4D97-AF65-F5344CB8AC3E}">
        <p14:creationId xmlns:p14="http://schemas.microsoft.com/office/powerpoint/2010/main" val="377013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pic>
        <p:nvPicPr>
          <p:cNvPr id="3" name="Picture 2"/>
          <p:cNvPicPr>
            <a:picLocks noChangeAspect="1"/>
          </p:cNvPicPr>
          <p:nvPr/>
        </p:nvPicPr>
        <p:blipFill>
          <a:blip r:embed="rId2"/>
          <a:stretch>
            <a:fillRect/>
          </a:stretch>
        </p:blipFill>
        <p:spPr>
          <a:xfrm>
            <a:off x="0" y="34387"/>
            <a:ext cx="9144000" cy="6789228"/>
          </a:xfrm>
          <a:prstGeom prst="rect">
            <a:avLst/>
          </a:prstGeom>
        </p:spPr>
      </p:pic>
    </p:spTree>
    <p:extLst>
      <p:ext uri="{BB962C8B-B14F-4D97-AF65-F5344CB8AC3E}">
        <p14:creationId xmlns:p14="http://schemas.microsoft.com/office/powerpoint/2010/main" val="28437772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19041" y="137161"/>
            <a:ext cx="8304480" cy="612000"/>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t>Deep Learning: A Theoretician's Paradise? </a:t>
            </a:r>
          </a:p>
        </p:txBody>
      </p:sp>
      <p:sp>
        <p:nvSpPr>
          <p:cNvPr id="22530" name="Rectangle 2"/>
          <p:cNvSpPr>
            <a:spLocks noGrp="1" noChangeArrowheads="1"/>
          </p:cNvSpPr>
          <p:nvPr>
            <p:ph type="body" idx="4294967295"/>
          </p:nvPr>
        </p:nvSpPr>
        <p:spPr>
          <a:xfrm>
            <a:off x="450721" y="1171081"/>
            <a:ext cx="8258400" cy="5205600"/>
          </a:xfrm>
          <a:ln/>
        </p:spPr>
        <p:txBody>
          <a:bodyPr/>
          <a:lstStyle/>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Deep Learning is about representing high-dimensional data</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There has to be interesting theoretical questions there</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What is the geometry of natural signals?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Is there an equivalent of statistical learning theory for unsupervised learning?</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What are good criteria on which to base unsupervised learning?</a:t>
            </a:r>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Deep Learning Systems are a form of latent variable factor graph</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Internal representations can be viewed as latent variables to be inferred, and deep belief networks are a particular type of latent variable models.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The most interesting deep belief nets have intractable loss functions: how do we get around that problem?</a:t>
            </a:r>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Lots of theory at the 2012 IPAM summer school on deep learning</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Lst>
            </a:pPr>
            <a:r>
              <a:rPr lang="en-US"/>
              <a:t>Wright's parallel SGD methods, Mallat's “scattering transform”, Osher's “split Bregman” methods for sparse modeling, Morton's “algebraic geometry of DBN”,....</a:t>
            </a:r>
          </a:p>
        </p:txBody>
      </p:sp>
    </p:spTree>
    <p:extLst>
      <p:ext uri="{BB962C8B-B14F-4D97-AF65-F5344CB8AC3E}">
        <p14:creationId xmlns:p14="http://schemas.microsoft.com/office/powerpoint/2010/main" val="3612726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125281" y="95401"/>
            <a:ext cx="8824320" cy="652320"/>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Lst>
            </a:pPr>
            <a:r>
              <a:rPr lang="en-US" sz="2358"/>
              <a:t>Deep Learning and Feature Learning Today</a:t>
            </a:r>
          </a:p>
        </p:txBody>
      </p:sp>
      <p:sp>
        <p:nvSpPr>
          <p:cNvPr id="23554" name="Rectangle 2"/>
          <p:cNvSpPr>
            <a:spLocks noGrp="1" noChangeArrowheads="1"/>
          </p:cNvSpPr>
          <p:nvPr>
            <p:ph type="body" idx="4294967295"/>
          </p:nvPr>
        </p:nvSpPr>
        <p:spPr>
          <a:xfrm>
            <a:off x="385921" y="1074601"/>
            <a:ext cx="8470080" cy="5578560"/>
          </a:xfrm>
          <a:ln/>
        </p:spPr>
        <p:txBody>
          <a:bodyPr/>
          <a:lstStyle/>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Deep Learning has been the hottest topic in speech recognition in the last 2 years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A few long-standing performance records were broken with deep learning methods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Microsoft and Google have both deployed DL-based speech recognition system in their products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Microsoft, Google, IBM, Nuance, AT&amp;T, and all the major academic and industrial players in speech recognition have projects on deep learning</a:t>
            </a:r>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Deep Learning is the hottest topic in Computer Vision</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Feature engineering is the bread-and-butter of a large portion of the CV community, which creates some resistance to feature learning</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But the record holders on </a:t>
            </a:r>
            <a:r>
              <a:rPr lang="en-US" dirty="0" err="1"/>
              <a:t>ImageNet</a:t>
            </a:r>
            <a:r>
              <a:rPr lang="en-US" dirty="0"/>
              <a:t> and Semantic Segmentation are convolutional nets</a:t>
            </a:r>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Deep Learning is becoming hot in Natural Language Processing</a:t>
            </a:r>
          </a:p>
          <a:p>
            <a:pPr marL="293764" indent="-293764">
              <a:buSzPct val="138000"/>
              <a:buBlip>
                <a:blip r:embed="rId3"/>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Deep Learning/Feature Learning in Applied Mathematics</a:t>
            </a:r>
          </a:p>
          <a:p>
            <a:pPr marL="1130417" lvl="1" indent="-260644">
              <a:buSzPct val="138000"/>
              <a:buBlip>
                <a:blip r:embed="rId4"/>
              </a:buBlip>
              <a:tabLst>
                <a:tab pos="293764" algn="l"/>
                <a:tab pos="396006" algn="l"/>
                <a:tab pos="810732" algn="l"/>
                <a:tab pos="1225459" algn="l"/>
                <a:tab pos="1640185" algn="l"/>
                <a:tab pos="2054911" algn="l"/>
                <a:tab pos="2469637" algn="l"/>
                <a:tab pos="2884363" algn="l"/>
                <a:tab pos="3299089" algn="l"/>
                <a:tab pos="3713815" algn="l"/>
                <a:tab pos="4128541" algn="l"/>
                <a:tab pos="4543267" algn="l"/>
                <a:tab pos="4957994" algn="l"/>
                <a:tab pos="5372720" algn="l"/>
                <a:tab pos="5787446" algn="l"/>
                <a:tab pos="6202172" algn="l"/>
                <a:tab pos="6616898" algn="l"/>
                <a:tab pos="7031624" algn="l"/>
                <a:tab pos="7446350" algn="l"/>
                <a:tab pos="7861076" algn="l"/>
                <a:tab pos="8275803" algn="l"/>
                <a:tab pos="8294522" algn="l"/>
              </a:tabLst>
            </a:pPr>
            <a:r>
              <a:rPr lang="en-US" dirty="0"/>
              <a:t>The connection with Applied Math is through sparse coding, non-convex optimization, stochastic gradient algorithms, etc... </a:t>
            </a:r>
          </a:p>
        </p:txBody>
      </p:sp>
    </p:spTree>
    <p:extLst>
      <p:ext uri="{BB962C8B-B14F-4D97-AF65-F5344CB8AC3E}">
        <p14:creationId xmlns:p14="http://schemas.microsoft.com/office/powerpoint/2010/main" val="221837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737281" y="144361"/>
            <a:ext cx="7807680" cy="735840"/>
          </a:xfrm>
          <a:ln/>
        </p:spPr>
        <p:txBody>
          <a:bodyPr vert="horz" wrap="square" lIns="0" tIns="0" rIns="0" bIns="0" numCol="1" anchor="ctr" anchorCtr="0" compatLnSpc="1">
            <a:prstTxWarp prst="textNoShape">
              <a:avLst/>
            </a:prstTxWarp>
          </a:bodyPr>
          <a:lstStyle/>
          <a:p>
            <a:pPr eaLnBrk="1">
              <a:buClrTx/>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t>In Many Fields, Feature Learning Has Caused a Revolution</a:t>
            </a:r>
            <a:br>
              <a:rPr lang="en-US"/>
            </a:br>
            <a:r>
              <a:rPr lang="en-US"/>
              <a:t>(methods used in commercially deployed systems)</a:t>
            </a:r>
          </a:p>
        </p:txBody>
      </p:sp>
      <p:sp>
        <p:nvSpPr>
          <p:cNvPr id="24578" name="Rectangle 2"/>
          <p:cNvSpPr>
            <a:spLocks noGrp="1" noChangeArrowheads="1"/>
          </p:cNvSpPr>
          <p:nvPr>
            <p:ph type="body" idx="4294967295"/>
          </p:nvPr>
        </p:nvSpPr>
        <p:spPr>
          <a:xfrm>
            <a:off x="165601" y="1140840"/>
            <a:ext cx="8781120" cy="5627520"/>
          </a:xfrm>
          <a:ln/>
        </p:spPr>
        <p:txBody>
          <a:bodyPr/>
          <a:lstStyle/>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Speech Recognition I (late 1980s)</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Trained mid-level features with Gaussian mixtures (2-layer classifier)</a:t>
            </a:r>
          </a:p>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Handwriting Recognition and OCR (late 1980s to mid 1990s)</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Supervised convolutional nets operating on pixels</a:t>
            </a:r>
          </a:p>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Face &amp; People Detection (early 1990s to mid 2000s)</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Supervised convolutional nets operating on pixels (YLC 1994, 2004, Garcia 2004) </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Haar features generation/selection (Viola-Jones 2001)</a:t>
            </a:r>
          </a:p>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Object Recognition I (mid-to-late 2000s: Ponce, Schmid, Yu, YLC....)</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Trainable mid-level features (K-means or sparse coding)</a:t>
            </a:r>
          </a:p>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Low-Res Object Recognition: road signs, house numbers (early 2010's)</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Supervised convolutional net operating on pixels</a:t>
            </a:r>
          </a:p>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Speech Recognition II (circa 2011)</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Deep neural nets for acoustic modeling</a:t>
            </a:r>
          </a:p>
          <a:p>
            <a:pPr marL="604809" indent="-293764">
              <a:buSzPct val="138000"/>
              <a:buBlip>
                <a:blip r:embed="rId3"/>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Object Recognition III, Semantic Labeling (2012, Hinton, YLC,...)</a:t>
            </a:r>
          </a:p>
          <a:p>
            <a:pPr marL="1130417" lvl="1" indent="-260644">
              <a:buSzPct val="138000"/>
              <a:buBlip>
                <a:blip r:embed="rId4"/>
              </a:buBlip>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 pos="8709249" algn="l"/>
              </a:tabLst>
            </a:pPr>
            <a:r>
              <a:rPr lang="en-US"/>
              <a:t>Supervised convolutional nets operating on pixels</a:t>
            </a:r>
          </a:p>
        </p:txBody>
      </p:sp>
    </p:spTree>
    <p:extLst>
      <p:ext uri="{BB962C8B-B14F-4D97-AF65-F5344CB8AC3E}">
        <p14:creationId xmlns:p14="http://schemas.microsoft.com/office/powerpoint/2010/main" val="1589395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8229600" cy="258762"/>
          </a:xfrm>
        </p:spPr>
        <p:txBody>
          <a:bodyPr>
            <a:normAutofit fontScale="90000"/>
          </a:bodyPr>
          <a:lstStyle/>
          <a:p>
            <a:r>
              <a:rPr lang="en-US" dirty="0" smtClean="0"/>
              <a:t>Selected References (updated, 2013)</a:t>
            </a:r>
            <a:endParaRPr lang="en-US" dirty="0"/>
          </a:p>
        </p:txBody>
      </p:sp>
      <p:sp>
        <p:nvSpPr>
          <p:cNvPr id="3" name="Content Placeholder 2"/>
          <p:cNvSpPr>
            <a:spLocks noGrp="1"/>
          </p:cNvSpPr>
          <p:nvPr>
            <p:ph idx="1"/>
          </p:nvPr>
        </p:nvSpPr>
        <p:spPr>
          <a:xfrm>
            <a:off x="-228600" y="533400"/>
            <a:ext cx="9653954" cy="6477000"/>
          </a:xfrm>
        </p:spPr>
        <p:txBody>
          <a:bodyPr>
            <a:noAutofit/>
          </a:bodyPr>
          <a:lstStyle/>
          <a:p>
            <a:r>
              <a:rPr lang="en-US" sz="1100" u="sng" dirty="0" smtClean="0"/>
              <a:t>Abdel-Hamid, O., Mohamed, A., Jiang, H., and G. Penn, “Applying convolutional neural networks concepts to hybrid NN-HMM model for speech recognition,” Proc. ICASSP, 2012.</a:t>
            </a:r>
            <a:endParaRPr lang="en-US" sz="1100" dirty="0" smtClean="0"/>
          </a:p>
          <a:p>
            <a:r>
              <a:rPr lang="en-US" sz="1100" dirty="0" err="1" smtClean="0"/>
              <a:t>Arel</a:t>
            </a:r>
            <a:r>
              <a:rPr lang="en-US" sz="1100" dirty="0" smtClean="0"/>
              <a:t>, I., Rose, C., and </a:t>
            </a:r>
            <a:r>
              <a:rPr lang="en-US" sz="1100" dirty="0" err="1" smtClean="0"/>
              <a:t>Karnowski</a:t>
            </a:r>
            <a:r>
              <a:rPr lang="en-US" sz="1100" dirty="0" smtClean="0"/>
              <a:t>, T. “Deep Machine Learning - A New Frontier in Artificial Intelligence,” IEEE Computational Intelligence Mag., Nov., 2010.</a:t>
            </a:r>
          </a:p>
          <a:p>
            <a:r>
              <a:rPr lang="en-US" sz="1100" dirty="0" smtClean="0"/>
              <a:t>Baker, J., Deng, L., Glass, J., Khudanpur, S.,  Lee, C.-H., Morgan, N., and O’Shaughnessy, D. “Research developments and directions in speech recognition and understanding,” IEEE Sig. Proc. Mag., vol. 26,  no. 3, May 2009, pp. 75-80.</a:t>
            </a:r>
          </a:p>
          <a:p>
            <a:r>
              <a:rPr lang="en-US" sz="1100" dirty="0" smtClean="0"/>
              <a:t>Baker, J., Deng, L., Glass, J., Khudanpur, S., Lee, C.-H., Morgan, N., and O’Shaughnessy, D. “Updated MINS report on speech recognition and understanding,” IEEE Sig. Proc. Mag., vol. 26, no. 4, July 2009a. </a:t>
            </a:r>
          </a:p>
          <a:p>
            <a:r>
              <a:rPr lang="en-US" sz="1100" dirty="0" smtClean="0"/>
              <a:t>Bengio, Y., Boulanger, N., and </a:t>
            </a:r>
            <a:r>
              <a:rPr lang="en-US" sz="1100" dirty="0" err="1" smtClean="0"/>
              <a:t>Pascanu</a:t>
            </a:r>
            <a:r>
              <a:rPr lang="en-US" sz="1100" dirty="0" smtClean="0"/>
              <a:t>. R. “Advances in optimizing recurrent networks,” Proc. ICASSP, 2013. </a:t>
            </a:r>
          </a:p>
          <a:p>
            <a:r>
              <a:rPr lang="en-US" sz="1100" dirty="0" smtClean="0"/>
              <a:t>Bengio, Y., </a:t>
            </a:r>
            <a:r>
              <a:rPr lang="en-US" sz="1100" u="sng" dirty="0" err="1" smtClean="0">
                <a:hlinkClick r:id="rId2"/>
              </a:rPr>
              <a:t>Courville</a:t>
            </a:r>
            <a:r>
              <a:rPr lang="en-US" sz="1100" dirty="0" smtClean="0"/>
              <a:t>, A., and Vincent, P. “Representation learning: A review and new perspectives,” IEEE Trans. PAMI, 2013a.</a:t>
            </a:r>
          </a:p>
          <a:p>
            <a:r>
              <a:rPr lang="en-US" sz="1100" u="sng" dirty="0" smtClean="0"/>
              <a:t>Bengio, Y. “Learning deep architectures for AI,” in Foundations and Trends in Machine Learning, Vol. 2, No. 1, 2009, pp. 1-127.</a:t>
            </a:r>
            <a:endParaRPr lang="en-US" sz="1100" dirty="0" smtClean="0"/>
          </a:p>
          <a:p>
            <a:r>
              <a:rPr lang="en-US" sz="1100" dirty="0" smtClean="0"/>
              <a:t>Bengio, Y., </a:t>
            </a:r>
            <a:r>
              <a:rPr lang="en-US" sz="1100" dirty="0" err="1" smtClean="0"/>
              <a:t>Ducharme</a:t>
            </a:r>
            <a:r>
              <a:rPr lang="en-US" sz="1100" dirty="0" smtClean="0"/>
              <a:t>, R., Vincent, P. and </a:t>
            </a:r>
            <a:r>
              <a:rPr lang="en-US" sz="1100" dirty="0" err="1" smtClean="0"/>
              <a:t>Jauvin</a:t>
            </a:r>
            <a:r>
              <a:rPr lang="en-US" sz="1100" dirty="0" smtClean="0"/>
              <a:t>, C. “</a:t>
            </a:r>
            <a:r>
              <a:rPr lang="en-US" sz="1100" u="sng" dirty="0" smtClean="0">
                <a:hlinkClick r:id="rId3"/>
              </a:rPr>
              <a:t>A neural probabilistic language model</a:t>
            </a:r>
            <a:r>
              <a:rPr lang="en-US" sz="1100" dirty="0" smtClean="0"/>
              <a:t>,” Proc. NIPS, 2000, pp. 933-938.</a:t>
            </a:r>
          </a:p>
          <a:p>
            <a:r>
              <a:rPr lang="en-US" sz="1100" dirty="0" smtClean="0"/>
              <a:t>Bengio, Y., De Mori, R., </a:t>
            </a:r>
            <a:r>
              <a:rPr lang="en-US" sz="1100" dirty="0" err="1" smtClean="0"/>
              <a:t>Flammia</a:t>
            </a:r>
            <a:r>
              <a:rPr lang="en-US" sz="1100" dirty="0" smtClean="0"/>
              <a:t>, G. and </a:t>
            </a:r>
            <a:r>
              <a:rPr lang="en-US" sz="1100" dirty="0" err="1" smtClean="0"/>
              <a:t>Kompe</a:t>
            </a:r>
            <a:r>
              <a:rPr lang="en-US" sz="1100" dirty="0" smtClean="0"/>
              <a:t>, F. “Global optimization of a neural network—Hidden Markov model hybrid,” in Proc. </a:t>
            </a:r>
            <a:r>
              <a:rPr lang="en-US" sz="1100" dirty="0" err="1" smtClean="0"/>
              <a:t>Eurospeech</a:t>
            </a:r>
            <a:r>
              <a:rPr lang="en-US" sz="1100" dirty="0" smtClean="0"/>
              <a:t>, 1991.</a:t>
            </a:r>
          </a:p>
          <a:p>
            <a:r>
              <a:rPr lang="en-US" sz="1100" u="sng" dirty="0" err="1" smtClean="0"/>
              <a:t>Bergstra</a:t>
            </a:r>
            <a:r>
              <a:rPr lang="en-US" sz="1100" u="sng" dirty="0" smtClean="0"/>
              <a:t>, J. and Bengio, Y. “Random search for hyper-parameter optimization,” J. Machine Learning Research,” Vol. 3, pp. 281-305, 2012.</a:t>
            </a:r>
            <a:r>
              <a:rPr lang="en-US" sz="1100" dirty="0" smtClean="0"/>
              <a:t>  </a:t>
            </a:r>
          </a:p>
          <a:p>
            <a:r>
              <a:rPr lang="en-US" sz="1100" u="sng" dirty="0" smtClean="0"/>
              <a:t>Bottou, L. and LeCun. Y. “Large scale online learning,” Proc. NIPS, 2004.</a:t>
            </a:r>
            <a:endParaRPr lang="en-US" sz="1100" dirty="0" smtClean="0"/>
          </a:p>
          <a:p>
            <a:r>
              <a:rPr lang="en-US" sz="1100" dirty="0" smtClean="0"/>
              <a:t>Bilmes, J. “Dynamic graphical models,” IEEE Signal Processing Mag., vol. 33, pp. 29–42, 2010.</a:t>
            </a:r>
          </a:p>
          <a:p>
            <a:r>
              <a:rPr lang="en-US" sz="1100" dirty="0" smtClean="0"/>
              <a:t>Bilmes, J. and Bartels, C. “Graphical model architectures for speech recognition,” IEEE Signal Processing Mag., vol. 22, pp. 89–100, 2005.</a:t>
            </a:r>
          </a:p>
          <a:p>
            <a:r>
              <a:rPr lang="en-US" sz="1100" dirty="0" err="1" smtClean="0"/>
              <a:t>Bourlard</a:t>
            </a:r>
            <a:r>
              <a:rPr lang="en-US" sz="1100" dirty="0" smtClean="0"/>
              <a:t>, H. and Morgan, N., Connectionist Speech Recognition: A Hybrid Approach, Norwell, MA: Kluwer, 1993.</a:t>
            </a:r>
          </a:p>
          <a:p>
            <a:r>
              <a:rPr lang="en-US" sz="1100" dirty="0" err="1" smtClean="0"/>
              <a:t>Bouvrie</a:t>
            </a:r>
            <a:r>
              <a:rPr lang="en-US" sz="1100" dirty="0" smtClean="0"/>
              <a:t>, J. “Hierarchical Learning: Theory with Applications in Speech and Vision,” Ph.D. thesis, MIT, 2009.</a:t>
            </a:r>
          </a:p>
          <a:p>
            <a:r>
              <a:rPr lang="en-US" sz="1100" dirty="0" smtClean="0"/>
              <a:t>Bridle, J., L. Deng, J. </a:t>
            </a:r>
            <a:r>
              <a:rPr lang="en-US" sz="1100" dirty="0" err="1" smtClean="0"/>
              <a:t>Picone</a:t>
            </a:r>
            <a:r>
              <a:rPr lang="en-US" sz="1100" dirty="0" smtClean="0"/>
              <a:t>, H. Richards, J. Ma, T. </a:t>
            </a:r>
            <a:r>
              <a:rPr lang="en-US" sz="1100" dirty="0" err="1" smtClean="0"/>
              <a:t>Kamm</a:t>
            </a:r>
            <a:r>
              <a:rPr lang="en-US" sz="1100" dirty="0" smtClean="0"/>
              <a:t>, M. Schuster, S. Pike, and R. Reagan, “An investigation of segmental hidden dynamic models of speech coarticulation for automatic speech recognition,” Final Report for 1998 Workshop on Language Engineering, CLSP, Johns Hopkins, 1998.</a:t>
            </a:r>
          </a:p>
          <a:p>
            <a:r>
              <a:rPr lang="en-US" sz="1100" u="sng" dirty="0" smtClean="0"/>
              <a:t>Caruana, R. “Multitask Learning,” </a:t>
            </a:r>
            <a:r>
              <a:rPr lang="en-US" sz="1100" i="1" u="sng" dirty="0" smtClean="0"/>
              <a:t>Machine Learning</a:t>
            </a:r>
            <a:r>
              <a:rPr lang="en-US" sz="1100" u="sng" dirty="0" smtClean="0"/>
              <a:t>, Vol. 28, pp. 41-75, Kluwer Academic Publishers, 1997</a:t>
            </a:r>
            <a:r>
              <a:rPr lang="en-US" sz="1100" dirty="0" smtClean="0"/>
              <a:t>.</a:t>
            </a:r>
          </a:p>
          <a:p>
            <a:r>
              <a:rPr lang="en-US" sz="1100" dirty="0" smtClean="0"/>
              <a:t>Cho, Y. and Saul L. “Kernel methods for deep learning,” Proc. NIPS, pp. 342–350, 2009.</a:t>
            </a:r>
          </a:p>
          <a:p>
            <a:r>
              <a:rPr lang="en-US" sz="1100" dirty="0" err="1" smtClean="0"/>
              <a:t>Ciresan</a:t>
            </a:r>
            <a:r>
              <a:rPr lang="en-US" sz="1100" dirty="0" smtClean="0"/>
              <a:t>, D., </a:t>
            </a:r>
            <a:r>
              <a:rPr lang="en-US" sz="1100" dirty="0" err="1" smtClean="0"/>
              <a:t>Giusti</a:t>
            </a:r>
            <a:r>
              <a:rPr lang="en-US" sz="1100" dirty="0" smtClean="0"/>
              <a:t>, A., Gambardella, L., and </a:t>
            </a:r>
            <a:r>
              <a:rPr lang="en-US" sz="1100" dirty="0" err="1" smtClean="0"/>
              <a:t>Schmidhuber</a:t>
            </a:r>
            <a:r>
              <a:rPr lang="en-US" sz="1100" dirty="0" smtClean="0"/>
              <a:t>, J. “Deep neural networks segment neuronal membranes in electron microscopy images,” Proc. NIPS, 2012.</a:t>
            </a:r>
          </a:p>
          <a:p>
            <a:r>
              <a:rPr lang="en-US" sz="1100" dirty="0" smtClean="0"/>
              <a:t>Cohen, W. and R. V. de Carvalho. “Stacked sequential learning,” Proc. IJCAI, pp. 671–676, 2005.</a:t>
            </a:r>
          </a:p>
          <a:p>
            <a:r>
              <a:rPr lang="en-US" sz="1100" dirty="0" err="1" smtClean="0"/>
              <a:t>Collobert</a:t>
            </a:r>
            <a:r>
              <a:rPr lang="en-US" sz="1100" dirty="0" smtClean="0"/>
              <a:t>, R. “Deep learning for efficient discriminative parsing,” Proc. NIPS Workshop on Deep Learning and Unsupervised Feature Learning, 2010.</a:t>
            </a:r>
          </a:p>
          <a:p>
            <a:r>
              <a:rPr lang="en-US" sz="1100" u="sng" dirty="0" err="1" smtClean="0"/>
              <a:t>Collobert</a:t>
            </a:r>
            <a:r>
              <a:rPr lang="en-US" sz="1100" u="sng" dirty="0" smtClean="0"/>
              <a:t>, R. and Weston J. “A unified architecture for natural language processing: Deep neural networks with multitask learning,” Proc. ICML, 2008.</a:t>
            </a:r>
            <a:r>
              <a:rPr lang="en-US" sz="1100" dirty="0" smtClean="0"/>
              <a:t> </a:t>
            </a:r>
          </a:p>
          <a:p>
            <a:r>
              <a:rPr lang="en-US" sz="1100" dirty="0" err="1" smtClean="0"/>
              <a:t>Collobert</a:t>
            </a:r>
            <a:r>
              <a:rPr lang="en-US" sz="1100" dirty="0" smtClean="0"/>
              <a:t>, R., Weston, J., Bottou, L., </a:t>
            </a:r>
            <a:r>
              <a:rPr lang="en-US" sz="1100" dirty="0" err="1" smtClean="0"/>
              <a:t>Karlen</a:t>
            </a:r>
            <a:r>
              <a:rPr lang="en-US" sz="1100" dirty="0" smtClean="0"/>
              <a:t>, M., </a:t>
            </a:r>
            <a:r>
              <a:rPr lang="en-US" sz="1100" dirty="0" err="1" smtClean="0"/>
              <a:t>Kavukcuoglu</a:t>
            </a:r>
            <a:r>
              <a:rPr lang="en-US" sz="1100" dirty="0" smtClean="0"/>
              <a:t>, K., and </a:t>
            </a:r>
            <a:r>
              <a:rPr lang="en-US" sz="1100" dirty="0" err="1" smtClean="0"/>
              <a:t>Kuksa</a:t>
            </a:r>
            <a:r>
              <a:rPr lang="en-US" sz="800" dirty="0" smtClean="0"/>
              <a:t>, P. “</a:t>
            </a:r>
            <a:r>
              <a:rPr lang="en-US" sz="800" u="sng" dirty="0" smtClean="0">
                <a:hlinkClick r:id="rId4"/>
              </a:rPr>
              <a:t>Natural language processing (almost) from scratch</a:t>
            </a:r>
            <a:r>
              <a:rPr lang="en-US" sz="800" dirty="0" smtClean="0"/>
              <a:t>,” J. Machine Learning Research, Vo. 12, pp. 2493-2537, 2011.</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10588211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4476"/>
            <a:ext cx="8229600" cy="258762"/>
          </a:xfrm>
        </p:spPr>
        <p:txBody>
          <a:bodyPr>
            <a:normAutofit fontScale="90000"/>
          </a:bodyPr>
          <a:lstStyle/>
          <a:p>
            <a:r>
              <a:rPr lang="en-US" dirty="0" smtClean="0"/>
              <a:t>Selected References</a:t>
            </a:r>
            <a:endParaRPr lang="en-US" dirty="0"/>
          </a:p>
        </p:txBody>
      </p:sp>
      <p:sp>
        <p:nvSpPr>
          <p:cNvPr id="3" name="Content Placeholder 2"/>
          <p:cNvSpPr>
            <a:spLocks noGrp="1"/>
          </p:cNvSpPr>
          <p:nvPr>
            <p:ph idx="1"/>
          </p:nvPr>
        </p:nvSpPr>
        <p:spPr>
          <a:xfrm>
            <a:off x="-205154" y="762000"/>
            <a:ext cx="9653954" cy="6477000"/>
          </a:xfrm>
        </p:spPr>
        <p:txBody>
          <a:bodyPr>
            <a:noAutofit/>
          </a:bodyPr>
          <a:lstStyle/>
          <a:p>
            <a:r>
              <a:rPr lang="en-US" sz="1100" dirty="0" smtClean="0"/>
              <a:t>Dahl, G., Yu, D., Deng, L., and Acero, A. “Context-dependent DBN-HMMs in large vocabulary continuous speech recognition,” Proc. ICASSP, 2011.</a:t>
            </a:r>
          </a:p>
          <a:p>
            <a:r>
              <a:rPr lang="en-US" sz="1100" u="sng" dirty="0" smtClean="0"/>
              <a:t>Dahl, G., Yu, D., Deng, L., and Acero, A. “</a:t>
            </a:r>
            <a:r>
              <a:rPr lang="en-US" sz="1100" dirty="0" smtClean="0">
                <a:hlinkClick r:id="rId2"/>
              </a:rPr>
              <a:t>Context-dependent, pre-trained deep neural networks for large vocabulary speech recognition</a:t>
            </a:r>
            <a:r>
              <a:rPr lang="en-US" sz="1100" dirty="0" smtClean="0"/>
              <a:t>,” IEEE Trans. Audio, Speech, &amp; Language Proc., Vol. 20 (1), pp. 30-42, January 2012.</a:t>
            </a:r>
          </a:p>
          <a:p>
            <a:r>
              <a:rPr lang="en-US" sz="1100" dirty="0" smtClean="0"/>
              <a:t>Dahl, G., </a:t>
            </a:r>
            <a:r>
              <a:rPr lang="en-US" sz="1100" dirty="0" err="1" smtClean="0"/>
              <a:t>Ranzato</a:t>
            </a:r>
            <a:r>
              <a:rPr lang="en-US" sz="1100" dirty="0" smtClean="0"/>
              <a:t>, M., Mohamed, A. and Hinton, G. “Phone recognition with the mean-covariance restricted Boltzmann machine,” Proc. NIPS, vol. 23, 2010, 469-477.</a:t>
            </a:r>
          </a:p>
          <a:p>
            <a:r>
              <a:rPr lang="en-US" sz="1100" dirty="0" smtClean="0"/>
              <a:t>Dean, J., </a:t>
            </a:r>
            <a:r>
              <a:rPr lang="en-US" sz="1100" dirty="0" err="1" smtClean="0"/>
              <a:t>Corrado</a:t>
            </a:r>
            <a:r>
              <a:rPr lang="en-US" sz="1100" dirty="0" smtClean="0"/>
              <a:t>, G., R. </a:t>
            </a:r>
            <a:r>
              <a:rPr lang="en-US" sz="1100" dirty="0" err="1" smtClean="0"/>
              <a:t>Monga</a:t>
            </a:r>
            <a:r>
              <a:rPr lang="en-US" sz="1100" dirty="0" smtClean="0"/>
              <a:t>, K. Chen, M. Devin, Q. Le, M. Mao, M. </a:t>
            </a:r>
            <a:r>
              <a:rPr lang="en-US" sz="1100" dirty="0" err="1" smtClean="0"/>
              <a:t>Ranzato</a:t>
            </a:r>
            <a:r>
              <a:rPr lang="en-US" sz="1100" dirty="0" smtClean="0"/>
              <a:t>, A. Senior, P. Tucker, Yang, K., and Ng, A. “</a:t>
            </a:r>
            <a:r>
              <a:rPr lang="en-US" sz="1100" u="sng" dirty="0" smtClean="0">
                <a:hlinkClick r:id="rId3"/>
              </a:rPr>
              <a:t>Large Scale Distributed Deep Networks</a:t>
            </a:r>
            <a:r>
              <a:rPr lang="en-US" sz="1100" dirty="0" smtClean="0"/>
              <a:t>,” Proc. NIPS, 2012.</a:t>
            </a:r>
          </a:p>
          <a:p>
            <a:r>
              <a:rPr lang="en-US" sz="1100" dirty="0" smtClean="0"/>
              <a:t>Deng, L. and Li, X. “Machine learning paradigms in speech recognition: An overview,” IEEE Trans. Audio, Speech, &amp; Language, May 2013.</a:t>
            </a:r>
          </a:p>
          <a:p>
            <a:r>
              <a:rPr lang="en-US" sz="1100" dirty="0" smtClean="0"/>
              <a:t>Deng, L., Abdel-Hamid, O., and Yu, D. “A deep convolutional neural network using heterogeneous pooling for trading acoustic invariance with phonetic confusion,” Proc. ICASSP, 2013.</a:t>
            </a:r>
          </a:p>
          <a:p>
            <a:r>
              <a:rPr lang="en-US" sz="1100" dirty="0" smtClean="0"/>
              <a:t>Deng, L., Li, J., Huang, K., Yao, D. Yu, F. Seide, M. Seltzer, G. Zweig, X. He, J. Williams, Y. Gong, and A. Acero. “Recent advances in deep learning for speech research at Microsoft,” Proc. ICASSP, 2013a.</a:t>
            </a:r>
          </a:p>
          <a:p>
            <a:r>
              <a:rPr lang="en-US" sz="1100" dirty="0" smtClean="0"/>
              <a:t>Deng, L., Hinton, G., and Kingsbury, B. “New types of deep neural network leaning for speech recognition and related applications: An overview,” Proc. ICASSP, 2013b.</a:t>
            </a:r>
          </a:p>
          <a:p>
            <a:r>
              <a:rPr lang="en-US" sz="1100" dirty="0" smtClean="0"/>
              <a:t>Deng, L., He, X., and J. Gao, J. “Deep stacking networks for information retrieval,” Proc. ICASSP, 2013c.</a:t>
            </a:r>
          </a:p>
          <a:p>
            <a:r>
              <a:rPr lang="en-US" sz="1100" dirty="0" smtClean="0"/>
              <a:t>Deng, L., Tur, G, He, X, and Hakkani-Tur, D. “</a:t>
            </a:r>
            <a:r>
              <a:rPr lang="en-US" sz="1100" u="sng" dirty="0" smtClean="0">
                <a:hlinkClick r:id="rId4"/>
              </a:rPr>
              <a:t>Use of kernel deep convex networks and end-to-end learning for spoken language understanding</a:t>
            </a:r>
            <a:r>
              <a:rPr lang="en-US" sz="1100" dirty="0" smtClean="0"/>
              <a:t>,” Proc. IEEE Workshop on Spoken Language Technologies, December 2012.</a:t>
            </a:r>
          </a:p>
          <a:p>
            <a:r>
              <a:rPr lang="en-US" sz="1100" u="sng" dirty="0" smtClean="0"/>
              <a:t>Deng, L., Yu, D., and Platt, J. “Scalable stacking and learning for building deep architectures,” Proc. ICASSP, 2012a.</a:t>
            </a:r>
            <a:endParaRPr lang="en-US" sz="1100" dirty="0" smtClean="0"/>
          </a:p>
          <a:p>
            <a:r>
              <a:rPr lang="en-US" sz="1100" dirty="0" smtClean="0"/>
              <a:t>Deng, L., Hutchinson, B., and Yu, D. “</a:t>
            </a:r>
            <a:r>
              <a:rPr lang="en-US" sz="1100" u="sng" dirty="0" smtClean="0">
                <a:hlinkClick r:id="rId5"/>
              </a:rPr>
              <a:t>Parallel training of deep stacking networks</a:t>
            </a:r>
            <a:r>
              <a:rPr lang="en-US" sz="1100" dirty="0" smtClean="0"/>
              <a:t>,” Proc. Interspeech, 2012b.</a:t>
            </a:r>
          </a:p>
          <a:p>
            <a:r>
              <a:rPr lang="en-US" sz="1100" dirty="0" smtClean="0"/>
              <a:t>Deng, L. “</a:t>
            </a:r>
            <a:r>
              <a:rPr lang="en-US" sz="1100" u="sng" dirty="0" smtClean="0">
                <a:hlinkClick r:id="rId6"/>
              </a:rPr>
              <a:t>An Overview of Deep-Structured Learning for Information Processing</a:t>
            </a:r>
            <a:r>
              <a:rPr lang="en-US" sz="1100" dirty="0" smtClean="0"/>
              <a:t>,” Proceedings of Asian-Pacific Signal &amp; Information Processing Annual Summit and Conference  (APSIPA-ASC), October 2011.</a:t>
            </a:r>
          </a:p>
          <a:p>
            <a:r>
              <a:rPr lang="en-US" sz="1100" dirty="0" smtClean="0"/>
              <a:t>Deng, L. and Yu, D. “Deep Convex Network: A scalable architecture for speech pattern classification,” Proc. Interspeech, 2011.</a:t>
            </a:r>
          </a:p>
          <a:p>
            <a:r>
              <a:rPr lang="en-US" sz="1100" u="sng" dirty="0" smtClean="0"/>
              <a:t>Deng, L., Seltzer, M., Yu, D., Acero, A., Mohamed, A., and Hinton, G.  “</a:t>
            </a:r>
            <a:r>
              <a:rPr lang="en-US" sz="1100" u="sng" dirty="0" smtClean="0">
                <a:hlinkClick r:id="rId7"/>
              </a:rPr>
              <a:t>Binary coding of speech spectrograms using a deep auto-encoder</a:t>
            </a:r>
            <a:r>
              <a:rPr lang="en-US" sz="1100" dirty="0" smtClean="0"/>
              <a:t>,” Proc. Interspeech, 2010.</a:t>
            </a:r>
          </a:p>
          <a:p>
            <a:r>
              <a:rPr lang="en-US" sz="1100" cap="small" dirty="0" smtClean="0">
                <a:hlinkClick r:id="rId8"/>
              </a:rPr>
              <a:t>Deng</a:t>
            </a:r>
            <a:r>
              <a:rPr lang="en-US" sz="1100" cap="small" dirty="0" smtClean="0"/>
              <a:t>, </a:t>
            </a:r>
            <a:r>
              <a:rPr lang="en-US" sz="1100" cap="small" dirty="0" smtClean="0">
                <a:hlinkClick r:id="rId9"/>
              </a:rPr>
              <a:t>L., Yu</a:t>
            </a:r>
            <a:r>
              <a:rPr lang="en-US" sz="1100" cap="small" dirty="0" smtClean="0"/>
              <a:t>, D., and Hinton, G. “Deep Learning for Speech Recognition and Related Applications” NIPS Workshop, 2009.</a:t>
            </a:r>
            <a:endParaRPr lang="en-US" sz="1100" dirty="0" smtClean="0"/>
          </a:p>
          <a:p>
            <a:r>
              <a:rPr lang="en-US" sz="1100" u="sng" cap="small" dirty="0" smtClean="0"/>
              <a:t>Deng, L. and Yu, D. “</a:t>
            </a:r>
            <a:r>
              <a:rPr lang="en-US" sz="1100" cap="small" dirty="0" smtClean="0">
                <a:hlinkClick r:id="rId10"/>
              </a:rPr>
              <a:t>Use of differential cepstra as acoustic features in hidden trajectory modeling for phonetic recognition</a:t>
            </a:r>
            <a:r>
              <a:rPr lang="en-US" sz="1100" cap="small" dirty="0" smtClean="0"/>
              <a:t>,” Proc. ICASSP, 2007.</a:t>
            </a:r>
            <a:endParaRPr lang="en-US" sz="1100" dirty="0" smtClean="0"/>
          </a:p>
          <a:p>
            <a:r>
              <a:rPr lang="en-US" sz="1100" dirty="0" smtClean="0"/>
              <a:t>Deng, L. </a:t>
            </a:r>
            <a:r>
              <a:rPr lang="en-US" sz="1100" u="sng" dirty="0" smtClean="0">
                <a:hlinkClick r:id="rId11"/>
              </a:rPr>
              <a:t>DYNAMIC SPEECH MODELS – Theory, Algorithm, and Application, </a:t>
            </a:r>
            <a:r>
              <a:rPr lang="en-US" sz="1100" dirty="0" smtClean="0"/>
              <a:t> Morgan &amp; Claypool, December 2006.</a:t>
            </a:r>
          </a:p>
          <a:p>
            <a:r>
              <a:rPr lang="en-US" sz="1100" dirty="0" smtClean="0"/>
              <a:t>Deng, L., Yu, D. and Acero, A. “</a:t>
            </a:r>
            <a:r>
              <a:rPr lang="en-US" sz="1100" u="sng" dirty="0" smtClean="0">
                <a:hlinkClick r:id="rId12"/>
              </a:rPr>
              <a:t>Structured speech modeling</a:t>
            </a:r>
            <a:r>
              <a:rPr lang="en-US" sz="1100" dirty="0" smtClean="0"/>
              <a:t>,” IEEE Trans. on Audio, Speech and Language Processing, vol. 14, no. 5, pp. 1492-1504, September 2006</a:t>
            </a:r>
          </a:p>
          <a:p>
            <a:r>
              <a:rPr lang="en-US" sz="1100" dirty="0" smtClean="0"/>
              <a:t>Deng, L., Yu, D. and Acero, A. “</a:t>
            </a:r>
            <a:r>
              <a:rPr lang="en-US" sz="1100" u="sng" dirty="0" smtClean="0">
                <a:hlinkClick r:id="rId13"/>
              </a:rPr>
              <a:t>A bidirectional target filtering model of speech coarticulation: Two-stage implementation for phonetic recognition</a:t>
            </a:r>
            <a:r>
              <a:rPr lang="en-US" sz="1100" dirty="0" smtClean="0"/>
              <a:t>,” IEEE Transactions on Audio and Speech Processing, vol. 14, no. 1, pp. 256-265, January 2006a.</a:t>
            </a:r>
            <a:endParaRPr lang="en-US" sz="11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33615479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135</a:t>
            </a:fld>
            <a:endParaRPr lang="en-US">
              <a:solidFill>
                <a:prstClr val="black">
                  <a:tint val="75000"/>
                </a:prstClr>
              </a:solidFill>
            </a:endParaRPr>
          </a:p>
        </p:txBody>
      </p:sp>
      <p:sp>
        <p:nvSpPr>
          <p:cNvPr id="5" name="Rectangle 4"/>
          <p:cNvSpPr/>
          <p:nvPr/>
        </p:nvSpPr>
        <p:spPr>
          <a:xfrm>
            <a:off x="33996" y="533401"/>
            <a:ext cx="9110003" cy="6001643"/>
          </a:xfrm>
          <a:prstGeom prst="rect">
            <a:avLst/>
          </a:prstGeom>
        </p:spPr>
        <p:txBody>
          <a:bodyPr wrap="square">
            <a:spAutoFit/>
          </a:bodyPr>
          <a:lstStyle/>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Wu, J., </a:t>
            </a:r>
            <a:r>
              <a:rPr lang="en-US" sz="1200" dirty="0" err="1">
                <a:solidFill>
                  <a:prstClr val="black"/>
                </a:solidFill>
                <a:latin typeface="Times New Roman" panose="02020603050405020304" pitchFamily="18" charset="0"/>
                <a:ea typeface="SimSun" panose="02010600030101010101" pitchFamily="2" charset="-122"/>
              </a:rPr>
              <a:t>Droppo</a:t>
            </a:r>
            <a:r>
              <a:rPr lang="en-US" sz="1200" dirty="0">
                <a:solidFill>
                  <a:prstClr val="black"/>
                </a:solidFill>
                <a:latin typeface="Times New Roman" panose="02020603050405020304" pitchFamily="18" charset="0"/>
                <a:ea typeface="SimSun" panose="02010600030101010101" pitchFamily="2" charset="-122"/>
              </a:rPr>
              <a:t>, J., and Acero, A.  “</a:t>
            </a:r>
            <a:r>
              <a:rPr lang="en-US" sz="1200" u="sng" dirty="0">
                <a:solidFill>
                  <a:srgbClr val="0000FF"/>
                </a:solidFill>
                <a:latin typeface="Times New Roman" panose="02020603050405020304" pitchFamily="18" charset="0"/>
                <a:ea typeface="SimSun" panose="02010600030101010101" pitchFamily="2" charset="-122"/>
                <a:hlinkClick r:id="rId2"/>
              </a:rPr>
              <a:t>Dynamic Compensation of HMM Variances Using the Feature Enhancement Uncertainty Computed From a Parametric Model of Speech Distortion</a:t>
            </a:r>
            <a:r>
              <a:rPr lang="en-US" sz="1200" dirty="0">
                <a:solidFill>
                  <a:prstClr val="black"/>
                </a:solidFill>
                <a:latin typeface="Times New Roman" panose="02020603050405020304" pitchFamily="18" charset="0"/>
                <a:ea typeface="SimSun" panose="02010600030101010101" pitchFamily="2" charset="-122"/>
              </a:rPr>
              <a:t>,” IEEE Transactions on Speech and Audio Processing, vol. 13, no. 3, pp. 412–421, 2005.</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and O'Shaughnessy, D. </a:t>
            </a:r>
            <a:r>
              <a:rPr lang="en-US" sz="1200" u="sng" dirty="0">
                <a:solidFill>
                  <a:srgbClr val="0000FF"/>
                </a:solidFill>
                <a:latin typeface="Times New Roman" panose="02020603050405020304" pitchFamily="18" charset="0"/>
                <a:ea typeface="SimSun" panose="02010600030101010101" pitchFamily="2" charset="-122"/>
                <a:hlinkClick r:id="rId3"/>
              </a:rPr>
              <a:t>SPEECH PROCESSING – A Dynamic and Optimization-Oriented Approach</a:t>
            </a:r>
            <a:r>
              <a:rPr lang="en-US" sz="1200" dirty="0">
                <a:solidFill>
                  <a:prstClr val="black"/>
                </a:solidFill>
                <a:latin typeface="Times New Roman" panose="02020603050405020304" pitchFamily="18" charset="0"/>
                <a:ea typeface="SimSun" panose="02010600030101010101" pitchFamily="2" charset="-122"/>
              </a:rPr>
              <a:t>, Marcel Dekker, 2003.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“Switching dynamic system models for speech articulation and acoustics,” in Mathematical Foundations of Speech and Language Processing, pp. 115–134. Springer-</a:t>
            </a:r>
            <a:r>
              <a:rPr lang="en-US" sz="1200" dirty="0" err="1">
                <a:solidFill>
                  <a:prstClr val="black"/>
                </a:solidFill>
                <a:latin typeface="Times New Roman" panose="02020603050405020304" pitchFamily="18" charset="0"/>
                <a:ea typeface="SimSun" panose="02010600030101010101" pitchFamily="2" charset="-122"/>
              </a:rPr>
              <a:t>Verlag</a:t>
            </a:r>
            <a:r>
              <a:rPr lang="en-US" sz="1200" dirty="0">
                <a:solidFill>
                  <a:prstClr val="black"/>
                </a:solidFill>
                <a:latin typeface="Times New Roman" panose="02020603050405020304" pitchFamily="18" charset="0"/>
                <a:ea typeface="SimSun" panose="02010600030101010101" pitchFamily="2" charset="-122"/>
              </a:rPr>
              <a:t>, New York, 2003.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“Computational Models for Speech Production,” in Computational Models of Speech Pattern Processing, pp. 199-213, Springer </a:t>
            </a:r>
            <a:r>
              <a:rPr lang="en-US" sz="1200" dirty="0" err="1">
                <a:solidFill>
                  <a:prstClr val="black"/>
                </a:solidFill>
                <a:latin typeface="Times New Roman" panose="02020603050405020304" pitchFamily="18" charset="0"/>
                <a:ea typeface="SimSun" panose="02010600030101010101" pitchFamily="2" charset="-122"/>
              </a:rPr>
              <a:t>Verlag</a:t>
            </a:r>
            <a:r>
              <a:rPr lang="en-US" sz="1200" dirty="0">
                <a:solidFill>
                  <a:prstClr val="black"/>
                </a:solidFill>
                <a:latin typeface="Times New Roman" panose="02020603050405020304" pitchFamily="18" charset="0"/>
                <a:ea typeface="SimSun" panose="02010600030101010101" pitchFamily="2" charset="-122"/>
              </a:rPr>
              <a:t>, 1999.</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Ramsay, G., and Sun, D. “Production models as a structural basis for automatic speech recognition,” Speech Communication, vol. 33, no. 2-3, pp. 93–111, Aug 1997.</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a:t>
            </a:r>
            <a:r>
              <a:rPr lang="en-US" sz="1200" dirty="0" smtClean="0">
                <a:solidFill>
                  <a:prstClr val="black"/>
                </a:solidFill>
                <a:latin typeface="Times New Roman" panose="02020603050405020304" pitchFamily="18" charset="0"/>
                <a:ea typeface="SimSun" panose="02010600030101010101" pitchFamily="2" charset="-122"/>
              </a:rPr>
              <a:t>and </a:t>
            </a:r>
            <a:r>
              <a:rPr lang="en-US" sz="1200" dirty="0" err="1" smtClean="0">
                <a:solidFill>
                  <a:prstClr val="black"/>
                </a:solidFill>
                <a:latin typeface="Times New Roman" panose="02020603050405020304" pitchFamily="18" charset="0"/>
                <a:ea typeface="SimSun" panose="02010600030101010101" pitchFamily="2" charset="-122"/>
              </a:rPr>
              <a:t>Sameti</a:t>
            </a:r>
            <a:r>
              <a:rPr lang="en-US" sz="1200" dirty="0">
                <a:solidFill>
                  <a:prstClr val="black"/>
                </a:solidFill>
                <a:latin typeface="Times New Roman" panose="02020603050405020304" pitchFamily="18" charset="0"/>
                <a:ea typeface="SimSun" panose="02010600030101010101" pitchFamily="2" charset="-122"/>
              </a:rPr>
              <a:t>, H. “Transitional speech units and their representation by regressive Markov states: Applications to speech recognition,” IEEE Transactions on speech and audio processing, vol. 4, no. 4, pp. 301–306, July 1996.</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a:t>
            </a:r>
            <a:r>
              <a:rPr lang="en-US" sz="1200" dirty="0" err="1">
                <a:solidFill>
                  <a:prstClr val="black"/>
                </a:solidFill>
                <a:latin typeface="Times New Roman" panose="02020603050405020304" pitchFamily="18" charset="0"/>
                <a:ea typeface="SimSun" panose="02010600030101010101" pitchFamily="2" charset="-122"/>
              </a:rPr>
              <a:t>Aksmanovic</a:t>
            </a:r>
            <a:r>
              <a:rPr lang="en-US" sz="1200" dirty="0">
                <a:solidFill>
                  <a:prstClr val="black"/>
                </a:solidFill>
                <a:latin typeface="Times New Roman" panose="02020603050405020304" pitchFamily="18" charset="0"/>
                <a:ea typeface="SimSun" panose="02010600030101010101" pitchFamily="2" charset="-122"/>
              </a:rPr>
              <a:t>, M., Sun, D., and Wu, J. “</a:t>
            </a:r>
            <a:r>
              <a:rPr lang="en-US" sz="1200" u="sng" dirty="0">
                <a:solidFill>
                  <a:srgbClr val="0000FF"/>
                </a:solidFill>
                <a:latin typeface="Times New Roman" panose="02020603050405020304" pitchFamily="18" charset="0"/>
                <a:ea typeface="SimSun" panose="02010600030101010101" pitchFamily="2" charset="-122"/>
                <a:hlinkClick r:id="rId4"/>
              </a:rPr>
              <a:t>Speech recognition using hidden Markov models with polynomial regression functions as nonstationary states</a:t>
            </a:r>
            <a:r>
              <a:rPr lang="en-US" sz="1200" dirty="0">
                <a:solidFill>
                  <a:prstClr val="black"/>
                </a:solidFill>
                <a:latin typeface="Times New Roman" panose="02020603050405020304" pitchFamily="18" charset="0"/>
                <a:ea typeface="SimSun" panose="02010600030101010101" pitchFamily="2" charset="-122"/>
              </a:rPr>
              <a:t>,” IEEE Transactions on Speech and Audio Processing, vol. 2, no. 4, pp. 507-520, 1994.</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and Sun, D. “</a:t>
            </a:r>
            <a:r>
              <a:rPr lang="en-US" sz="1200" u="sng" dirty="0">
                <a:solidFill>
                  <a:srgbClr val="0000FF"/>
                </a:solidFill>
                <a:latin typeface="Times New Roman" panose="02020603050405020304" pitchFamily="18" charset="0"/>
                <a:ea typeface="SimSun" panose="02010600030101010101" pitchFamily="2" charset="-122"/>
                <a:hlinkClick r:id="rId5"/>
              </a:rPr>
              <a:t>A statistical approach to automatic speech recognition using the atomic speech units constructed from overlapping articulatory features</a:t>
            </a:r>
            <a:r>
              <a:rPr lang="en-US" sz="1200" dirty="0">
                <a:solidFill>
                  <a:prstClr val="black"/>
                </a:solidFill>
                <a:latin typeface="Times New Roman" panose="02020603050405020304" pitchFamily="18" charset="0"/>
                <a:ea typeface="SimSun" panose="02010600030101010101" pitchFamily="2" charset="-122"/>
              </a:rPr>
              <a:t>,” Journal of the Acoustical Society of America, vol. 85, no. 5, pp. 2702-2719, 1994.</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a:t>
            </a:r>
            <a:r>
              <a:rPr lang="en-US" sz="1200" u="sng" dirty="0">
                <a:solidFill>
                  <a:srgbClr val="0000FF"/>
                </a:solidFill>
                <a:latin typeface="Times New Roman" panose="02020603050405020304" pitchFamily="18" charset="0"/>
                <a:ea typeface="SimSun" panose="02010600030101010101" pitchFamily="2" charset="-122"/>
                <a:hlinkClick r:id="rId6"/>
              </a:rPr>
              <a:t>A stochastic model of speech incorporating hierarchical nonstationarity</a:t>
            </a:r>
            <a:r>
              <a:rPr lang="en-US" sz="1200" dirty="0">
                <a:solidFill>
                  <a:prstClr val="black"/>
                </a:solidFill>
                <a:latin typeface="Times New Roman" panose="02020603050405020304" pitchFamily="18" charset="0"/>
                <a:ea typeface="SimSun" panose="02010600030101010101" pitchFamily="2" charset="-122"/>
              </a:rPr>
              <a:t>,” IEEE Transactions on Speech and Audio Processing, vol. 1, no. 4, pp. 471-475, 1993.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Deng, L. “A generalized hidden Markov model with state-conditioned trend functions of time for the speech signal,” Signal Processing, vol. 27, no. 1, pp. 65–78, 1992.</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Deselaers</a:t>
            </a:r>
            <a:r>
              <a:rPr lang="en-US" sz="1200" dirty="0">
                <a:solidFill>
                  <a:prstClr val="black"/>
                </a:solidFill>
                <a:latin typeface="Times New Roman" panose="02020603050405020304" pitchFamily="18" charset="0"/>
                <a:ea typeface="SimSun" panose="02010600030101010101" pitchFamily="2" charset="-122"/>
              </a:rPr>
              <a:t>, T., </a:t>
            </a:r>
            <a:r>
              <a:rPr lang="en-US" sz="1200" dirty="0" err="1">
                <a:solidFill>
                  <a:prstClr val="black"/>
                </a:solidFill>
                <a:latin typeface="Times New Roman" panose="02020603050405020304" pitchFamily="18" charset="0"/>
                <a:ea typeface="SimSun" panose="02010600030101010101" pitchFamily="2" charset="-122"/>
              </a:rPr>
              <a:t>Hasan</a:t>
            </a:r>
            <a:r>
              <a:rPr lang="en-US" sz="1200" dirty="0">
                <a:solidFill>
                  <a:prstClr val="black"/>
                </a:solidFill>
                <a:latin typeface="Times New Roman" panose="02020603050405020304" pitchFamily="18" charset="0"/>
                <a:ea typeface="SimSun" panose="02010600030101010101" pitchFamily="2" charset="-122"/>
              </a:rPr>
              <a:t>, S., Bender, O.  and Ney, H. “A deep learning approach to machine transliteration,” Proc. 4th Workshop on Statistical Machine Translation , pp. 233–241, Athens, Greece, March 2009. </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Erhan</a:t>
            </a:r>
            <a:r>
              <a:rPr lang="en-US" sz="1200" dirty="0">
                <a:solidFill>
                  <a:prstClr val="black"/>
                </a:solidFill>
                <a:latin typeface="Times New Roman" panose="02020603050405020304" pitchFamily="18" charset="0"/>
                <a:ea typeface="SimSun" panose="02010600030101010101" pitchFamily="2" charset="-122"/>
              </a:rPr>
              <a:t>, D., Bengio, Y., </a:t>
            </a:r>
            <a:r>
              <a:rPr lang="en-US" sz="1200" dirty="0" err="1">
                <a:solidFill>
                  <a:prstClr val="black"/>
                </a:solidFill>
                <a:latin typeface="Times New Roman" panose="02020603050405020304" pitchFamily="18" charset="0"/>
                <a:ea typeface="SimSun" panose="02010600030101010101" pitchFamily="2" charset="-122"/>
              </a:rPr>
              <a:t>Courvelle</a:t>
            </a:r>
            <a:r>
              <a:rPr lang="en-US" sz="1200" dirty="0">
                <a:solidFill>
                  <a:prstClr val="black"/>
                </a:solidFill>
                <a:latin typeface="Times New Roman" panose="02020603050405020304" pitchFamily="18" charset="0"/>
                <a:ea typeface="SimSun" panose="02010600030101010101" pitchFamily="2" charset="-122"/>
              </a:rPr>
              <a:t>, A., </a:t>
            </a:r>
            <a:r>
              <a:rPr lang="en-US" sz="1200" dirty="0" err="1">
                <a:solidFill>
                  <a:prstClr val="black"/>
                </a:solidFill>
                <a:latin typeface="Times New Roman" panose="02020603050405020304" pitchFamily="18" charset="0"/>
                <a:ea typeface="SimSun" panose="02010600030101010101" pitchFamily="2" charset="-122"/>
              </a:rPr>
              <a:t>Manzagol</a:t>
            </a:r>
            <a:r>
              <a:rPr lang="en-US" sz="1200" dirty="0">
                <a:solidFill>
                  <a:prstClr val="black"/>
                </a:solidFill>
                <a:latin typeface="Times New Roman" panose="02020603050405020304" pitchFamily="18" charset="0"/>
                <a:ea typeface="SimSun" panose="02010600030101010101" pitchFamily="2" charset="-122"/>
              </a:rPr>
              <a:t>, P., </a:t>
            </a:r>
            <a:r>
              <a:rPr lang="en-US" sz="1200" dirty="0" err="1">
                <a:solidFill>
                  <a:prstClr val="black"/>
                </a:solidFill>
                <a:latin typeface="Times New Roman" panose="02020603050405020304" pitchFamily="18" charset="0"/>
                <a:ea typeface="SimSun" panose="02010600030101010101" pitchFamily="2" charset="-122"/>
              </a:rPr>
              <a:t>Vencent</a:t>
            </a:r>
            <a:r>
              <a:rPr lang="en-US" sz="1200" dirty="0">
                <a:solidFill>
                  <a:prstClr val="black"/>
                </a:solidFill>
                <a:latin typeface="Times New Roman" panose="02020603050405020304" pitchFamily="18" charset="0"/>
                <a:ea typeface="SimSun" panose="02010600030101010101" pitchFamily="2" charset="-122"/>
              </a:rPr>
              <a:t>, P., and Bengio, S. “Why does unsupervised pre-training help deep learning?” J. Machine Learning Research, pp. 201-208, 2010.</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Fine, S., Singer, Y. and </a:t>
            </a:r>
            <a:r>
              <a:rPr lang="en-US" sz="1200" dirty="0" err="1">
                <a:solidFill>
                  <a:prstClr val="black"/>
                </a:solidFill>
                <a:latin typeface="Times New Roman" panose="02020603050405020304" pitchFamily="18" charset="0"/>
                <a:ea typeface="SimSun" panose="02010600030101010101" pitchFamily="2" charset="-122"/>
              </a:rPr>
              <a:t>Tishby</a:t>
            </a:r>
            <a:r>
              <a:rPr lang="en-US" sz="1200" dirty="0">
                <a:solidFill>
                  <a:prstClr val="black"/>
                </a:solidFill>
                <a:latin typeface="Times New Roman" panose="02020603050405020304" pitchFamily="18" charset="0"/>
                <a:ea typeface="SimSun" panose="02010600030101010101" pitchFamily="2" charset="-122"/>
              </a:rPr>
              <a:t>, N. “The hierarchical hidden Markov model: Analysis and applications,” Machine Learning, vol. 32, p. 41-62, 1998.</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Gens, R. and Domingo, P. “Discriminative learning of sum-product networks,” NIPS,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George, D. “How the Brain Might Work: A Hierarchical and Temporal Model for Learning and Recognition,” Ph.D. thesis, Stanford University, 2008.</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Gibson, M. and </a:t>
            </a:r>
            <a:r>
              <a:rPr lang="en-US" sz="1200" dirty="0" err="1">
                <a:solidFill>
                  <a:prstClr val="black"/>
                </a:solidFill>
                <a:latin typeface="Times New Roman" panose="02020603050405020304" pitchFamily="18" charset="0"/>
                <a:ea typeface="SimSun" panose="02010600030101010101" pitchFamily="2" charset="-122"/>
              </a:rPr>
              <a:t>Hain</a:t>
            </a:r>
            <a:r>
              <a:rPr lang="en-US" sz="1200" dirty="0">
                <a:solidFill>
                  <a:prstClr val="black"/>
                </a:solidFill>
                <a:latin typeface="Times New Roman" panose="02020603050405020304" pitchFamily="18" charset="0"/>
                <a:ea typeface="SimSun" panose="02010600030101010101" pitchFamily="2" charset="-122"/>
              </a:rPr>
              <a:t>, T. “Error approximation and minimum phone error acoustic model estimation,” IEEE Trans. Audio, Speech, and Language Proc., vol. 18, no. 6, August 2010, pp. 1269-1279.</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Glorot, X., </a:t>
            </a:r>
            <a:r>
              <a:rPr lang="en-US" sz="1200" dirty="0" err="1">
                <a:solidFill>
                  <a:prstClr val="black"/>
                </a:solidFill>
                <a:latin typeface="Times New Roman" panose="02020603050405020304" pitchFamily="18" charset="0"/>
                <a:ea typeface="SimSun" panose="02010600030101010101" pitchFamily="2" charset="-122"/>
              </a:rPr>
              <a:t>Bordes</a:t>
            </a:r>
            <a:r>
              <a:rPr lang="en-US" sz="1200" dirty="0">
                <a:solidFill>
                  <a:prstClr val="black"/>
                </a:solidFill>
                <a:latin typeface="Times New Roman" panose="02020603050405020304" pitchFamily="18" charset="0"/>
                <a:ea typeface="SimSun" panose="02010600030101010101" pitchFamily="2" charset="-122"/>
              </a:rPr>
              <a:t>, A., and Bengio, Y. “Deep sparse rectifier neural networks,” Proc. AISTAT, April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Glorot, X. and Bengio, Y. “Understanding the difficulty of training deep feed-forward neural networks” Proc. AISTAT, 2010. </a:t>
            </a:r>
          </a:p>
        </p:txBody>
      </p:sp>
    </p:spTree>
    <p:extLst>
      <p:ext uri="{BB962C8B-B14F-4D97-AF65-F5344CB8AC3E}">
        <p14:creationId xmlns:p14="http://schemas.microsoft.com/office/powerpoint/2010/main" val="1807874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136</a:t>
            </a:fld>
            <a:endParaRPr lang="en-US">
              <a:solidFill>
                <a:prstClr val="black">
                  <a:tint val="75000"/>
                </a:prstClr>
              </a:solidFill>
            </a:endParaRPr>
          </a:p>
        </p:txBody>
      </p:sp>
      <p:sp>
        <p:nvSpPr>
          <p:cNvPr id="4" name="Rectangle 3"/>
          <p:cNvSpPr/>
          <p:nvPr/>
        </p:nvSpPr>
        <p:spPr>
          <a:xfrm>
            <a:off x="0" y="533400"/>
            <a:ext cx="9144000" cy="5447645"/>
          </a:xfrm>
          <a:prstGeom prst="rect">
            <a:avLst/>
          </a:prstGeom>
        </p:spPr>
        <p:txBody>
          <a:bodyPr wrap="square">
            <a:spAutoFit/>
          </a:bodyPr>
          <a:lstStyle/>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Graves, A., Fernandez, S., Gomez, F., and </a:t>
            </a:r>
            <a:r>
              <a:rPr lang="en-US" sz="1200" dirty="0" err="1">
                <a:solidFill>
                  <a:prstClr val="black"/>
                </a:solidFill>
                <a:latin typeface="Times New Roman" panose="02020603050405020304" pitchFamily="18" charset="0"/>
                <a:ea typeface="SimSun" panose="02010600030101010101" pitchFamily="2" charset="-122"/>
              </a:rPr>
              <a:t>Schmidhuber</a:t>
            </a:r>
            <a:r>
              <a:rPr lang="en-US" sz="1200" dirty="0">
                <a:solidFill>
                  <a:prstClr val="black"/>
                </a:solidFill>
                <a:latin typeface="Times New Roman" panose="02020603050405020304" pitchFamily="18" charset="0"/>
                <a:ea typeface="SimSun" panose="02010600030101010101" pitchFamily="2" charset="-122"/>
              </a:rPr>
              <a:t>, J. “Connectionist temporal classification: Labeling </a:t>
            </a:r>
            <a:r>
              <a:rPr lang="en-US" sz="1200" dirty="0" err="1">
                <a:solidFill>
                  <a:prstClr val="black"/>
                </a:solidFill>
                <a:latin typeface="Times New Roman" panose="02020603050405020304" pitchFamily="18" charset="0"/>
                <a:ea typeface="SimSun" panose="02010600030101010101" pitchFamily="2" charset="-122"/>
              </a:rPr>
              <a:t>unsegmented</a:t>
            </a:r>
            <a:r>
              <a:rPr lang="en-US" sz="1200" dirty="0">
                <a:solidFill>
                  <a:prstClr val="black"/>
                </a:solidFill>
                <a:latin typeface="Times New Roman" panose="02020603050405020304" pitchFamily="18" charset="0"/>
                <a:ea typeface="SimSun" panose="02010600030101010101" pitchFamily="2" charset="-122"/>
              </a:rPr>
              <a:t> sequence data with recurrent neural networks,” Proc. ICML, 2006.</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Graves, A. “Sequence Transduction with Recurrent Neural Networks,” Representation Learning </a:t>
            </a:r>
            <a:r>
              <a:rPr lang="en-US" sz="1200" dirty="0" err="1">
                <a:solidFill>
                  <a:prstClr val="black"/>
                </a:solidFill>
                <a:latin typeface="Times New Roman" panose="02020603050405020304" pitchFamily="18" charset="0"/>
                <a:ea typeface="SimSun" panose="02010600030101010101" pitchFamily="2" charset="-122"/>
              </a:rPr>
              <a:t>Worksop</a:t>
            </a:r>
            <a:r>
              <a:rPr lang="en-US" sz="1200" dirty="0">
                <a:solidFill>
                  <a:prstClr val="black"/>
                </a:solidFill>
                <a:latin typeface="Times New Roman" panose="02020603050405020304" pitchFamily="18" charset="0"/>
                <a:ea typeface="SimSun" panose="02010600030101010101" pitchFamily="2" charset="-122"/>
              </a:rPr>
              <a:t>, ICML 2012.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Graves, A., </a:t>
            </a:r>
            <a:r>
              <a:rPr lang="en-US" sz="1200" dirty="0" err="1">
                <a:solidFill>
                  <a:prstClr val="black"/>
                </a:solidFill>
                <a:latin typeface="Times New Roman" panose="02020603050405020304" pitchFamily="18" charset="0"/>
                <a:ea typeface="SimSun" panose="02010600030101010101" pitchFamily="2" charset="-122"/>
              </a:rPr>
              <a:t>Mahamed</a:t>
            </a:r>
            <a:r>
              <a:rPr lang="en-US" sz="1200" dirty="0">
                <a:solidFill>
                  <a:prstClr val="black"/>
                </a:solidFill>
                <a:latin typeface="Times New Roman" panose="02020603050405020304" pitchFamily="18" charset="0"/>
                <a:ea typeface="SimSun" panose="02010600030101010101" pitchFamily="2" charset="-122"/>
              </a:rPr>
              <a:t>, A., and Hinton, G. “Speech recognition with deep recurrent neural networks,” Proc. ICASSP,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Hawkins, J. and Blakeslee, S. On Intelligence: How a New Understanding of the Brain will lead to the Creation of Truly Intelligent Machines, Times Books, New York, 2004.</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Hawkins, G., Ahmad, S. and Dubinsky, D. “Hierarchical Temporal Memory Including HTM Cortical Learning Algorithms,” </a:t>
            </a:r>
            <a:r>
              <a:rPr lang="en-US" sz="1200" dirty="0" err="1">
                <a:solidFill>
                  <a:prstClr val="black"/>
                </a:solidFill>
                <a:latin typeface="Times New Roman" panose="02020603050405020304" pitchFamily="18" charset="0"/>
                <a:ea typeface="SimSun" panose="02010600030101010101" pitchFamily="2" charset="-122"/>
              </a:rPr>
              <a:t>Numenta</a:t>
            </a:r>
            <a:r>
              <a:rPr lang="en-US" sz="1200" dirty="0">
                <a:solidFill>
                  <a:prstClr val="black"/>
                </a:solidFill>
                <a:latin typeface="Times New Roman" panose="02020603050405020304" pitchFamily="18" charset="0"/>
                <a:ea typeface="SimSun" panose="02010600030101010101" pitchFamily="2" charset="-122"/>
              </a:rPr>
              <a:t> Tech. Report, December 10, 2010.</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He, X., Deng, L., Chou, W. “Discriminative learning in sequential pattern recognition – A unifying review for optimization-oriented speech recognition,” IEEE Sig. Proc. Mag., vol. 25, 2008, pp. 14-36.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He, X. and Deng, L. “Speech recognition, machine translation, and speech translation – A unifying discriminative framework,” IEEE Sig. Proc. Magazine, Vol. 28, November,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He, X. and Deng, L. “Optimization in speech-centric information processing: Criteria and techniques,” Proc. ICASSP,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He, X. and Deng, L. “Speech-centric information processing: An optimization-oriented approach,” Proc. of the IEEE, 2013.</a:t>
            </a:r>
          </a:p>
          <a:p>
            <a:pPr marL="228600" indent="-228600" algn="just">
              <a:tabLst>
                <a:tab pos="228600" algn="l"/>
                <a:tab pos="457200" algn="l"/>
              </a:tabLst>
            </a:pPr>
            <a:r>
              <a:rPr lang="en-US" sz="1200" u="sng" dirty="0" err="1">
                <a:solidFill>
                  <a:srgbClr val="0000FF"/>
                </a:solidFill>
                <a:latin typeface="Times New Roman" panose="02020603050405020304" pitchFamily="18" charset="0"/>
                <a:ea typeface="SimSun" panose="02010600030101010101" pitchFamily="2" charset="-122"/>
              </a:rPr>
              <a:t>Heigold</a:t>
            </a:r>
            <a:r>
              <a:rPr lang="en-US" sz="1200" u="sng" dirty="0">
                <a:solidFill>
                  <a:srgbClr val="0000FF"/>
                </a:solidFill>
                <a:latin typeface="Times New Roman" panose="02020603050405020304" pitchFamily="18" charset="0"/>
                <a:ea typeface="SimSun" panose="02010600030101010101" pitchFamily="2" charset="-122"/>
              </a:rPr>
              <a:t>, G., </a:t>
            </a:r>
            <a:r>
              <a:rPr lang="en-US" sz="1200" u="sng" dirty="0" err="1">
                <a:solidFill>
                  <a:srgbClr val="0000FF"/>
                </a:solidFill>
                <a:latin typeface="Times New Roman" panose="02020603050405020304" pitchFamily="18" charset="0"/>
                <a:ea typeface="SimSun" panose="02010600030101010101" pitchFamily="2" charset="-122"/>
              </a:rPr>
              <a:t>Vanhoucke</a:t>
            </a:r>
            <a:r>
              <a:rPr lang="en-US" sz="1200" u="sng" dirty="0">
                <a:solidFill>
                  <a:srgbClr val="0000FF"/>
                </a:solidFill>
                <a:latin typeface="Times New Roman" panose="02020603050405020304" pitchFamily="18" charset="0"/>
                <a:ea typeface="SimSun" panose="02010600030101010101" pitchFamily="2" charset="-122"/>
              </a:rPr>
              <a:t>, V., Senior, A. Nguyen, P., </a:t>
            </a:r>
            <a:r>
              <a:rPr lang="en-US" sz="1200" u="sng" dirty="0" err="1">
                <a:solidFill>
                  <a:srgbClr val="0000FF"/>
                </a:solidFill>
                <a:latin typeface="Times New Roman" panose="02020603050405020304" pitchFamily="18" charset="0"/>
                <a:ea typeface="SimSun" panose="02010600030101010101" pitchFamily="2" charset="-122"/>
              </a:rPr>
              <a:t>Ranzato</a:t>
            </a:r>
            <a:r>
              <a:rPr lang="en-US" sz="1200" u="sng" dirty="0">
                <a:solidFill>
                  <a:srgbClr val="0000FF"/>
                </a:solidFill>
                <a:latin typeface="Times New Roman" panose="02020603050405020304" pitchFamily="18" charset="0"/>
                <a:ea typeface="SimSun" panose="02010600030101010101" pitchFamily="2" charset="-122"/>
              </a:rPr>
              <a:t>, M., Devin, M., and Dean, J. “Multilingual acoustic models using distributed deep neural networks,” Proc. ICASSP, 2013.</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Heigold</a:t>
            </a:r>
            <a:r>
              <a:rPr lang="en-US" sz="1200" dirty="0">
                <a:solidFill>
                  <a:prstClr val="black"/>
                </a:solidFill>
                <a:latin typeface="Times New Roman" panose="02020603050405020304" pitchFamily="18" charset="0"/>
                <a:ea typeface="SimSun" panose="02010600030101010101" pitchFamily="2" charset="-122"/>
              </a:rPr>
              <a:t>, G., Ney, H., </a:t>
            </a:r>
            <a:r>
              <a:rPr lang="en-US" sz="1200" dirty="0" err="1">
                <a:solidFill>
                  <a:prstClr val="black"/>
                </a:solidFill>
                <a:latin typeface="Times New Roman" panose="02020603050405020304" pitchFamily="18" charset="0"/>
                <a:ea typeface="SimSun" panose="02010600030101010101" pitchFamily="2" charset="-122"/>
              </a:rPr>
              <a:t>Lehnen</a:t>
            </a:r>
            <a:r>
              <a:rPr lang="en-US" sz="1200" dirty="0">
                <a:solidFill>
                  <a:prstClr val="black"/>
                </a:solidFill>
                <a:latin typeface="Times New Roman" panose="02020603050405020304" pitchFamily="18" charset="0"/>
                <a:ea typeface="SimSun" panose="02010600030101010101" pitchFamily="2" charset="-122"/>
              </a:rPr>
              <a:t>, P., </a:t>
            </a:r>
            <a:r>
              <a:rPr lang="en-US" sz="1200" dirty="0" err="1">
                <a:solidFill>
                  <a:prstClr val="black"/>
                </a:solidFill>
                <a:latin typeface="Times New Roman" panose="02020603050405020304" pitchFamily="18" charset="0"/>
                <a:ea typeface="SimSun" panose="02010600030101010101" pitchFamily="2" charset="-122"/>
              </a:rPr>
              <a:t>Gass</a:t>
            </a:r>
            <a:r>
              <a:rPr lang="en-US" sz="1200" dirty="0">
                <a:solidFill>
                  <a:prstClr val="black"/>
                </a:solidFill>
                <a:latin typeface="Times New Roman" panose="02020603050405020304" pitchFamily="18" charset="0"/>
                <a:ea typeface="SimSun" panose="02010600030101010101" pitchFamily="2" charset="-122"/>
              </a:rPr>
              <a:t>, T., </a:t>
            </a:r>
            <a:r>
              <a:rPr lang="en-US" sz="1200" dirty="0" err="1">
                <a:solidFill>
                  <a:prstClr val="black"/>
                </a:solidFill>
                <a:latin typeface="Times New Roman" panose="02020603050405020304" pitchFamily="18" charset="0"/>
                <a:ea typeface="SimSun" panose="02010600030101010101" pitchFamily="2" charset="-122"/>
              </a:rPr>
              <a:t>Schluter</a:t>
            </a:r>
            <a:r>
              <a:rPr lang="en-US" sz="1200" dirty="0">
                <a:solidFill>
                  <a:prstClr val="black"/>
                </a:solidFill>
                <a:latin typeface="Times New Roman" panose="02020603050405020304" pitchFamily="18" charset="0"/>
                <a:ea typeface="SimSun" panose="02010600030101010101" pitchFamily="2" charset="-122"/>
              </a:rPr>
              <a:t>, R. “Equivalence of generative and log-liner models,” IEEE Trans. Audio, Speech, and Language Proc., vol. 19, no. 5,  February 2011, pp. 1138-1148.</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Heintz</a:t>
            </a:r>
            <a:r>
              <a:rPr lang="en-US" sz="1200" dirty="0">
                <a:solidFill>
                  <a:prstClr val="black"/>
                </a:solidFill>
                <a:latin typeface="Times New Roman" panose="02020603050405020304" pitchFamily="18" charset="0"/>
                <a:ea typeface="SimSun" panose="02010600030101010101" pitchFamily="2" charset="-122"/>
              </a:rPr>
              <a:t>, I., </a:t>
            </a:r>
            <a:r>
              <a:rPr lang="en-US" sz="1200" dirty="0" err="1">
                <a:solidFill>
                  <a:prstClr val="black"/>
                </a:solidFill>
                <a:latin typeface="Times New Roman" panose="02020603050405020304" pitchFamily="18" charset="0"/>
                <a:ea typeface="SimSun" panose="02010600030101010101" pitchFamily="2" charset="-122"/>
              </a:rPr>
              <a:t>Fosler-Lussier</a:t>
            </a:r>
            <a:r>
              <a:rPr lang="en-US" sz="1200" dirty="0">
                <a:solidFill>
                  <a:prstClr val="black"/>
                </a:solidFill>
                <a:latin typeface="Times New Roman" panose="02020603050405020304" pitchFamily="18" charset="0"/>
                <a:ea typeface="SimSun" panose="02010600030101010101" pitchFamily="2" charset="-122"/>
              </a:rPr>
              <a:t>, E., and Brew, C. “</a:t>
            </a:r>
            <a:r>
              <a:rPr lang="en-US" sz="1200" u="sng" dirty="0">
                <a:solidFill>
                  <a:srgbClr val="0000FF"/>
                </a:solidFill>
                <a:latin typeface="Times New Roman" panose="02020603050405020304" pitchFamily="18" charset="0"/>
                <a:ea typeface="SimSun" panose="02010600030101010101" pitchFamily="2" charset="-122"/>
                <a:hlinkClick r:id="rId2"/>
              </a:rPr>
              <a:t>Discriminative input stream combination for conditional random field phone recognition</a:t>
            </a:r>
            <a:r>
              <a:rPr lang="en-US" sz="1200" dirty="0">
                <a:solidFill>
                  <a:prstClr val="black"/>
                </a:solidFill>
                <a:latin typeface="Times New Roman" panose="02020603050405020304" pitchFamily="18" charset="0"/>
                <a:ea typeface="SimSun" panose="02010600030101010101" pitchFamily="2" charset="-122"/>
              </a:rPr>
              <a:t>,” IEEE Trans. Audio, Speech, and Language Proc., vol. 17, no. 8,  Nov. 2009, pp. 1533-1546.</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Hifny</a:t>
            </a:r>
            <a:r>
              <a:rPr lang="en-US" sz="1200" dirty="0">
                <a:solidFill>
                  <a:prstClr val="black"/>
                </a:solidFill>
                <a:latin typeface="Times New Roman" panose="02020603050405020304" pitchFamily="18" charset="0"/>
                <a:ea typeface="SimSun" panose="02010600030101010101" pitchFamily="2" charset="-122"/>
              </a:rPr>
              <a:t>, Y. and </a:t>
            </a:r>
            <a:r>
              <a:rPr lang="en-US" sz="1200" dirty="0" err="1">
                <a:solidFill>
                  <a:prstClr val="black"/>
                </a:solidFill>
                <a:latin typeface="Times New Roman" panose="02020603050405020304" pitchFamily="18" charset="0"/>
                <a:ea typeface="SimSun" panose="02010600030101010101" pitchFamily="2" charset="-122"/>
              </a:rPr>
              <a:t>Renals</a:t>
            </a:r>
            <a:r>
              <a:rPr lang="en-US" sz="1200" dirty="0">
                <a:solidFill>
                  <a:prstClr val="black"/>
                </a:solidFill>
                <a:latin typeface="Times New Roman" panose="02020603050405020304" pitchFamily="18" charset="0"/>
                <a:ea typeface="SimSun" panose="02010600030101010101" pitchFamily="2" charset="-122"/>
              </a:rPr>
              <a:t>, S. “Speech recognition using augmented conditional random fields,” IEEE Trans. Audio, Speech, and Language Proc., vol. 17, no. 2,  February 2009, pp. 354-365.</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Hinton, G. and Salakhutdinov, R. “Discovering binary codes for documents by learning deep generative models,” Topics in Cognitive Science, pp. 1-18, 2010.</a:t>
            </a: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Hinton, G., Srivastava, N., </a:t>
            </a:r>
            <a:r>
              <a:rPr lang="en-US" sz="1200" u="sng" dirty="0" err="1">
                <a:solidFill>
                  <a:srgbClr val="0000FF"/>
                </a:solidFill>
                <a:latin typeface="Times New Roman" panose="02020603050405020304" pitchFamily="18" charset="0"/>
                <a:ea typeface="SimSun" panose="02010600030101010101" pitchFamily="2" charset="-122"/>
              </a:rPr>
              <a:t>Krizhevsky</a:t>
            </a:r>
            <a:r>
              <a:rPr lang="en-US" sz="1200" u="sng" dirty="0">
                <a:solidFill>
                  <a:srgbClr val="0000FF"/>
                </a:solidFill>
                <a:latin typeface="Times New Roman" panose="02020603050405020304" pitchFamily="18" charset="0"/>
                <a:ea typeface="SimSun" panose="02010600030101010101" pitchFamily="2" charset="-122"/>
              </a:rPr>
              <a:t>, A., Sutskever, I., and Salakhutdinov, R. “Improving neural networks by preventing co-adaptation of feature detectors,” </a:t>
            </a:r>
            <a:r>
              <a:rPr lang="en-US" sz="1200" u="sng" dirty="0" err="1">
                <a:solidFill>
                  <a:srgbClr val="0000FF"/>
                </a:solidFill>
                <a:latin typeface="Times New Roman" panose="02020603050405020304" pitchFamily="18" charset="0"/>
                <a:ea typeface="SimSun" panose="02010600030101010101" pitchFamily="2" charset="-122"/>
              </a:rPr>
              <a:t>arXiv</a:t>
            </a:r>
            <a:r>
              <a:rPr lang="en-US" sz="1200" u="sng" dirty="0">
                <a:solidFill>
                  <a:srgbClr val="0000FF"/>
                </a:solidFill>
                <a:latin typeface="Times New Roman" panose="02020603050405020304" pitchFamily="18" charset="0"/>
                <a:ea typeface="SimSun" panose="02010600030101010101" pitchFamily="2" charset="-122"/>
              </a:rPr>
              <a:t>: 1207.0580v1, 2012.</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Hinton, G., Deng, L., Yu, D., Dahl, G., Mohamed, A., </a:t>
            </a:r>
            <a:r>
              <a:rPr lang="en-US" sz="1200" dirty="0" err="1">
                <a:solidFill>
                  <a:prstClr val="black"/>
                </a:solidFill>
                <a:latin typeface="Times New Roman" panose="02020603050405020304" pitchFamily="18" charset="0"/>
                <a:ea typeface="SimSun" panose="02010600030101010101" pitchFamily="2" charset="-122"/>
              </a:rPr>
              <a:t>Jaitly</a:t>
            </a:r>
            <a:r>
              <a:rPr lang="en-US" sz="1200" dirty="0">
                <a:solidFill>
                  <a:prstClr val="black"/>
                </a:solidFill>
                <a:latin typeface="Times New Roman" panose="02020603050405020304" pitchFamily="18" charset="0"/>
                <a:ea typeface="SimSun" panose="02010600030101010101" pitchFamily="2" charset="-122"/>
              </a:rPr>
              <a:t>, N., Senior, A., </a:t>
            </a:r>
            <a:r>
              <a:rPr lang="en-US" sz="1200" dirty="0" err="1">
                <a:solidFill>
                  <a:prstClr val="black"/>
                </a:solidFill>
                <a:latin typeface="Times New Roman" panose="02020603050405020304" pitchFamily="18" charset="0"/>
                <a:ea typeface="SimSun" panose="02010600030101010101" pitchFamily="2" charset="-122"/>
              </a:rPr>
              <a:t>Vanhoucke</a:t>
            </a:r>
            <a:r>
              <a:rPr lang="en-US" sz="1200" dirty="0">
                <a:solidFill>
                  <a:prstClr val="black"/>
                </a:solidFill>
                <a:latin typeface="Times New Roman" panose="02020603050405020304" pitchFamily="18" charset="0"/>
                <a:ea typeface="SimSun" panose="02010600030101010101" pitchFamily="2" charset="-122"/>
              </a:rPr>
              <a:t>, V., Nguyen, P., </a:t>
            </a:r>
            <a:r>
              <a:rPr lang="en-US" sz="1200" dirty="0" err="1">
                <a:solidFill>
                  <a:prstClr val="black"/>
                </a:solidFill>
                <a:latin typeface="Times New Roman" panose="02020603050405020304" pitchFamily="18" charset="0"/>
                <a:ea typeface="SimSun" panose="02010600030101010101" pitchFamily="2" charset="-122"/>
              </a:rPr>
              <a:t>Sainath</a:t>
            </a:r>
            <a:r>
              <a:rPr lang="en-US" sz="1200" dirty="0">
                <a:solidFill>
                  <a:prstClr val="black"/>
                </a:solidFill>
                <a:latin typeface="Times New Roman" panose="02020603050405020304" pitchFamily="18" charset="0"/>
                <a:ea typeface="SimSun" panose="02010600030101010101" pitchFamily="2" charset="-122"/>
              </a:rPr>
              <a:t>, T., and Kingsbury, B., “</a:t>
            </a:r>
            <a:r>
              <a:rPr lang="en-US" sz="1200" u="sng" dirty="0">
                <a:solidFill>
                  <a:srgbClr val="0000FF"/>
                </a:solidFill>
                <a:latin typeface="Times New Roman" panose="02020603050405020304" pitchFamily="18" charset="0"/>
                <a:ea typeface="SimSun" panose="02010600030101010101" pitchFamily="2" charset="-122"/>
                <a:hlinkClick r:id="rId3"/>
              </a:rPr>
              <a:t>Deep Neural Networks for Acoustic Modeling in Speech Recognition</a:t>
            </a:r>
            <a:r>
              <a:rPr lang="en-US" sz="1200" dirty="0">
                <a:solidFill>
                  <a:prstClr val="black"/>
                </a:solidFill>
                <a:latin typeface="Times New Roman" panose="02020603050405020304" pitchFamily="18" charset="0"/>
                <a:ea typeface="SimSun" panose="02010600030101010101" pitchFamily="2" charset="-122"/>
              </a:rPr>
              <a:t>,” IEEE Signal Processing Magazine, vol. 29, no. 6, pp. 82-97, November 2012.</a:t>
            </a:r>
          </a:p>
        </p:txBody>
      </p:sp>
    </p:spTree>
    <p:extLst>
      <p:ext uri="{BB962C8B-B14F-4D97-AF65-F5344CB8AC3E}">
        <p14:creationId xmlns:p14="http://schemas.microsoft.com/office/powerpoint/2010/main" val="41931976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137</a:t>
            </a:fld>
            <a:endParaRPr lang="en-US">
              <a:solidFill>
                <a:prstClr val="black">
                  <a:tint val="75000"/>
                </a:prstClr>
              </a:solidFill>
            </a:endParaRPr>
          </a:p>
        </p:txBody>
      </p:sp>
      <p:sp>
        <p:nvSpPr>
          <p:cNvPr id="3" name="Rectangle 2"/>
          <p:cNvSpPr/>
          <p:nvPr/>
        </p:nvSpPr>
        <p:spPr>
          <a:xfrm>
            <a:off x="304800" y="609601"/>
            <a:ext cx="8686800" cy="5447645"/>
          </a:xfrm>
          <a:prstGeom prst="rect">
            <a:avLst/>
          </a:prstGeom>
        </p:spPr>
        <p:txBody>
          <a:bodyPr wrap="square">
            <a:spAutoFit/>
          </a:bodyPr>
          <a:lstStyle/>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Hinton, G., </a:t>
            </a:r>
            <a:r>
              <a:rPr lang="en-US" sz="1200" dirty="0" err="1">
                <a:solidFill>
                  <a:prstClr val="black"/>
                </a:solidFill>
                <a:latin typeface="Times New Roman" panose="02020603050405020304" pitchFamily="18" charset="0"/>
                <a:ea typeface="SimSun" panose="02010600030101010101" pitchFamily="2" charset="-122"/>
              </a:rPr>
              <a:t>Krizhevsky</a:t>
            </a:r>
            <a:r>
              <a:rPr lang="en-US" sz="1200" dirty="0">
                <a:solidFill>
                  <a:prstClr val="black"/>
                </a:solidFill>
                <a:latin typeface="Times New Roman" panose="02020603050405020304" pitchFamily="18" charset="0"/>
                <a:ea typeface="SimSun" panose="02010600030101010101" pitchFamily="2" charset="-122"/>
              </a:rPr>
              <a:t>, A., and Wang, S. “Transforming auto-encoders,” Proc. Intern. Conf. Artificial Neural Networks,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Hinton, G. “A practical guide to training restricted Boltzmann machines,” UTML Tech Report 2010-003, Univ. Toronto, August 2010.</a:t>
            </a: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Hinton, G., </a:t>
            </a:r>
            <a:r>
              <a:rPr lang="en-US" sz="1200" u="sng" dirty="0" err="1">
                <a:solidFill>
                  <a:srgbClr val="0000FF"/>
                </a:solidFill>
                <a:latin typeface="Times New Roman" panose="02020603050405020304" pitchFamily="18" charset="0"/>
                <a:ea typeface="SimSun" panose="02010600030101010101" pitchFamily="2" charset="-122"/>
              </a:rPr>
              <a:t>Osindero</a:t>
            </a:r>
            <a:r>
              <a:rPr lang="en-US" sz="1200" u="sng" dirty="0">
                <a:solidFill>
                  <a:srgbClr val="0000FF"/>
                </a:solidFill>
                <a:latin typeface="Times New Roman" panose="02020603050405020304" pitchFamily="18" charset="0"/>
                <a:ea typeface="SimSun" panose="02010600030101010101" pitchFamily="2" charset="-122"/>
              </a:rPr>
              <a:t>, S., and </a:t>
            </a:r>
            <a:r>
              <a:rPr lang="en-US" sz="1200" u="sng" dirty="0" err="1">
                <a:solidFill>
                  <a:srgbClr val="0000FF"/>
                </a:solidFill>
                <a:latin typeface="Times New Roman" panose="02020603050405020304" pitchFamily="18" charset="0"/>
                <a:ea typeface="SimSun" panose="02010600030101010101" pitchFamily="2" charset="-122"/>
              </a:rPr>
              <a:t>Teh</a:t>
            </a:r>
            <a:r>
              <a:rPr lang="en-US" sz="1200" u="sng" dirty="0">
                <a:solidFill>
                  <a:srgbClr val="0000FF"/>
                </a:solidFill>
                <a:latin typeface="Times New Roman" panose="02020603050405020304" pitchFamily="18" charset="0"/>
                <a:ea typeface="SimSun" panose="02010600030101010101" pitchFamily="2" charset="-122"/>
              </a:rPr>
              <a:t>, Y. “A fast learning algorithm for deep belief nets,” Neural Computation, vol. 18, pp. 1527-1554, 2006.</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Hinton, G. and Salakhutdinov, R. “Reducing the dimensionality of data with neural networks,” Science, vol. 313. no. 5786, pp. 504 - 507, July 2006.</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Hinton, G. “A better way to learn features,” Communications of the ACM,” Vol. 54, No. 10, October, 2011, pp. 94.</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Huang, J., Li, J., Deng, L., and Yu, D. “Cross-language knowledge transfer using multilingual deep neural networks with shared hidden layers,” Proc. ICASSP,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Huang, S. and </a:t>
            </a:r>
            <a:r>
              <a:rPr lang="en-US" sz="1200" dirty="0" err="1">
                <a:solidFill>
                  <a:prstClr val="black"/>
                </a:solidFill>
                <a:latin typeface="Times New Roman" panose="02020603050405020304" pitchFamily="18" charset="0"/>
                <a:ea typeface="SimSun" panose="02010600030101010101" pitchFamily="2" charset="-122"/>
              </a:rPr>
              <a:t>Renals</a:t>
            </a:r>
            <a:r>
              <a:rPr lang="en-US" sz="1200" dirty="0">
                <a:solidFill>
                  <a:prstClr val="black"/>
                </a:solidFill>
                <a:latin typeface="Times New Roman" panose="02020603050405020304" pitchFamily="18" charset="0"/>
                <a:ea typeface="SimSun" panose="02010600030101010101" pitchFamily="2" charset="-122"/>
              </a:rPr>
              <a:t>, S. “Hierarchical Bayesian language models for conversational speech recognition,” IEEE Trans. Audio, Speech, and Language Proc., vol. 18, no. 8, November 2010, pp. 1941-1954.</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Huang, E., </a:t>
            </a:r>
            <a:r>
              <a:rPr lang="en-US" sz="1200" dirty="0" err="1">
                <a:solidFill>
                  <a:prstClr val="black"/>
                </a:solidFill>
                <a:latin typeface="Times New Roman" panose="02020603050405020304" pitchFamily="18" charset="0"/>
                <a:ea typeface="SimSun" panose="02010600030101010101" pitchFamily="2" charset="-122"/>
              </a:rPr>
              <a:t>Socher</a:t>
            </a:r>
            <a:r>
              <a:rPr lang="en-US" sz="1200" dirty="0">
                <a:solidFill>
                  <a:prstClr val="black"/>
                </a:solidFill>
                <a:latin typeface="Times New Roman" panose="02020603050405020304" pitchFamily="18" charset="0"/>
                <a:ea typeface="SimSun" panose="02010600030101010101" pitchFamily="2" charset="-122"/>
              </a:rPr>
              <a:t>, R., Manning, C, and Ng, A. “</a:t>
            </a:r>
            <a:r>
              <a:rPr lang="en-US" sz="1200" u="sng" dirty="0">
                <a:solidFill>
                  <a:srgbClr val="0000FF"/>
                </a:solidFill>
                <a:latin typeface="Times New Roman" panose="02020603050405020304" pitchFamily="18" charset="0"/>
                <a:ea typeface="SimSun" panose="02010600030101010101" pitchFamily="2" charset="-122"/>
                <a:hlinkClick r:id="rId2"/>
              </a:rPr>
              <a:t>Improving Word Representations via Global Context and Multiple Word Prototypes</a:t>
            </a:r>
            <a:r>
              <a:rPr lang="en-US" sz="1200" dirty="0">
                <a:solidFill>
                  <a:prstClr val="black"/>
                </a:solidFill>
                <a:latin typeface="Times New Roman" panose="02020603050405020304" pitchFamily="18" charset="0"/>
                <a:ea typeface="SimSun" panose="02010600030101010101" pitchFamily="2" charset="-122"/>
              </a:rPr>
              <a:t>,” Proc. ACL,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Hutchinson, B., Deng, L., and Yu, D. “A deep architecture with bilinear modeling of hidden representations: Applications to phonetic recognition,” Proc. ICASSP,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Hutchinson, B., Deng, L., and Yu, D. “Tensor deep stacking networks,” IEEE Trans. Pattern Analysis and Machine Intelligence, 2013.</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Jaitly</a:t>
            </a:r>
            <a:r>
              <a:rPr lang="en-US" sz="1200" dirty="0">
                <a:solidFill>
                  <a:prstClr val="black"/>
                </a:solidFill>
                <a:latin typeface="Times New Roman" panose="02020603050405020304" pitchFamily="18" charset="0"/>
                <a:ea typeface="SimSun" panose="02010600030101010101" pitchFamily="2" charset="-122"/>
              </a:rPr>
              <a:t>, N. and Hinton, G. “Learning a better representation of speech sound waves using restricted Boltzmann machines,” Proc. ICASSP, 2011. </a:t>
            </a:r>
          </a:p>
          <a:p>
            <a:pPr marL="228600" indent="-228600" algn="just">
              <a:tabLst>
                <a:tab pos="228600" algn="l"/>
              </a:tabLst>
            </a:pPr>
            <a:r>
              <a:rPr lang="en-US" sz="1200" u="sng" dirty="0" err="1">
                <a:solidFill>
                  <a:srgbClr val="0000FF"/>
                </a:solidFill>
                <a:latin typeface="Times New Roman" panose="02020603050405020304" pitchFamily="18" charset="0"/>
                <a:ea typeface="SimSun" panose="02010600030101010101" pitchFamily="2" charset="-122"/>
              </a:rPr>
              <a:t>Jaitly</a:t>
            </a:r>
            <a:r>
              <a:rPr lang="en-US" sz="1200" u="sng" dirty="0">
                <a:solidFill>
                  <a:srgbClr val="0000FF"/>
                </a:solidFill>
                <a:latin typeface="Times New Roman" panose="02020603050405020304" pitchFamily="18" charset="0"/>
                <a:ea typeface="SimSun" panose="02010600030101010101" pitchFamily="2" charset="-122"/>
              </a:rPr>
              <a:t>, N., Nguyen, P., and </a:t>
            </a:r>
            <a:r>
              <a:rPr lang="en-US" sz="1200" u="sng" dirty="0" err="1">
                <a:solidFill>
                  <a:srgbClr val="0000FF"/>
                </a:solidFill>
                <a:latin typeface="Times New Roman" panose="02020603050405020304" pitchFamily="18" charset="0"/>
                <a:ea typeface="SimSun" panose="02010600030101010101" pitchFamily="2" charset="-122"/>
              </a:rPr>
              <a:t>Vanhoucke</a:t>
            </a:r>
            <a:r>
              <a:rPr lang="en-US" sz="1200" u="sng" dirty="0">
                <a:solidFill>
                  <a:srgbClr val="0000FF"/>
                </a:solidFill>
                <a:latin typeface="Times New Roman" panose="02020603050405020304" pitchFamily="18" charset="0"/>
                <a:ea typeface="SimSun" panose="02010600030101010101" pitchFamily="2" charset="-122"/>
              </a:rPr>
              <a:t>, V. “Application of pre-trained deep neural networks to large vocabulary speech recognition,” Proc. Interspeech, 2012.</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Jarrett, K., </a:t>
            </a:r>
            <a:r>
              <a:rPr lang="en-US" sz="1200" dirty="0" err="1">
                <a:solidFill>
                  <a:prstClr val="black"/>
                </a:solidFill>
                <a:latin typeface="Times New Roman" panose="02020603050405020304" pitchFamily="18" charset="0"/>
                <a:ea typeface="SimSun" panose="02010600030101010101" pitchFamily="2" charset="-122"/>
              </a:rPr>
              <a:t>Kavukcuoglu</a:t>
            </a:r>
            <a:r>
              <a:rPr lang="en-US" sz="1200" dirty="0">
                <a:solidFill>
                  <a:prstClr val="black"/>
                </a:solidFill>
                <a:latin typeface="Times New Roman" panose="02020603050405020304" pitchFamily="18" charset="0"/>
                <a:ea typeface="SimSun" panose="02010600030101010101" pitchFamily="2" charset="-122"/>
              </a:rPr>
              <a:t>, K. and LeCun, Y. “What is the best multistage architecture for object recognition?” Proc. Intl. Conf. Computer Vision, pp. 2146–2153, 2009.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Jiang, H. and Li, X. “Parameter estimation of statistical models using convex optimization: An advanced method of discriminative training for speech and language processing,” IEEE Signal Processing Magazine, vol. 27, no. 3, pp. 115–127, 2010.</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Juang</a:t>
            </a:r>
            <a:r>
              <a:rPr lang="en-US" sz="1200" dirty="0">
                <a:solidFill>
                  <a:prstClr val="black"/>
                </a:solidFill>
                <a:latin typeface="Times New Roman" panose="02020603050405020304" pitchFamily="18" charset="0"/>
                <a:ea typeface="SimSun" panose="02010600030101010101" pitchFamily="2" charset="-122"/>
              </a:rPr>
              <a:t>, B.-H., Chou, W., and Lee, C.-H. “Minimum classification error rate methods for speech recognition,” IEEE Trans. On Speech and Audio Processing, vol. 5, pp. 257–265, 1997.</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Kavukcuoglu</a:t>
            </a:r>
            <a:r>
              <a:rPr lang="en-US" sz="1200" dirty="0">
                <a:solidFill>
                  <a:prstClr val="black"/>
                </a:solidFill>
                <a:latin typeface="Times New Roman" panose="02020603050405020304" pitchFamily="18" charset="0"/>
                <a:ea typeface="SimSun" panose="02010600030101010101" pitchFamily="2" charset="-122"/>
              </a:rPr>
              <a:t>, K., </a:t>
            </a:r>
            <a:r>
              <a:rPr lang="en-US" sz="1200" dirty="0" err="1">
                <a:solidFill>
                  <a:prstClr val="black"/>
                </a:solidFill>
                <a:latin typeface="Times New Roman" panose="02020603050405020304" pitchFamily="18" charset="0"/>
                <a:ea typeface="SimSun" panose="02010600030101010101" pitchFamily="2" charset="-122"/>
              </a:rPr>
              <a:t>Sermanet</a:t>
            </a:r>
            <a:r>
              <a:rPr lang="en-US" sz="1200" dirty="0">
                <a:solidFill>
                  <a:prstClr val="black"/>
                </a:solidFill>
                <a:latin typeface="Times New Roman" panose="02020603050405020304" pitchFamily="18" charset="0"/>
                <a:ea typeface="SimSun" panose="02010600030101010101" pitchFamily="2" charset="-122"/>
              </a:rPr>
              <a:t>, P., </a:t>
            </a:r>
            <a:r>
              <a:rPr lang="en-US" sz="1200" dirty="0" err="1">
                <a:solidFill>
                  <a:prstClr val="black"/>
                </a:solidFill>
                <a:latin typeface="Times New Roman" panose="02020603050405020304" pitchFamily="18" charset="0"/>
                <a:ea typeface="SimSun" panose="02010600030101010101" pitchFamily="2" charset="-122"/>
              </a:rPr>
              <a:t>Boureau</a:t>
            </a:r>
            <a:r>
              <a:rPr lang="en-US" sz="1200" dirty="0">
                <a:solidFill>
                  <a:prstClr val="black"/>
                </a:solidFill>
                <a:latin typeface="Times New Roman" panose="02020603050405020304" pitchFamily="18" charset="0"/>
                <a:ea typeface="SimSun" panose="02010600030101010101" pitchFamily="2" charset="-122"/>
              </a:rPr>
              <a:t>, Y., </a:t>
            </a:r>
            <a:r>
              <a:rPr lang="en-US" sz="1200" dirty="0" err="1">
                <a:solidFill>
                  <a:prstClr val="black"/>
                </a:solidFill>
                <a:latin typeface="Times New Roman" panose="02020603050405020304" pitchFamily="18" charset="0"/>
                <a:ea typeface="SimSun" panose="02010600030101010101" pitchFamily="2" charset="-122"/>
              </a:rPr>
              <a:t>Gregor</a:t>
            </a:r>
            <a:r>
              <a:rPr lang="en-US" sz="1200" dirty="0">
                <a:solidFill>
                  <a:prstClr val="black"/>
                </a:solidFill>
                <a:latin typeface="Times New Roman" panose="02020603050405020304" pitchFamily="18" charset="0"/>
                <a:ea typeface="SimSun" panose="02010600030101010101" pitchFamily="2" charset="-122"/>
              </a:rPr>
              <a:t>, K., Mathieu M., and LeCun, Y. “</a:t>
            </a:r>
            <a:r>
              <a:rPr lang="en-US" sz="1200" u="sng" dirty="0">
                <a:solidFill>
                  <a:srgbClr val="0000FF"/>
                </a:solidFill>
                <a:latin typeface="Times New Roman" panose="02020603050405020304" pitchFamily="18" charset="0"/>
                <a:ea typeface="SimSun" panose="02010600030101010101" pitchFamily="2" charset="-122"/>
                <a:hlinkClick r:id="rId3"/>
              </a:rPr>
              <a:t>Learning Convolutional Feature Hierarchies for Visual Recognition</a:t>
            </a:r>
            <a:r>
              <a:rPr lang="en-US" sz="1200" dirty="0">
                <a:solidFill>
                  <a:prstClr val="black"/>
                </a:solidFill>
                <a:latin typeface="Times New Roman" panose="02020603050405020304" pitchFamily="18" charset="0"/>
                <a:ea typeface="SimSun" panose="02010600030101010101" pitchFamily="2" charset="-122"/>
              </a:rPr>
              <a:t>,” Proc. NIPS, 2010.</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Ketabdar</a:t>
            </a:r>
            <a:r>
              <a:rPr lang="en-US" sz="1200" dirty="0">
                <a:solidFill>
                  <a:prstClr val="black"/>
                </a:solidFill>
                <a:latin typeface="Times New Roman" panose="02020603050405020304" pitchFamily="18" charset="0"/>
                <a:ea typeface="SimSun" panose="02010600030101010101" pitchFamily="2" charset="-122"/>
              </a:rPr>
              <a:t>, H.  and </a:t>
            </a:r>
            <a:r>
              <a:rPr lang="en-US" sz="1200" dirty="0" err="1">
                <a:solidFill>
                  <a:prstClr val="black"/>
                </a:solidFill>
                <a:latin typeface="Times New Roman" panose="02020603050405020304" pitchFamily="18" charset="0"/>
                <a:ea typeface="SimSun" panose="02010600030101010101" pitchFamily="2" charset="-122"/>
              </a:rPr>
              <a:t>Bourlard</a:t>
            </a:r>
            <a:r>
              <a:rPr lang="en-US" sz="1200" dirty="0">
                <a:solidFill>
                  <a:prstClr val="black"/>
                </a:solidFill>
                <a:latin typeface="Times New Roman" panose="02020603050405020304" pitchFamily="18" charset="0"/>
                <a:ea typeface="SimSun" panose="02010600030101010101" pitchFamily="2" charset="-122"/>
              </a:rPr>
              <a:t>, H. “Enhanced phone posteriors for improving speech recognition systems,” IEEE Trans. Audio, Speech, and Language Proc., vol. 18, no. 6, August 2010, pp. 1094-1106.</a:t>
            </a:r>
          </a:p>
        </p:txBody>
      </p:sp>
    </p:spTree>
    <p:extLst>
      <p:ext uri="{BB962C8B-B14F-4D97-AF65-F5344CB8AC3E}">
        <p14:creationId xmlns:p14="http://schemas.microsoft.com/office/powerpoint/2010/main" val="2922399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138</a:t>
            </a:fld>
            <a:endParaRPr lang="en-US">
              <a:solidFill>
                <a:prstClr val="black">
                  <a:tint val="75000"/>
                </a:prstClr>
              </a:solidFill>
            </a:endParaRPr>
          </a:p>
        </p:txBody>
      </p:sp>
      <p:sp>
        <p:nvSpPr>
          <p:cNvPr id="3" name="Rectangle 2"/>
          <p:cNvSpPr/>
          <p:nvPr/>
        </p:nvSpPr>
        <p:spPr>
          <a:xfrm>
            <a:off x="152400" y="762000"/>
            <a:ext cx="8907194" cy="6124754"/>
          </a:xfrm>
          <a:prstGeom prst="rect">
            <a:avLst/>
          </a:prstGeom>
        </p:spPr>
        <p:txBody>
          <a:bodyPr wrap="square">
            <a:spAutoFit/>
          </a:bodyPr>
          <a:lstStyle/>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Kingsbury, B. “</a:t>
            </a:r>
            <a:r>
              <a:rPr lang="en-US" sz="1400" u="sng" dirty="0">
                <a:solidFill>
                  <a:srgbClr val="0000FF"/>
                </a:solidFill>
                <a:latin typeface="Times New Roman" panose="02020603050405020304" pitchFamily="18" charset="0"/>
                <a:ea typeface="SimSun" panose="02010600030101010101" pitchFamily="2" charset="-122"/>
                <a:hlinkClick r:id="rId2"/>
              </a:rPr>
              <a:t>Lattice-based optimization of sequence classification criteria for neural-network acoustic modeling</a:t>
            </a:r>
            <a:r>
              <a:rPr lang="en-US" sz="1400" dirty="0">
                <a:solidFill>
                  <a:prstClr val="black"/>
                </a:solidFill>
                <a:latin typeface="Times New Roman" panose="02020603050405020304" pitchFamily="18" charset="0"/>
                <a:ea typeface="SimSun" panose="02010600030101010101" pitchFamily="2" charset="-122"/>
              </a:rPr>
              <a:t>,” Proc. ICASSP, 2009.</a:t>
            </a:r>
          </a:p>
          <a:p>
            <a:pPr marL="228600" indent="-228600" algn="just">
              <a:tabLst>
                <a:tab pos="228600" algn="l"/>
              </a:tabLst>
            </a:pPr>
            <a:r>
              <a:rPr lang="en-US" sz="1400" u="sng" dirty="0">
                <a:solidFill>
                  <a:srgbClr val="0000FF"/>
                </a:solidFill>
                <a:latin typeface="Times New Roman" panose="02020603050405020304" pitchFamily="18" charset="0"/>
                <a:ea typeface="SimSun" panose="02010600030101010101" pitchFamily="2" charset="-122"/>
              </a:rPr>
              <a:t>Kingsbury, B., </a:t>
            </a:r>
            <a:r>
              <a:rPr lang="en-US" sz="1400" u="sng" dirty="0" err="1">
                <a:solidFill>
                  <a:srgbClr val="0000FF"/>
                </a:solidFill>
                <a:latin typeface="Times New Roman" panose="02020603050405020304" pitchFamily="18" charset="0"/>
                <a:ea typeface="SimSun" panose="02010600030101010101" pitchFamily="2" charset="-122"/>
              </a:rPr>
              <a:t>Sainath</a:t>
            </a:r>
            <a:r>
              <a:rPr lang="en-US" sz="1400" u="sng" dirty="0">
                <a:solidFill>
                  <a:srgbClr val="0000FF"/>
                </a:solidFill>
                <a:latin typeface="Times New Roman" panose="02020603050405020304" pitchFamily="18" charset="0"/>
                <a:ea typeface="SimSun" panose="02010600030101010101" pitchFamily="2" charset="-122"/>
              </a:rPr>
              <a:t>, T., and </a:t>
            </a:r>
            <a:r>
              <a:rPr lang="en-US" sz="1400" u="sng" dirty="0" err="1">
                <a:solidFill>
                  <a:srgbClr val="0000FF"/>
                </a:solidFill>
                <a:latin typeface="Times New Roman" panose="02020603050405020304" pitchFamily="18" charset="0"/>
                <a:ea typeface="SimSun" panose="02010600030101010101" pitchFamily="2" charset="-122"/>
              </a:rPr>
              <a:t>Soltau</a:t>
            </a:r>
            <a:r>
              <a:rPr lang="en-US" sz="1400" u="sng" dirty="0">
                <a:solidFill>
                  <a:srgbClr val="0000FF"/>
                </a:solidFill>
                <a:latin typeface="Times New Roman" panose="02020603050405020304" pitchFamily="18" charset="0"/>
                <a:ea typeface="SimSun" panose="02010600030101010101" pitchFamily="2" charset="-122"/>
              </a:rPr>
              <a:t>, H. “Scalable minimum Bayes risk training of deep neural network acoustic models using distributed Hessian-free optimization,” Proc. Interspeech, 2012.</a:t>
            </a:r>
            <a:endParaRPr lang="en-US" sz="14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400" u="sng" dirty="0" err="1">
                <a:solidFill>
                  <a:srgbClr val="0000FF"/>
                </a:solidFill>
                <a:latin typeface="Times New Roman" panose="02020603050405020304" pitchFamily="18" charset="0"/>
                <a:ea typeface="SimSun" panose="02010600030101010101" pitchFamily="2" charset="-122"/>
              </a:rPr>
              <a:t>Krizhevsky</a:t>
            </a:r>
            <a:r>
              <a:rPr lang="en-US" sz="1400" u="sng" dirty="0">
                <a:solidFill>
                  <a:srgbClr val="0000FF"/>
                </a:solidFill>
                <a:latin typeface="Times New Roman" panose="02020603050405020304" pitchFamily="18" charset="0"/>
                <a:ea typeface="SimSun" panose="02010600030101010101" pitchFamily="2" charset="-122"/>
              </a:rPr>
              <a:t>, A., Sutskever, I. and Hinton, G. “</a:t>
            </a:r>
            <a:r>
              <a:rPr lang="en-US" sz="1400" u="sng" dirty="0" err="1">
                <a:solidFill>
                  <a:srgbClr val="0000FF"/>
                </a:solidFill>
                <a:latin typeface="Times New Roman" panose="02020603050405020304" pitchFamily="18" charset="0"/>
                <a:ea typeface="SimSun" panose="02010600030101010101" pitchFamily="2" charset="-122"/>
                <a:hlinkClick r:id="rId3"/>
              </a:rPr>
              <a:t>ImageNet</a:t>
            </a:r>
            <a:r>
              <a:rPr lang="en-US" sz="1400" u="sng" dirty="0">
                <a:solidFill>
                  <a:srgbClr val="0000FF"/>
                </a:solidFill>
                <a:latin typeface="Times New Roman" panose="02020603050405020304" pitchFamily="18" charset="0"/>
                <a:ea typeface="SimSun" panose="02010600030101010101" pitchFamily="2" charset="-122"/>
                <a:hlinkClick r:id="rId3"/>
              </a:rPr>
              <a:t> classification with deep convolutional neural Networks</a:t>
            </a:r>
            <a:r>
              <a:rPr lang="en-US" sz="1400" dirty="0">
                <a:solidFill>
                  <a:prstClr val="black"/>
                </a:solidFill>
                <a:latin typeface="Times New Roman" panose="02020603050405020304" pitchFamily="18" charset="0"/>
                <a:ea typeface="SimSun" panose="02010600030101010101" pitchFamily="2" charset="-122"/>
              </a:rPr>
              <a:t>,” Proc. NIPS 2012.</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Kubo, Y., Hori, T., and Nakamura, A. “Integrating deep neural networks into structural classification approach based on weighted finite-state transducers,” Proc. Interspeech, 2012.</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Kurzweil R. How to Create a Mind. Viking Books, Dec., 2012.</a:t>
            </a:r>
          </a:p>
          <a:p>
            <a:pPr marL="228600" indent="-228600" algn="just">
              <a:tabLst>
                <a:tab pos="228600" algn="l"/>
              </a:tabLst>
            </a:pPr>
            <a:r>
              <a:rPr lang="en-US" sz="1400" u="sng" dirty="0">
                <a:solidFill>
                  <a:srgbClr val="0000FF"/>
                </a:solidFill>
                <a:latin typeface="Times New Roman" panose="02020603050405020304" pitchFamily="18" charset="0"/>
                <a:ea typeface="SimSun" panose="02010600030101010101" pitchFamily="2" charset="-122"/>
              </a:rPr>
              <a:t>Lang, K., Waibel, A., and Hinton, G. “A time-delay neural network architecture for isolated word recognition,” Neural Networks, Vol. 3(1), pp. 23-43, 1990.</a:t>
            </a:r>
            <a:endParaRPr lang="en-US" sz="14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Larochelle</a:t>
            </a:r>
            <a:r>
              <a:rPr lang="en-US" sz="1400" dirty="0">
                <a:solidFill>
                  <a:prstClr val="black"/>
                </a:solidFill>
                <a:latin typeface="Times New Roman" panose="02020603050405020304" pitchFamily="18" charset="0"/>
                <a:ea typeface="SimSun" panose="02010600030101010101" pitchFamily="2" charset="-122"/>
              </a:rPr>
              <a:t>, H. and Bengio, Y. “Classification using discriminative restricted Boltzmann machines,” Proc. ICML, 2008.</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 H., </a:t>
            </a:r>
            <a:r>
              <a:rPr lang="en-US" sz="1400" dirty="0" err="1">
                <a:solidFill>
                  <a:prstClr val="black"/>
                </a:solidFill>
                <a:latin typeface="Times New Roman" panose="02020603050405020304" pitchFamily="18" charset="0"/>
                <a:ea typeface="SimSun" panose="02010600030101010101" pitchFamily="2" charset="-122"/>
              </a:rPr>
              <a:t>Allauzen</a:t>
            </a:r>
            <a:r>
              <a:rPr lang="en-US" sz="1400" dirty="0">
                <a:solidFill>
                  <a:prstClr val="black"/>
                </a:solidFill>
                <a:latin typeface="Times New Roman" panose="02020603050405020304" pitchFamily="18" charset="0"/>
                <a:ea typeface="SimSun" panose="02010600030101010101" pitchFamily="2" charset="-122"/>
              </a:rPr>
              <a:t>, A., Wisniewski, G., and </a:t>
            </a:r>
            <a:r>
              <a:rPr lang="en-US" sz="1400" dirty="0" err="1">
                <a:solidFill>
                  <a:prstClr val="black"/>
                </a:solidFill>
                <a:latin typeface="Times New Roman" panose="02020603050405020304" pitchFamily="18" charset="0"/>
                <a:ea typeface="SimSun" panose="02010600030101010101" pitchFamily="2" charset="-122"/>
              </a:rPr>
              <a:t>Yvon</a:t>
            </a:r>
            <a:r>
              <a:rPr lang="en-US" sz="1400" dirty="0">
                <a:solidFill>
                  <a:prstClr val="black"/>
                </a:solidFill>
                <a:latin typeface="Times New Roman" panose="02020603050405020304" pitchFamily="18" charset="0"/>
                <a:ea typeface="SimSun" panose="02010600030101010101" pitchFamily="2" charset="-122"/>
              </a:rPr>
              <a:t>, F. “Training continuous space language models: Some practical issues,” in Proc. of EMNLP, 2010, pp. 778–788.</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 H., </a:t>
            </a:r>
            <a:r>
              <a:rPr lang="en-US" sz="1400" dirty="0" err="1">
                <a:solidFill>
                  <a:prstClr val="black"/>
                </a:solidFill>
                <a:latin typeface="Times New Roman" panose="02020603050405020304" pitchFamily="18" charset="0"/>
                <a:ea typeface="SimSun" panose="02010600030101010101" pitchFamily="2" charset="-122"/>
              </a:rPr>
              <a:t>Oparin</a:t>
            </a:r>
            <a:r>
              <a:rPr lang="en-US" sz="1400" dirty="0">
                <a:solidFill>
                  <a:prstClr val="black"/>
                </a:solidFill>
                <a:latin typeface="Times New Roman" panose="02020603050405020304" pitchFamily="18" charset="0"/>
                <a:ea typeface="SimSun" panose="02010600030101010101" pitchFamily="2" charset="-122"/>
              </a:rPr>
              <a:t>, I., </a:t>
            </a:r>
            <a:r>
              <a:rPr lang="en-US" sz="1400" dirty="0" err="1">
                <a:solidFill>
                  <a:prstClr val="black"/>
                </a:solidFill>
                <a:latin typeface="Times New Roman" panose="02020603050405020304" pitchFamily="18" charset="0"/>
                <a:ea typeface="SimSun" panose="02010600030101010101" pitchFamily="2" charset="-122"/>
              </a:rPr>
              <a:t>Allauzen</a:t>
            </a:r>
            <a:r>
              <a:rPr lang="en-US" sz="1400" dirty="0">
                <a:solidFill>
                  <a:prstClr val="black"/>
                </a:solidFill>
                <a:latin typeface="Times New Roman" panose="02020603050405020304" pitchFamily="18" charset="0"/>
                <a:ea typeface="SimSun" panose="02010600030101010101" pitchFamily="2" charset="-122"/>
              </a:rPr>
              <a:t>, A., </a:t>
            </a:r>
            <a:r>
              <a:rPr lang="en-US" sz="1400" dirty="0" err="1">
                <a:solidFill>
                  <a:prstClr val="black"/>
                </a:solidFill>
                <a:latin typeface="Times New Roman" panose="02020603050405020304" pitchFamily="18" charset="0"/>
                <a:ea typeface="SimSun" panose="02010600030101010101" pitchFamily="2" charset="-122"/>
              </a:rPr>
              <a:t>Gauvain</a:t>
            </a:r>
            <a:r>
              <a:rPr lang="en-US" sz="1400" dirty="0">
                <a:solidFill>
                  <a:prstClr val="black"/>
                </a:solidFill>
                <a:latin typeface="Times New Roman" panose="02020603050405020304" pitchFamily="18" charset="0"/>
                <a:ea typeface="SimSun" panose="02010600030101010101" pitchFamily="2" charset="-122"/>
              </a:rPr>
              <a:t>, J., and </a:t>
            </a:r>
            <a:r>
              <a:rPr lang="en-US" sz="1400" dirty="0" err="1">
                <a:solidFill>
                  <a:prstClr val="black"/>
                </a:solidFill>
                <a:latin typeface="Times New Roman" panose="02020603050405020304" pitchFamily="18" charset="0"/>
                <a:ea typeface="SimSun" panose="02010600030101010101" pitchFamily="2" charset="-122"/>
              </a:rPr>
              <a:t>Yvon</a:t>
            </a:r>
            <a:r>
              <a:rPr lang="en-US" sz="1400" dirty="0">
                <a:solidFill>
                  <a:prstClr val="black"/>
                </a:solidFill>
                <a:latin typeface="Times New Roman" panose="02020603050405020304" pitchFamily="18" charset="0"/>
                <a:ea typeface="SimSun" panose="02010600030101010101" pitchFamily="2" charset="-122"/>
              </a:rPr>
              <a:t>, F. “Structured output layer neural network language model,” Proc. ICASSP, 2011.</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 Q., </a:t>
            </a:r>
            <a:r>
              <a:rPr lang="en-US" sz="1400" dirty="0" err="1">
                <a:solidFill>
                  <a:prstClr val="black"/>
                </a:solidFill>
                <a:latin typeface="Times New Roman" panose="02020603050405020304" pitchFamily="18" charset="0"/>
                <a:ea typeface="SimSun" panose="02010600030101010101" pitchFamily="2" charset="-122"/>
              </a:rPr>
              <a:t>Ngiam</a:t>
            </a:r>
            <a:r>
              <a:rPr lang="en-US" sz="1400" dirty="0">
                <a:solidFill>
                  <a:prstClr val="black"/>
                </a:solidFill>
                <a:latin typeface="Times New Roman" panose="02020603050405020304" pitchFamily="18" charset="0"/>
                <a:ea typeface="SimSun" panose="02010600030101010101" pitchFamily="2" charset="-122"/>
              </a:rPr>
              <a:t>, J., Coates, A., </a:t>
            </a:r>
            <a:r>
              <a:rPr lang="en-US" sz="1400" dirty="0" err="1">
                <a:solidFill>
                  <a:prstClr val="black"/>
                </a:solidFill>
                <a:latin typeface="Times New Roman" panose="02020603050405020304" pitchFamily="18" charset="0"/>
                <a:ea typeface="SimSun" panose="02010600030101010101" pitchFamily="2" charset="-122"/>
              </a:rPr>
              <a:t>Lahiri</a:t>
            </a:r>
            <a:r>
              <a:rPr lang="en-US" sz="1400" dirty="0">
                <a:solidFill>
                  <a:prstClr val="black"/>
                </a:solidFill>
                <a:latin typeface="Times New Roman" panose="02020603050405020304" pitchFamily="18" charset="0"/>
                <a:ea typeface="SimSun" panose="02010600030101010101" pitchFamily="2" charset="-122"/>
              </a:rPr>
              <a:t>, A., </a:t>
            </a:r>
            <a:r>
              <a:rPr lang="en-US" sz="1400" dirty="0" err="1">
                <a:solidFill>
                  <a:prstClr val="black"/>
                </a:solidFill>
                <a:latin typeface="Times New Roman" panose="02020603050405020304" pitchFamily="18" charset="0"/>
                <a:ea typeface="SimSun" panose="02010600030101010101" pitchFamily="2" charset="-122"/>
              </a:rPr>
              <a:t>Prochnow</a:t>
            </a:r>
            <a:r>
              <a:rPr lang="en-US" sz="1400" dirty="0">
                <a:solidFill>
                  <a:prstClr val="black"/>
                </a:solidFill>
                <a:latin typeface="Times New Roman" panose="02020603050405020304" pitchFamily="18" charset="0"/>
                <a:ea typeface="SimSun" panose="02010600030101010101" pitchFamily="2" charset="-122"/>
              </a:rPr>
              <a:t>, B., and Ng, A. “On optimization methods for deep learning,” Proc. ICML, 2011.</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 Q., </a:t>
            </a:r>
            <a:r>
              <a:rPr lang="en-US" sz="1400" dirty="0" err="1">
                <a:solidFill>
                  <a:prstClr val="black"/>
                </a:solidFill>
                <a:latin typeface="Times New Roman" panose="02020603050405020304" pitchFamily="18" charset="0"/>
                <a:ea typeface="SimSun" panose="02010600030101010101" pitchFamily="2" charset="-122"/>
              </a:rPr>
              <a:t>Ranzato</a:t>
            </a:r>
            <a:r>
              <a:rPr lang="en-US" sz="1400" dirty="0">
                <a:solidFill>
                  <a:prstClr val="black"/>
                </a:solidFill>
                <a:latin typeface="Times New Roman" panose="02020603050405020304" pitchFamily="18" charset="0"/>
                <a:ea typeface="SimSun" panose="02010600030101010101" pitchFamily="2" charset="-122"/>
              </a:rPr>
              <a:t>, M., </a:t>
            </a:r>
            <a:r>
              <a:rPr lang="en-US" sz="1400" dirty="0" err="1">
                <a:solidFill>
                  <a:prstClr val="black"/>
                </a:solidFill>
                <a:latin typeface="Times New Roman" panose="02020603050405020304" pitchFamily="18" charset="0"/>
                <a:ea typeface="SimSun" panose="02010600030101010101" pitchFamily="2" charset="-122"/>
              </a:rPr>
              <a:t>Monga</a:t>
            </a:r>
            <a:r>
              <a:rPr lang="en-US" sz="1400" dirty="0">
                <a:solidFill>
                  <a:prstClr val="black"/>
                </a:solidFill>
                <a:latin typeface="Times New Roman" panose="02020603050405020304" pitchFamily="18" charset="0"/>
                <a:ea typeface="SimSun" panose="02010600030101010101" pitchFamily="2" charset="-122"/>
              </a:rPr>
              <a:t>, R., Devin, M., </a:t>
            </a:r>
            <a:r>
              <a:rPr lang="en-US" sz="1400" dirty="0" err="1">
                <a:solidFill>
                  <a:prstClr val="black"/>
                </a:solidFill>
                <a:latin typeface="Times New Roman" panose="02020603050405020304" pitchFamily="18" charset="0"/>
                <a:ea typeface="SimSun" panose="02010600030101010101" pitchFamily="2" charset="-122"/>
              </a:rPr>
              <a:t>Corrado</a:t>
            </a:r>
            <a:r>
              <a:rPr lang="en-US" sz="1400" dirty="0">
                <a:solidFill>
                  <a:prstClr val="black"/>
                </a:solidFill>
                <a:latin typeface="Times New Roman" panose="02020603050405020304" pitchFamily="18" charset="0"/>
                <a:ea typeface="SimSun" panose="02010600030101010101" pitchFamily="2" charset="-122"/>
              </a:rPr>
              <a:t>, G., Chen, K., Dean, J., Ng, A. “</a:t>
            </a:r>
            <a:r>
              <a:rPr lang="en-US" sz="1400" u="sng" dirty="0">
                <a:solidFill>
                  <a:srgbClr val="0000FF"/>
                </a:solidFill>
                <a:latin typeface="Times New Roman" panose="02020603050405020304" pitchFamily="18" charset="0"/>
                <a:ea typeface="SimSun" panose="02010600030101010101" pitchFamily="2" charset="-122"/>
                <a:hlinkClick r:id="rId4"/>
              </a:rPr>
              <a:t>Building High-Level Features Using Large Scale Unsupervised Learning</a:t>
            </a:r>
            <a:r>
              <a:rPr lang="en-US" sz="1400" dirty="0">
                <a:solidFill>
                  <a:prstClr val="black"/>
                </a:solidFill>
                <a:latin typeface="Times New Roman" panose="02020603050405020304" pitchFamily="18" charset="0"/>
                <a:ea typeface="SimSun" panose="02010600030101010101" pitchFamily="2" charset="-122"/>
              </a:rPr>
              <a:t>,” Proc. ICML 2012.</a:t>
            </a:r>
          </a:p>
          <a:p>
            <a:pPr marL="228600" indent="-228600">
              <a:tabLst>
                <a:tab pos="228600" algn="l"/>
              </a:tabLst>
            </a:pPr>
            <a:r>
              <a:rPr lang="en-US" sz="1400" u="sng" dirty="0">
                <a:solidFill>
                  <a:srgbClr val="0000FF"/>
                </a:solidFill>
                <a:latin typeface="Times New Roman" panose="02020603050405020304" pitchFamily="18" charset="0"/>
                <a:ea typeface="SimSun" panose="02010600030101010101" pitchFamily="2" charset="-122"/>
              </a:rPr>
              <a:t>LeCun, Y., Bottou, L., Bengio, Y., and </a:t>
            </a:r>
            <a:r>
              <a:rPr lang="en-US" sz="1400" u="sng" dirty="0" err="1">
                <a:solidFill>
                  <a:srgbClr val="0000FF"/>
                </a:solidFill>
                <a:latin typeface="Times New Roman" panose="02020603050405020304" pitchFamily="18" charset="0"/>
                <a:ea typeface="SimSun" panose="02010600030101010101" pitchFamily="2" charset="-122"/>
              </a:rPr>
              <a:t>Haffner</a:t>
            </a:r>
            <a:r>
              <a:rPr lang="en-US" sz="1400" u="sng" dirty="0">
                <a:solidFill>
                  <a:srgbClr val="0000FF"/>
                </a:solidFill>
                <a:latin typeface="Times New Roman" panose="02020603050405020304" pitchFamily="18" charset="0"/>
                <a:ea typeface="SimSun" panose="02010600030101010101" pitchFamily="2" charset="-122"/>
              </a:rPr>
              <a:t>, P</a:t>
            </a:r>
            <a:r>
              <a:rPr lang="en-US" sz="1400" u="sng" dirty="0" smtClean="0">
                <a:solidFill>
                  <a:srgbClr val="0000FF"/>
                </a:solidFill>
                <a:latin typeface="Times New Roman" panose="02020603050405020304" pitchFamily="18" charset="0"/>
                <a:ea typeface="SimSun" panose="02010600030101010101" pitchFamily="2" charset="-122"/>
              </a:rPr>
              <a:t>. “</a:t>
            </a:r>
            <a:r>
              <a:rPr lang="en-US" sz="1400" u="sng" dirty="0">
                <a:solidFill>
                  <a:srgbClr val="0000FF"/>
                </a:solidFill>
                <a:latin typeface="Times New Roman" panose="02020603050405020304" pitchFamily="18" charset="0"/>
                <a:ea typeface="SimSun" panose="02010600030101010101" pitchFamily="2" charset="-122"/>
                <a:hlinkClick r:id="rId5"/>
              </a:rPr>
              <a:t>Gradient-based learning applied to document recognition</a:t>
            </a:r>
            <a:r>
              <a:rPr lang="en-US" sz="1400" dirty="0">
                <a:solidFill>
                  <a:prstClr val="black"/>
                </a:solidFill>
                <a:latin typeface="Times New Roman" panose="02020603050405020304" pitchFamily="18" charset="0"/>
                <a:ea typeface="SimSun" panose="02010600030101010101" pitchFamily="2" charset="-122"/>
              </a:rPr>
              <a:t>,” Proceedings of the IEEE, Vol. 86, pp. 2278-2324, 1998.</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LeCun, Y. and Bengio, Y. “Convolutional networks for images, speech, and time series," in The Handbook of Brain Theory and Neural Networks (M. </a:t>
            </a:r>
            <a:r>
              <a:rPr lang="en-US" sz="1400" dirty="0" err="1">
                <a:solidFill>
                  <a:prstClr val="black"/>
                </a:solidFill>
                <a:latin typeface="Times New Roman" panose="02020603050405020304" pitchFamily="18" charset="0"/>
                <a:ea typeface="SimSun" panose="02010600030101010101" pitchFamily="2" charset="-122"/>
              </a:rPr>
              <a:t>Arbib</a:t>
            </a:r>
            <a:r>
              <a:rPr lang="en-US" sz="1400" dirty="0">
                <a:solidFill>
                  <a:prstClr val="black"/>
                </a:solidFill>
                <a:latin typeface="Times New Roman" panose="02020603050405020304" pitchFamily="18" charset="0"/>
                <a:ea typeface="SimSun" panose="02010600030101010101" pitchFamily="2" charset="-122"/>
              </a:rPr>
              <a:t>, ed.), pp. 255- 258, Cambridge, Massachusetts: MIT Press, 1995.</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LeCun, Y., Chopra S., </a:t>
            </a:r>
            <a:r>
              <a:rPr lang="en-US" sz="1400" dirty="0" err="1">
                <a:solidFill>
                  <a:prstClr val="black"/>
                </a:solidFill>
                <a:latin typeface="Times New Roman" panose="02020603050405020304" pitchFamily="18" charset="0"/>
                <a:ea typeface="SimSun" panose="02010600030101010101" pitchFamily="2" charset="-122"/>
              </a:rPr>
              <a:t>Ranzato</a:t>
            </a:r>
            <a:r>
              <a:rPr lang="en-US" sz="1400" dirty="0">
                <a:solidFill>
                  <a:prstClr val="black"/>
                </a:solidFill>
                <a:latin typeface="Times New Roman" panose="02020603050405020304" pitchFamily="18" charset="0"/>
                <a:ea typeface="SimSun" panose="02010600030101010101" pitchFamily="2" charset="-122"/>
              </a:rPr>
              <a:t>, M., and Huang, F. “Energy-based models in document recognition and computer vision,” Proc. Intern. Conf. Document Analysis and Recognition (ICDAR), 2007. </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Lee, C.-H. “From knowledge-ignorant to knowledge-rich modeling: A new speech research paradigm for next-generation automatic speech recognition,” Proc. ICSLP, 2004, p. 109-111.</a:t>
            </a:r>
          </a:p>
        </p:txBody>
      </p:sp>
    </p:spTree>
    <p:extLst>
      <p:ext uri="{BB962C8B-B14F-4D97-AF65-F5344CB8AC3E}">
        <p14:creationId xmlns:p14="http://schemas.microsoft.com/office/powerpoint/2010/main" val="12824071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139</a:t>
            </a:fld>
            <a:endParaRPr lang="en-US">
              <a:solidFill>
                <a:prstClr val="black">
                  <a:tint val="75000"/>
                </a:prstClr>
              </a:solidFill>
            </a:endParaRPr>
          </a:p>
        </p:txBody>
      </p:sp>
      <p:sp>
        <p:nvSpPr>
          <p:cNvPr id="4" name="Rectangle 3"/>
          <p:cNvSpPr/>
          <p:nvPr/>
        </p:nvSpPr>
        <p:spPr>
          <a:xfrm>
            <a:off x="18757" y="733246"/>
            <a:ext cx="9220200" cy="6124754"/>
          </a:xfrm>
          <a:prstGeom prst="rect">
            <a:avLst/>
          </a:prstGeom>
        </p:spPr>
        <p:txBody>
          <a:bodyPr wrap="square">
            <a:spAutoFit/>
          </a:bodyPr>
          <a:lstStyle/>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Lee, H., Grosse, R., </a:t>
            </a:r>
            <a:r>
              <a:rPr lang="en-US" sz="1400" dirty="0" err="1">
                <a:solidFill>
                  <a:prstClr val="black"/>
                </a:solidFill>
                <a:latin typeface="Times New Roman" panose="02020603050405020304" pitchFamily="18" charset="0"/>
                <a:ea typeface="SimSun" panose="02010600030101010101" pitchFamily="2" charset="-122"/>
              </a:rPr>
              <a:t>Ranganath</a:t>
            </a:r>
            <a:r>
              <a:rPr lang="en-US" sz="1400" dirty="0">
                <a:solidFill>
                  <a:prstClr val="black"/>
                </a:solidFill>
                <a:latin typeface="Times New Roman" panose="02020603050405020304" pitchFamily="18" charset="0"/>
                <a:ea typeface="SimSun" panose="02010600030101010101" pitchFamily="2" charset="-122"/>
              </a:rPr>
              <a:t>, R., and Ng, A. “Unsupervised learning of hierarchical representations with convolutional deep belief networks,” Communications of the ACM,” Vol. 54, No. 10, October, 2011, pp. 95-103. </a:t>
            </a:r>
          </a:p>
          <a:p>
            <a:pPr marL="228600" indent="-228600" algn="just">
              <a:tabLst>
                <a:tab pos="228600" algn="l"/>
              </a:tabLst>
            </a:pPr>
            <a:r>
              <a:rPr lang="en-US" sz="1400" u="sng" dirty="0">
                <a:solidFill>
                  <a:srgbClr val="0000FF"/>
                </a:solidFill>
                <a:latin typeface="Times New Roman" panose="02020603050405020304" pitchFamily="18" charset="0"/>
                <a:ea typeface="SimSun" panose="02010600030101010101" pitchFamily="2" charset="-122"/>
              </a:rPr>
              <a:t>Lee, H., Grosse, R., </a:t>
            </a:r>
            <a:r>
              <a:rPr lang="en-US" sz="1400" u="sng" dirty="0" err="1">
                <a:solidFill>
                  <a:srgbClr val="0000FF"/>
                </a:solidFill>
                <a:latin typeface="Times New Roman" panose="02020603050405020304" pitchFamily="18" charset="0"/>
                <a:ea typeface="SimSun" panose="02010600030101010101" pitchFamily="2" charset="-122"/>
              </a:rPr>
              <a:t>Ranganath</a:t>
            </a:r>
            <a:r>
              <a:rPr lang="en-US" sz="1400" u="sng" dirty="0">
                <a:solidFill>
                  <a:srgbClr val="0000FF"/>
                </a:solidFill>
                <a:latin typeface="Times New Roman" panose="02020603050405020304" pitchFamily="18" charset="0"/>
                <a:ea typeface="SimSun" panose="02010600030101010101" pitchFamily="2" charset="-122"/>
              </a:rPr>
              <a:t>, R., and Ng, A. “Convolutional Deep Belief Networks for Scalable Unsupervised Learning of Hierarchical Representations,” Proc. ICML, 2009.</a:t>
            </a:r>
            <a:endParaRPr lang="en-US" sz="14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Lee, H., </a:t>
            </a:r>
            <a:r>
              <a:rPr lang="en-US" sz="1400" dirty="0" err="1">
                <a:solidFill>
                  <a:prstClr val="black"/>
                </a:solidFill>
                <a:latin typeface="Times New Roman" panose="02020603050405020304" pitchFamily="18" charset="0"/>
                <a:ea typeface="SimSun" panose="02010600030101010101" pitchFamily="2" charset="-122"/>
              </a:rPr>
              <a:t>Largman</a:t>
            </a:r>
            <a:r>
              <a:rPr lang="en-US" sz="1400" dirty="0">
                <a:solidFill>
                  <a:prstClr val="black"/>
                </a:solidFill>
                <a:latin typeface="Times New Roman" panose="02020603050405020304" pitchFamily="18" charset="0"/>
                <a:ea typeface="SimSun" panose="02010600030101010101" pitchFamily="2" charset="-122"/>
              </a:rPr>
              <a:t>, Y., Pham, P., Ng, A. “Unsupervised feature learning for audio classification using convolutional deep belief networks,” Proc. NIPS, 2010.</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Lena, P., Nagata, K., and </a:t>
            </a:r>
            <a:r>
              <a:rPr lang="en-US" sz="1400" dirty="0" err="1">
                <a:solidFill>
                  <a:prstClr val="black"/>
                </a:solidFill>
                <a:latin typeface="Times New Roman" panose="02020603050405020304" pitchFamily="18" charset="0"/>
                <a:ea typeface="SimSun" panose="02010600030101010101" pitchFamily="2" charset="-122"/>
              </a:rPr>
              <a:t>Baldi</a:t>
            </a:r>
            <a:r>
              <a:rPr lang="en-US" sz="1400" dirty="0">
                <a:solidFill>
                  <a:prstClr val="black"/>
                </a:solidFill>
                <a:latin typeface="Times New Roman" panose="02020603050405020304" pitchFamily="18" charset="0"/>
                <a:ea typeface="SimSun" panose="02010600030101010101" pitchFamily="2" charset="-122"/>
              </a:rPr>
              <a:t>, P. “Deep spatiotemporal architectures and learning for protein structure prediction,” Proc. NIPS, 2012.</a:t>
            </a:r>
          </a:p>
          <a:p>
            <a:pPr marL="228600" indent="-228600" algn="just">
              <a:tabLst>
                <a:tab pos="228600" algn="l"/>
              </a:tabLst>
            </a:pPr>
            <a:r>
              <a:rPr lang="en-US" sz="1400" dirty="0">
                <a:solidFill>
                  <a:srgbClr val="1A1A1A"/>
                </a:solidFill>
                <a:latin typeface="Times New Roman" panose="02020603050405020304" pitchFamily="18" charset="0"/>
                <a:ea typeface="SimSun" panose="02010600030101010101" pitchFamily="2" charset="-122"/>
              </a:rPr>
              <a:t>Li, J., Yu, D., Huang, J., and Gong, Y. “Improving wideband speech recognition using mixed-bandwidth training data in CD-DNN-HMM,” Proc. IEEE SLT 2012.</a:t>
            </a:r>
            <a:endParaRPr lang="en-US" sz="14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 pos="457200" algn="l"/>
              </a:tabLst>
            </a:pPr>
            <a:r>
              <a:rPr lang="en-US" sz="1400" u="sng" dirty="0">
                <a:solidFill>
                  <a:srgbClr val="0000FF"/>
                </a:solidFill>
                <a:latin typeface="Times New Roman" panose="02020603050405020304" pitchFamily="18" charset="0"/>
                <a:ea typeface="SimSun" panose="02010600030101010101" pitchFamily="2" charset="-122"/>
              </a:rPr>
              <a:t>Lin, H., Deng, L., Yu, D., Gong, Y., Acero, A., and C-H Lee, “A study on multilingual acoustic modeling for large vocabulary ASR.” Proc. </a:t>
            </a:r>
            <a:r>
              <a:rPr lang="en-US" sz="1400" i="1" u="sng" dirty="0">
                <a:solidFill>
                  <a:srgbClr val="0000FF"/>
                </a:solidFill>
                <a:latin typeface="Times New Roman" panose="02020603050405020304" pitchFamily="18" charset="0"/>
                <a:ea typeface="SimSun" panose="02010600030101010101" pitchFamily="2" charset="-122"/>
              </a:rPr>
              <a:t>ICASSP</a:t>
            </a:r>
            <a:r>
              <a:rPr lang="en-US" sz="1400" u="sng" dirty="0">
                <a:solidFill>
                  <a:srgbClr val="0000FF"/>
                </a:solidFill>
                <a:latin typeface="Times New Roman" panose="02020603050405020304" pitchFamily="18" charset="0"/>
                <a:ea typeface="SimSun" panose="02010600030101010101" pitchFamily="2" charset="-122"/>
              </a:rPr>
              <a:t>, 2009</a:t>
            </a:r>
            <a:r>
              <a:rPr lang="en-US" sz="1400" dirty="0">
                <a:solidFill>
                  <a:prstClr val="black"/>
                </a:solidFill>
                <a:latin typeface="Times New Roman" panose="02020603050405020304" pitchFamily="18" charset="0"/>
                <a:ea typeface="SimSun" panose="02010600030101010101" pitchFamily="2" charset="-122"/>
              </a:rPr>
              <a:t>.</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Ling, Z., Richmond, K., and </a:t>
            </a:r>
            <a:r>
              <a:rPr lang="en-US" sz="1400" dirty="0" err="1">
                <a:solidFill>
                  <a:prstClr val="black"/>
                </a:solidFill>
                <a:latin typeface="Times New Roman" panose="02020603050405020304" pitchFamily="18" charset="0"/>
                <a:ea typeface="SimSun" panose="02010600030101010101" pitchFamily="2" charset="-122"/>
              </a:rPr>
              <a:t>Yamagishi</a:t>
            </a:r>
            <a:r>
              <a:rPr lang="en-US" sz="1400" dirty="0">
                <a:solidFill>
                  <a:prstClr val="black"/>
                </a:solidFill>
                <a:latin typeface="Times New Roman" panose="02020603050405020304" pitchFamily="18" charset="0"/>
                <a:ea typeface="SimSun" panose="02010600030101010101" pitchFamily="2" charset="-122"/>
              </a:rPr>
              <a:t>, J. “Articulatory control of HMM-based parametric speech synthesis using feature-space-switched multiple regression,” IEEE Trans. Audio, Speech, and Language Proc., Vol. 21, Jan, 2013.</a:t>
            </a:r>
          </a:p>
          <a:p>
            <a:pPr marL="228600" indent="-228600" algn="just">
              <a:tabLst>
                <a:tab pos="228600" algn="l"/>
              </a:tabLst>
            </a:pPr>
            <a:r>
              <a:rPr lang="en-US" sz="1400" u="sng" dirty="0" err="1">
                <a:solidFill>
                  <a:srgbClr val="0000FF"/>
                </a:solidFill>
                <a:latin typeface="Times New Roman" panose="02020603050405020304" pitchFamily="18" charset="0"/>
                <a:ea typeface="SimSun" panose="02010600030101010101" pitchFamily="2" charset="-122"/>
              </a:rPr>
              <a:t>Markoff</a:t>
            </a:r>
            <a:r>
              <a:rPr lang="en-US" sz="1400" u="sng" dirty="0">
                <a:solidFill>
                  <a:srgbClr val="0000FF"/>
                </a:solidFill>
                <a:latin typeface="Times New Roman" panose="02020603050405020304" pitchFamily="18" charset="0"/>
                <a:ea typeface="SimSun" panose="02010600030101010101" pitchFamily="2" charset="-122"/>
              </a:rPr>
              <a:t>, J. “</a:t>
            </a:r>
            <a:r>
              <a:rPr lang="en-US" sz="1400" u="sng" dirty="0">
                <a:solidFill>
                  <a:srgbClr val="0000FF"/>
                </a:solidFill>
                <a:latin typeface="Times New Roman" panose="02020603050405020304" pitchFamily="18" charset="0"/>
                <a:ea typeface="SimSun" panose="02010600030101010101" pitchFamily="2" charset="-122"/>
                <a:hlinkClick r:id="rId2"/>
              </a:rPr>
              <a:t>Scientists See Promise in Deep-Learning Programs</a:t>
            </a:r>
            <a:r>
              <a:rPr lang="en-US" sz="1400" dirty="0">
                <a:solidFill>
                  <a:prstClr val="black"/>
                </a:solidFill>
                <a:latin typeface="Times New Roman" panose="02020603050405020304" pitchFamily="18" charset="0"/>
                <a:ea typeface="SimSun" panose="02010600030101010101" pitchFamily="2" charset="-122"/>
              </a:rPr>
              <a:t>,” New York Times, Nov 24, 2012.</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Martens, J. “Deep learning with Hessian-free optimization,” Proc. ICML, 2010.</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Martens, J. and Sutskever, I. “Learning recurrent neural networks with Hessian-free optimization,” Proc. ICML, 2011.</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Mikolov</a:t>
            </a:r>
            <a:r>
              <a:rPr lang="en-US" sz="1400" dirty="0">
                <a:solidFill>
                  <a:prstClr val="black"/>
                </a:solidFill>
                <a:latin typeface="Times New Roman" panose="02020603050405020304" pitchFamily="18" charset="0"/>
                <a:ea typeface="SimSun" panose="02010600030101010101" pitchFamily="2" charset="-122"/>
              </a:rPr>
              <a:t>, T. “</a:t>
            </a:r>
            <a:r>
              <a:rPr lang="en-US" sz="1400" u="sng" dirty="0">
                <a:solidFill>
                  <a:srgbClr val="0000FF"/>
                </a:solidFill>
                <a:latin typeface="Times New Roman" panose="02020603050405020304" pitchFamily="18" charset="0"/>
                <a:ea typeface="SimSun" panose="02010600030101010101" pitchFamily="2" charset="-122"/>
                <a:hlinkClick r:id="rId3"/>
              </a:rPr>
              <a:t>Statistical Language Models based on Neural Networks</a:t>
            </a:r>
            <a:r>
              <a:rPr lang="en-US" sz="1400" dirty="0">
                <a:solidFill>
                  <a:prstClr val="black"/>
                </a:solidFill>
                <a:latin typeface="Times New Roman" panose="02020603050405020304" pitchFamily="18" charset="0"/>
                <a:ea typeface="SimSun" panose="02010600030101010101" pitchFamily="2" charset="-122"/>
              </a:rPr>
              <a:t>,” PhD thesis, Brno University of Technology, 2012.</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Mikolov</a:t>
            </a:r>
            <a:r>
              <a:rPr lang="en-US" sz="1400" dirty="0">
                <a:solidFill>
                  <a:prstClr val="black"/>
                </a:solidFill>
                <a:latin typeface="Times New Roman" panose="02020603050405020304" pitchFamily="18" charset="0"/>
                <a:ea typeface="SimSun" panose="02010600030101010101" pitchFamily="2" charset="-122"/>
              </a:rPr>
              <a:t>, T., Deoras, A., </a:t>
            </a:r>
            <a:r>
              <a:rPr lang="en-US" sz="1400" dirty="0" err="1">
                <a:solidFill>
                  <a:prstClr val="black"/>
                </a:solidFill>
                <a:latin typeface="Times New Roman" panose="02020603050405020304" pitchFamily="18" charset="0"/>
                <a:ea typeface="SimSun" panose="02010600030101010101" pitchFamily="2" charset="-122"/>
              </a:rPr>
              <a:t>Povey</a:t>
            </a:r>
            <a:r>
              <a:rPr lang="en-US" sz="1400" dirty="0">
                <a:solidFill>
                  <a:prstClr val="black"/>
                </a:solidFill>
                <a:latin typeface="Times New Roman" panose="02020603050405020304" pitchFamily="18" charset="0"/>
                <a:ea typeface="SimSun" panose="02010600030101010101" pitchFamily="2" charset="-122"/>
              </a:rPr>
              <a:t>, D., </a:t>
            </a:r>
            <a:r>
              <a:rPr lang="en-US" sz="1400" dirty="0" err="1">
                <a:solidFill>
                  <a:prstClr val="black"/>
                </a:solidFill>
                <a:latin typeface="Times New Roman" panose="02020603050405020304" pitchFamily="18" charset="0"/>
                <a:ea typeface="SimSun" panose="02010600030101010101" pitchFamily="2" charset="-122"/>
              </a:rPr>
              <a:t>Burget</a:t>
            </a:r>
            <a:r>
              <a:rPr lang="en-US" sz="1400" dirty="0">
                <a:solidFill>
                  <a:prstClr val="black"/>
                </a:solidFill>
                <a:latin typeface="Times New Roman" panose="02020603050405020304" pitchFamily="18" charset="0"/>
                <a:ea typeface="SimSun" panose="02010600030101010101" pitchFamily="2" charset="-122"/>
              </a:rPr>
              <a:t>, L., and </a:t>
            </a:r>
            <a:r>
              <a:rPr lang="en-US" sz="1400" dirty="0" err="1">
                <a:solidFill>
                  <a:prstClr val="black"/>
                </a:solidFill>
                <a:latin typeface="Times New Roman" panose="02020603050405020304" pitchFamily="18" charset="0"/>
                <a:ea typeface="SimSun" panose="02010600030101010101" pitchFamily="2" charset="-122"/>
              </a:rPr>
              <a:t>Cernocky</a:t>
            </a:r>
            <a:r>
              <a:rPr lang="en-US" sz="1400" dirty="0">
                <a:solidFill>
                  <a:prstClr val="black"/>
                </a:solidFill>
                <a:latin typeface="Times New Roman" panose="02020603050405020304" pitchFamily="18" charset="0"/>
                <a:ea typeface="SimSun" panose="02010600030101010101" pitchFamily="2" charset="-122"/>
              </a:rPr>
              <a:t>, J. “Strategies for training large scale neural network language models,” Proc. IEEE ASRU, 2011.</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Mikolov</a:t>
            </a:r>
            <a:r>
              <a:rPr lang="en-US" sz="1400" dirty="0">
                <a:solidFill>
                  <a:prstClr val="black"/>
                </a:solidFill>
                <a:latin typeface="Times New Roman" panose="02020603050405020304" pitchFamily="18" charset="0"/>
                <a:ea typeface="SimSun" panose="02010600030101010101" pitchFamily="2" charset="-122"/>
              </a:rPr>
              <a:t>, T., </a:t>
            </a:r>
            <a:r>
              <a:rPr lang="en-US" sz="1400" dirty="0" err="1">
                <a:solidFill>
                  <a:prstClr val="black"/>
                </a:solidFill>
                <a:latin typeface="Times New Roman" panose="02020603050405020304" pitchFamily="18" charset="0"/>
                <a:ea typeface="SimSun" panose="02010600030101010101" pitchFamily="2" charset="-122"/>
              </a:rPr>
              <a:t>Karafiat</a:t>
            </a:r>
            <a:r>
              <a:rPr lang="en-US" sz="1400" dirty="0">
                <a:solidFill>
                  <a:prstClr val="black"/>
                </a:solidFill>
                <a:latin typeface="Times New Roman" panose="02020603050405020304" pitchFamily="18" charset="0"/>
                <a:ea typeface="SimSun" panose="02010600030101010101" pitchFamily="2" charset="-122"/>
              </a:rPr>
              <a:t>, M., </a:t>
            </a:r>
            <a:r>
              <a:rPr lang="en-US" sz="1400" dirty="0" err="1">
                <a:solidFill>
                  <a:prstClr val="black"/>
                </a:solidFill>
                <a:latin typeface="Times New Roman" panose="02020603050405020304" pitchFamily="18" charset="0"/>
                <a:ea typeface="SimSun" panose="02010600030101010101" pitchFamily="2" charset="-122"/>
              </a:rPr>
              <a:t>Burget</a:t>
            </a:r>
            <a:r>
              <a:rPr lang="en-US" sz="1400" dirty="0">
                <a:solidFill>
                  <a:prstClr val="black"/>
                </a:solidFill>
                <a:latin typeface="Times New Roman" panose="02020603050405020304" pitchFamily="18" charset="0"/>
                <a:ea typeface="SimSun" panose="02010600030101010101" pitchFamily="2" charset="-122"/>
              </a:rPr>
              <a:t>, L., </a:t>
            </a:r>
            <a:r>
              <a:rPr lang="en-US" sz="1400" dirty="0" err="1">
                <a:solidFill>
                  <a:prstClr val="black"/>
                </a:solidFill>
                <a:latin typeface="Times New Roman" panose="02020603050405020304" pitchFamily="18" charset="0"/>
                <a:ea typeface="SimSun" panose="02010600030101010101" pitchFamily="2" charset="-122"/>
              </a:rPr>
              <a:t>Cernocky</a:t>
            </a:r>
            <a:r>
              <a:rPr lang="en-US" sz="1400" dirty="0">
                <a:solidFill>
                  <a:prstClr val="black"/>
                </a:solidFill>
                <a:latin typeface="Times New Roman" panose="02020603050405020304" pitchFamily="18" charset="0"/>
                <a:ea typeface="SimSun" panose="02010600030101010101" pitchFamily="2" charset="-122"/>
              </a:rPr>
              <a:t>, J., and Khudanpur, S. “Recurrent neural network based language model,” Proc. ICASSP, 2010, 1045–1048.</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Minami, Y., McDermott, E. Nakamura, A. and </a:t>
            </a:r>
            <a:r>
              <a:rPr lang="en-US" sz="1400" dirty="0" err="1">
                <a:solidFill>
                  <a:prstClr val="black"/>
                </a:solidFill>
                <a:latin typeface="Times New Roman" panose="02020603050405020304" pitchFamily="18" charset="0"/>
                <a:ea typeface="SimSun" panose="02010600030101010101" pitchFamily="2" charset="-122"/>
              </a:rPr>
              <a:t>Katagiri</a:t>
            </a:r>
            <a:r>
              <a:rPr lang="en-US" sz="1400" dirty="0">
                <a:solidFill>
                  <a:prstClr val="black"/>
                </a:solidFill>
                <a:latin typeface="Times New Roman" panose="02020603050405020304" pitchFamily="18" charset="0"/>
                <a:ea typeface="SimSun" panose="02010600030101010101" pitchFamily="2" charset="-122"/>
              </a:rPr>
              <a:t>, S. “A recognition method with parametric trajectory synthesized using direct relations between static and dynamic feature vector time series,” Proc. ICASSP, pp. 957-960, 2002.</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Mnih</a:t>
            </a:r>
            <a:r>
              <a:rPr lang="en-US" sz="1400" dirty="0">
                <a:solidFill>
                  <a:prstClr val="black"/>
                </a:solidFill>
                <a:latin typeface="Times New Roman" panose="02020603050405020304" pitchFamily="18" charset="0"/>
                <a:ea typeface="SimSun" panose="02010600030101010101" pitchFamily="2" charset="-122"/>
              </a:rPr>
              <a:t>, A. and Hinton G. “Three new graphical models for statistical language</a:t>
            </a:r>
            <a:r>
              <a:rPr lang="en-US" sz="1400" u="sng" dirty="0">
                <a:solidFill>
                  <a:srgbClr val="0000FF"/>
                </a:solidFill>
                <a:latin typeface="Times New Roman" panose="02020603050405020304" pitchFamily="18" charset="0"/>
                <a:ea typeface="SimSun" panose="02010600030101010101" pitchFamily="2" charset="-122"/>
              </a:rPr>
              <a:t> modeling,” Proc. ICML, 2007, pp. 641-648.</a:t>
            </a:r>
            <a:endParaRPr lang="en-US" sz="14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Mnih</a:t>
            </a:r>
            <a:r>
              <a:rPr lang="en-US" sz="1400" dirty="0">
                <a:solidFill>
                  <a:prstClr val="black"/>
                </a:solidFill>
                <a:latin typeface="Times New Roman" panose="02020603050405020304" pitchFamily="18" charset="0"/>
                <a:ea typeface="SimSun" panose="02010600030101010101" pitchFamily="2" charset="-122"/>
              </a:rPr>
              <a:t>, A. and Hinton G. “A scalable hierarchical distributed language model” Proc. NIPS, 2008, pp. 1081-1088. </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Mohamed, A., Dahl, G. and Hinton, G. “Acoustic Modeling Using Deep Belief Networks”, IEEE Trans. Audio, Speech, &amp; Language Proc. Vol. 20 (1), January 2012.</a:t>
            </a:r>
          </a:p>
        </p:txBody>
      </p:sp>
    </p:spTree>
    <p:extLst>
      <p:ext uri="{BB962C8B-B14F-4D97-AF65-F5344CB8AC3E}">
        <p14:creationId xmlns:p14="http://schemas.microsoft.com/office/powerpoint/2010/main" val="411964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pic>
        <p:nvPicPr>
          <p:cNvPr id="4" name="Picture 3"/>
          <p:cNvPicPr>
            <a:picLocks noChangeAspect="1"/>
          </p:cNvPicPr>
          <p:nvPr/>
        </p:nvPicPr>
        <p:blipFill>
          <a:blip r:embed="rId2"/>
          <a:stretch>
            <a:fillRect/>
          </a:stretch>
        </p:blipFill>
        <p:spPr>
          <a:xfrm>
            <a:off x="0" y="-1400"/>
            <a:ext cx="9194042" cy="6859400"/>
          </a:xfrm>
          <a:prstGeom prst="rect">
            <a:avLst/>
          </a:prstGeom>
        </p:spPr>
      </p:pic>
    </p:spTree>
    <p:extLst>
      <p:ext uri="{BB962C8B-B14F-4D97-AF65-F5344CB8AC3E}">
        <p14:creationId xmlns:p14="http://schemas.microsoft.com/office/powerpoint/2010/main" val="20451695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140</a:t>
            </a:fld>
            <a:endParaRPr lang="en-US">
              <a:solidFill>
                <a:prstClr val="black">
                  <a:tint val="75000"/>
                </a:prstClr>
              </a:solidFill>
            </a:endParaRPr>
          </a:p>
        </p:txBody>
      </p:sp>
      <p:sp>
        <p:nvSpPr>
          <p:cNvPr id="3" name="Rectangle 2"/>
          <p:cNvSpPr/>
          <p:nvPr/>
        </p:nvSpPr>
        <p:spPr>
          <a:xfrm>
            <a:off x="8206" y="457200"/>
            <a:ext cx="9144000" cy="6555641"/>
          </a:xfrm>
          <a:prstGeom prst="rect">
            <a:avLst/>
          </a:prstGeom>
        </p:spPr>
        <p:txBody>
          <a:bodyPr wrap="square">
            <a:spAutoFit/>
          </a:bodyPr>
          <a:lstStyle/>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Mohamed, A., Hinton, G., and Penn, G., “Understanding how deep belief networks perform acoustic modelling,” Proc. ICASSP, 2012a.</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Mohamed, A., Yu, D., and Deng, L. “Investigation of full-sequence training of deep belief networks for speech recognition,” Proc. Interspeech, Sept. 2010. </a:t>
            </a:r>
          </a:p>
          <a:p>
            <a:pPr marL="228600" indent="-228600" algn="just">
              <a:tabLst>
                <a:tab pos="228600" algn="l"/>
              </a:tabLst>
            </a:pPr>
            <a:r>
              <a:rPr lang="en-US" sz="1400" cap="small" dirty="0">
                <a:solidFill>
                  <a:srgbClr val="5A5A5A"/>
                </a:solidFill>
                <a:latin typeface="Times New Roman" panose="02020603050405020304" pitchFamily="18" charset="0"/>
                <a:ea typeface="SimSun" panose="02010600030101010101" pitchFamily="2" charset="-122"/>
              </a:rPr>
              <a:t>Mohamed, A</a:t>
            </a:r>
            <a:r>
              <a:rPr lang="en-US" sz="1400" dirty="0">
                <a:solidFill>
                  <a:prstClr val="black"/>
                </a:solidFill>
                <a:latin typeface="Times New Roman" panose="02020603050405020304" pitchFamily="18" charset="0"/>
                <a:ea typeface="SimSun" panose="02010600030101010101" pitchFamily="2" charset="-122"/>
              </a:rPr>
              <a:t>.</a:t>
            </a:r>
            <a:r>
              <a:rPr lang="en-US" sz="1400" cap="small" dirty="0">
                <a:solidFill>
                  <a:srgbClr val="5A5A5A"/>
                </a:solidFill>
                <a:latin typeface="Times New Roman" panose="02020603050405020304" pitchFamily="18" charset="0"/>
                <a:ea typeface="SimSun" panose="02010600030101010101" pitchFamily="2" charset="-122"/>
              </a:rPr>
              <a:t>,</a:t>
            </a:r>
            <a:r>
              <a:rPr lang="en-US" sz="1400" dirty="0">
                <a:solidFill>
                  <a:prstClr val="black"/>
                </a:solidFill>
                <a:latin typeface="Times New Roman" panose="02020603050405020304" pitchFamily="18" charset="0"/>
                <a:ea typeface="SimSun" panose="02010600030101010101" pitchFamily="2" charset="-122"/>
              </a:rPr>
              <a:t> Dahl, </a:t>
            </a:r>
            <a:r>
              <a:rPr lang="en-US" sz="1400" cap="small" dirty="0">
                <a:solidFill>
                  <a:srgbClr val="5A5A5A"/>
                </a:solidFill>
                <a:latin typeface="Times New Roman" panose="02020603050405020304" pitchFamily="18" charset="0"/>
                <a:ea typeface="SimSun" panose="02010600030101010101" pitchFamily="2" charset="-122"/>
              </a:rPr>
              <a:t>G., and </a:t>
            </a:r>
            <a:r>
              <a:rPr lang="en-US" sz="1400" dirty="0">
                <a:solidFill>
                  <a:prstClr val="black"/>
                </a:solidFill>
                <a:latin typeface="Times New Roman" panose="02020603050405020304" pitchFamily="18" charset="0"/>
                <a:ea typeface="SimSun" panose="02010600030101010101" pitchFamily="2" charset="-122"/>
              </a:rPr>
              <a:t>Hinton, </a:t>
            </a:r>
            <a:r>
              <a:rPr lang="en-US" sz="1400" cap="small" dirty="0">
                <a:solidFill>
                  <a:srgbClr val="5A5A5A"/>
                </a:solidFill>
                <a:latin typeface="Times New Roman" panose="02020603050405020304" pitchFamily="18" charset="0"/>
                <a:ea typeface="SimSun" panose="02010600030101010101" pitchFamily="2" charset="-122"/>
              </a:rPr>
              <a:t>G. </a:t>
            </a:r>
            <a:r>
              <a:rPr lang="en-US" sz="1400" dirty="0">
                <a:solidFill>
                  <a:prstClr val="black"/>
                </a:solidFill>
                <a:latin typeface="Times New Roman" panose="02020603050405020304" pitchFamily="18" charset="0"/>
                <a:ea typeface="SimSun" panose="02010600030101010101" pitchFamily="2" charset="-122"/>
              </a:rPr>
              <a:t>“Deep belief networks for phone recognition,” in Proc. NIPS Workshop Deep Learning for Speech Recognition and Related Applications, 2009.</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Morgan, N. “Deep and Wide: Multiple Layers in Automatic Speech Recognition,” IEEE Trans. Audio, Speech, &amp; Language Proc. Vol. 20 (1), January 2012. </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Morgan, N., Q. Zhu, A. Stolcke, K. </a:t>
            </a:r>
            <a:r>
              <a:rPr lang="en-US" sz="1400" dirty="0" err="1">
                <a:solidFill>
                  <a:prstClr val="black"/>
                </a:solidFill>
                <a:latin typeface="Times New Roman" panose="02020603050405020304" pitchFamily="18" charset="0"/>
                <a:ea typeface="SimSun" panose="02010600030101010101" pitchFamily="2" charset="-122"/>
              </a:rPr>
              <a:t>Sonmez</a:t>
            </a:r>
            <a:r>
              <a:rPr lang="en-US" sz="1400" dirty="0">
                <a:solidFill>
                  <a:prstClr val="black"/>
                </a:solidFill>
                <a:latin typeface="Times New Roman" panose="02020603050405020304" pitchFamily="18" charset="0"/>
                <a:ea typeface="SimSun" panose="02010600030101010101" pitchFamily="2" charset="-122"/>
              </a:rPr>
              <a:t>, S. </a:t>
            </a:r>
            <a:r>
              <a:rPr lang="en-US" sz="1400" dirty="0" err="1">
                <a:solidFill>
                  <a:prstClr val="black"/>
                </a:solidFill>
                <a:latin typeface="Times New Roman" panose="02020603050405020304" pitchFamily="18" charset="0"/>
                <a:ea typeface="SimSun" panose="02010600030101010101" pitchFamily="2" charset="-122"/>
              </a:rPr>
              <a:t>Sivadas</a:t>
            </a:r>
            <a:r>
              <a:rPr lang="en-US" sz="1400" dirty="0">
                <a:solidFill>
                  <a:prstClr val="black"/>
                </a:solidFill>
                <a:latin typeface="Times New Roman" panose="02020603050405020304" pitchFamily="18" charset="0"/>
                <a:ea typeface="SimSun" panose="02010600030101010101" pitchFamily="2" charset="-122"/>
              </a:rPr>
              <a:t>, T. Shinozaki, M. </a:t>
            </a:r>
            <a:r>
              <a:rPr lang="en-US" sz="1400" dirty="0" err="1">
                <a:solidFill>
                  <a:prstClr val="black"/>
                </a:solidFill>
                <a:latin typeface="Times New Roman" panose="02020603050405020304" pitchFamily="18" charset="0"/>
                <a:ea typeface="SimSun" panose="02010600030101010101" pitchFamily="2" charset="-122"/>
              </a:rPr>
              <a:t>Ostendorf</a:t>
            </a:r>
            <a:r>
              <a:rPr lang="en-US" sz="1400" dirty="0">
                <a:solidFill>
                  <a:prstClr val="black"/>
                </a:solidFill>
                <a:latin typeface="Times New Roman" panose="02020603050405020304" pitchFamily="18" charset="0"/>
                <a:ea typeface="SimSun" panose="02010600030101010101" pitchFamily="2" charset="-122"/>
              </a:rPr>
              <a:t>, P. Jain, H. </a:t>
            </a:r>
            <a:r>
              <a:rPr lang="en-US" sz="1400" dirty="0" err="1">
                <a:solidFill>
                  <a:prstClr val="black"/>
                </a:solidFill>
                <a:latin typeface="Times New Roman" panose="02020603050405020304" pitchFamily="18" charset="0"/>
                <a:ea typeface="SimSun" panose="02010600030101010101" pitchFamily="2" charset="-122"/>
              </a:rPr>
              <a:t>Hermansky</a:t>
            </a:r>
            <a:r>
              <a:rPr lang="en-US" sz="1400" dirty="0">
                <a:solidFill>
                  <a:prstClr val="black"/>
                </a:solidFill>
                <a:latin typeface="Times New Roman" panose="02020603050405020304" pitchFamily="18" charset="0"/>
                <a:ea typeface="SimSun" panose="02010600030101010101" pitchFamily="2" charset="-122"/>
              </a:rPr>
              <a:t>, D. Ellis, G. </a:t>
            </a:r>
            <a:r>
              <a:rPr lang="en-US" sz="1400" dirty="0" err="1">
                <a:solidFill>
                  <a:prstClr val="black"/>
                </a:solidFill>
                <a:latin typeface="Times New Roman" panose="02020603050405020304" pitchFamily="18" charset="0"/>
                <a:ea typeface="SimSun" panose="02010600030101010101" pitchFamily="2" charset="-122"/>
              </a:rPr>
              <a:t>Doddington</a:t>
            </a:r>
            <a:r>
              <a:rPr lang="en-US" sz="1400" dirty="0">
                <a:solidFill>
                  <a:prstClr val="black"/>
                </a:solidFill>
                <a:latin typeface="Times New Roman" panose="02020603050405020304" pitchFamily="18" charset="0"/>
                <a:ea typeface="SimSun" panose="02010600030101010101" pitchFamily="2" charset="-122"/>
              </a:rPr>
              <a:t>, B. Chen, O. Cretin, H. </a:t>
            </a:r>
            <a:r>
              <a:rPr lang="en-US" sz="1400" dirty="0" err="1">
                <a:solidFill>
                  <a:prstClr val="black"/>
                </a:solidFill>
                <a:latin typeface="Times New Roman" panose="02020603050405020304" pitchFamily="18" charset="0"/>
                <a:ea typeface="SimSun" panose="02010600030101010101" pitchFamily="2" charset="-122"/>
              </a:rPr>
              <a:t>Bourlard</a:t>
            </a:r>
            <a:r>
              <a:rPr lang="en-US" sz="1400" dirty="0">
                <a:solidFill>
                  <a:prstClr val="black"/>
                </a:solidFill>
                <a:latin typeface="Times New Roman" panose="02020603050405020304" pitchFamily="18" charset="0"/>
                <a:ea typeface="SimSun" panose="02010600030101010101" pitchFamily="2" charset="-122"/>
              </a:rPr>
              <a:t>, , and M. </a:t>
            </a:r>
            <a:r>
              <a:rPr lang="en-US" sz="1400" dirty="0" err="1">
                <a:solidFill>
                  <a:prstClr val="black"/>
                </a:solidFill>
                <a:latin typeface="Times New Roman" panose="02020603050405020304" pitchFamily="18" charset="0"/>
                <a:ea typeface="SimSun" panose="02010600030101010101" pitchFamily="2" charset="-122"/>
              </a:rPr>
              <a:t>Athineos</a:t>
            </a:r>
            <a:r>
              <a:rPr lang="en-US" sz="1400" dirty="0">
                <a:solidFill>
                  <a:prstClr val="black"/>
                </a:solidFill>
                <a:latin typeface="Times New Roman" panose="02020603050405020304" pitchFamily="18" charset="0"/>
                <a:ea typeface="SimSun" panose="02010600030101010101" pitchFamily="2" charset="-122"/>
              </a:rPr>
              <a:t>, “Pushing the envelope - aside [speech recognition],” IEEE Signal Processing Magazine, vol. 22, no. 5, pp. 81–88, Sep 2005.</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Murphy, K. Machine Learning – A Probabilistic Perspective, The MIT Press, 2012.</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Nair, V. and Hinton, G. “3-d object recognition with deep belief nets,” Proc. NIPS, 2009. </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Ney, H. “Speech translation: Coupling of recognition and translation,” Proc. ICASSP, 1999.</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Ngiam</a:t>
            </a:r>
            <a:r>
              <a:rPr lang="en-US" sz="1400" dirty="0">
                <a:solidFill>
                  <a:prstClr val="black"/>
                </a:solidFill>
                <a:latin typeface="Times New Roman" panose="02020603050405020304" pitchFamily="18" charset="0"/>
                <a:ea typeface="SimSun" panose="02010600030101010101" pitchFamily="2" charset="-122"/>
              </a:rPr>
              <a:t>, J., </a:t>
            </a:r>
            <a:r>
              <a:rPr lang="en-US" sz="1400" dirty="0" err="1">
                <a:solidFill>
                  <a:prstClr val="black"/>
                </a:solidFill>
                <a:latin typeface="Times New Roman" panose="02020603050405020304" pitchFamily="18" charset="0"/>
                <a:ea typeface="SimSun" panose="02010600030101010101" pitchFamily="2" charset="-122"/>
              </a:rPr>
              <a:t>Khosla</a:t>
            </a:r>
            <a:r>
              <a:rPr lang="en-US" sz="1400" dirty="0">
                <a:solidFill>
                  <a:prstClr val="black"/>
                </a:solidFill>
                <a:latin typeface="Times New Roman" panose="02020603050405020304" pitchFamily="18" charset="0"/>
                <a:ea typeface="SimSun" panose="02010600030101010101" pitchFamily="2" charset="-122"/>
              </a:rPr>
              <a:t>, A., Kim, M., Nam, J., Lee, H., and Ng, A. “Multimodal deep learning,” Proc. ICML, 2011.</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Ngiam</a:t>
            </a:r>
            <a:r>
              <a:rPr lang="en-US" sz="1400" dirty="0">
                <a:solidFill>
                  <a:prstClr val="black"/>
                </a:solidFill>
                <a:latin typeface="Times New Roman" panose="02020603050405020304" pitchFamily="18" charset="0"/>
                <a:ea typeface="SimSun" panose="02010600030101010101" pitchFamily="2" charset="-122"/>
              </a:rPr>
              <a:t>, J., Chen, Z., </a:t>
            </a:r>
            <a:r>
              <a:rPr lang="en-US" sz="1400" dirty="0" err="1">
                <a:solidFill>
                  <a:prstClr val="black"/>
                </a:solidFill>
                <a:latin typeface="Times New Roman" panose="02020603050405020304" pitchFamily="18" charset="0"/>
                <a:ea typeface="SimSun" panose="02010600030101010101" pitchFamily="2" charset="-122"/>
              </a:rPr>
              <a:t>Koh</a:t>
            </a:r>
            <a:r>
              <a:rPr lang="en-US" sz="1400" dirty="0">
                <a:solidFill>
                  <a:prstClr val="black"/>
                </a:solidFill>
                <a:latin typeface="Times New Roman" panose="02020603050405020304" pitchFamily="18" charset="0"/>
                <a:ea typeface="SimSun" panose="02010600030101010101" pitchFamily="2" charset="-122"/>
              </a:rPr>
              <a:t>, P., and Ng, A. “Learning deep energy models,” Proc. ICML, 2011.</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Oliver, N., </a:t>
            </a:r>
            <a:r>
              <a:rPr lang="en-US" sz="1400" dirty="0" err="1">
                <a:solidFill>
                  <a:prstClr val="black"/>
                </a:solidFill>
                <a:latin typeface="Times New Roman" panose="02020603050405020304" pitchFamily="18" charset="0"/>
                <a:ea typeface="SimSun" panose="02010600030101010101" pitchFamily="2" charset="-122"/>
              </a:rPr>
              <a:t>Garg</a:t>
            </a:r>
            <a:r>
              <a:rPr lang="en-US" sz="1400" dirty="0">
                <a:solidFill>
                  <a:prstClr val="black"/>
                </a:solidFill>
                <a:latin typeface="Times New Roman" panose="02020603050405020304" pitchFamily="18" charset="0"/>
                <a:ea typeface="SimSun" panose="02010600030101010101" pitchFamily="2" charset="-122"/>
              </a:rPr>
              <a:t>, A., and Horvitz, E. “Layered Representations for Learning and Inferring Office Activity from Multiple Sensory Channels,” Computer Vision and Image Understanding,” vol. 96, pp. 163-180, 2004.</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Olshausen</a:t>
            </a:r>
            <a:r>
              <a:rPr lang="en-US" sz="1400" dirty="0">
                <a:solidFill>
                  <a:prstClr val="black"/>
                </a:solidFill>
                <a:latin typeface="Times New Roman" panose="02020603050405020304" pitchFamily="18" charset="0"/>
                <a:ea typeface="SimSun" panose="02010600030101010101" pitchFamily="2" charset="-122"/>
              </a:rPr>
              <a:t>, B. “Can ‘Deep Learning’ offer deep insights about Visual Representation?” NIPS Workshop on Deep Learning and Unsupervised Feature Learning, 2012.</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Ostendorf</a:t>
            </a:r>
            <a:r>
              <a:rPr lang="en-US" sz="1400" dirty="0">
                <a:solidFill>
                  <a:prstClr val="black"/>
                </a:solidFill>
                <a:latin typeface="Times New Roman" panose="02020603050405020304" pitchFamily="18" charset="0"/>
                <a:ea typeface="SimSun" panose="02010600030101010101" pitchFamily="2" charset="-122"/>
              </a:rPr>
              <a:t>, V. </a:t>
            </a:r>
            <a:r>
              <a:rPr lang="en-US" sz="1400" dirty="0" err="1">
                <a:solidFill>
                  <a:prstClr val="black"/>
                </a:solidFill>
                <a:latin typeface="Times New Roman" panose="02020603050405020304" pitchFamily="18" charset="0"/>
                <a:ea typeface="SimSun" panose="02010600030101010101" pitchFamily="2" charset="-122"/>
              </a:rPr>
              <a:t>Digalakis</a:t>
            </a:r>
            <a:r>
              <a:rPr lang="en-US" sz="1400" dirty="0">
                <a:solidFill>
                  <a:prstClr val="black"/>
                </a:solidFill>
                <a:latin typeface="Times New Roman" panose="02020603050405020304" pitchFamily="18" charset="0"/>
                <a:ea typeface="SimSun" panose="02010600030101010101" pitchFamily="2" charset="-122"/>
              </a:rPr>
              <a:t>, and O. Kimball, “From HMM’s to segment models: A unified view of stochastic modeling for speech recognition,” IEEE Trans. Speech and Audio Proc., vol. 4, no. 5, September 1996.</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Papandreou, G., </a:t>
            </a:r>
            <a:r>
              <a:rPr lang="en-US" sz="1400" dirty="0" err="1">
                <a:solidFill>
                  <a:prstClr val="black"/>
                </a:solidFill>
                <a:latin typeface="Times New Roman" panose="02020603050405020304" pitchFamily="18" charset="0"/>
                <a:ea typeface="SimSun" panose="02010600030101010101" pitchFamily="2" charset="-122"/>
              </a:rPr>
              <a:t>Katsamanis</a:t>
            </a:r>
            <a:r>
              <a:rPr lang="en-US" sz="1400" dirty="0">
                <a:solidFill>
                  <a:prstClr val="black"/>
                </a:solidFill>
                <a:latin typeface="Times New Roman" panose="02020603050405020304" pitchFamily="18" charset="0"/>
                <a:ea typeface="SimSun" panose="02010600030101010101" pitchFamily="2" charset="-122"/>
              </a:rPr>
              <a:t>, A., </a:t>
            </a:r>
            <a:r>
              <a:rPr lang="en-US" sz="1400" dirty="0" err="1">
                <a:solidFill>
                  <a:prstClr val="black"/>
                </a:solidFill>
                <a:latin typeface="Times New Roman" panose="02020603050405020304" pitchFamily="18" charset="0"/>
                <a:ea typeface="SimSun" panose="02010600030101010101" pitchFamily="2" charset="-122"/>
              </a:rPr>
              <a:t>Pitsikalis</a:t>
            </a:r>
            <a:r>
              <a:rPr lang="en-US" sz="1400" dirty="0">
                <a:solidFill>
                  <a:prstClr val="black"/>
                </a:solidFill>
                <a:latin typeface="Times New Roman" panose="02020603050405020304" pitchFamily="18" charset="0"/>
                <a:ea typeface="SimSun" panose="02010600030101010101" pitchFamily="2" charset="-122"/>
              </a:rPr>
              <a:t>, V., and Maragos, P. “Adaptive multimodal fusion by uncertainty compensation with application to audiovisual speech recognition,” IEEE Trans. Audio, Speech, and Lang. Processing, Vol.17(3), pp. 423-435, 2009.</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Peng</a:t>
            </a:r>
            <a:r>
              <a:rPr lang="en-US" sz="1400" dirty="0">
                <a:solidFill>
                  <a:prstClr val="black"/>
                </a:solidFill>
                <a:latin typeface="Times New Roman" panose="02020603050405020304" pitchFamily="18" charset="0"/>
                <a:ea typeface="SimSun" panose="02010600030101010101" pitchFamily="2" charset="-122"/>
              </a:rPr>
              <a:t>, J., Bo, L., and Xu, J. “Conditional neural fields,” Proc. NIPS, 2009.</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Picone</a:t>
            </a:r>
            <a:r>
              <a:rPr lang="en-US" sz="1400" dirty="0">
                <a:solidFill>
                  <a:prstClr val="black"/>
                </a:solidFill>
                <a:latin typeface="Times New Roman" panose="02020603050405020304" pitchFamily="18" charset="0"/>
                <a:ea typeface="SimSun" panose="02010600030101010101" pitchFamily="2" charset="-122"/>
              </a:rPr>
              <a:t>, P., S. Pike, R. Regan, T. </a:t>
            </a:r>
            <a:r>
              <a:rPr lang="en-US" sz="1400" dirty="0" err="1">
                <a:solidFill>
                  <a:prstClr val="black"/>
                </a:solidFill>
                <a:latin typeface="Times New Roman" panose="02020603050405020304" pitchFamily="18" charset="0"/>
                <a:ea typeface="SimSun" panose="02010600030101010101" pitchFamily="2" charset="-122"/>
              </a:rPr>
              <a:t>Kamm</a:t>
            </a:r>
            <a:r>
              <a:rPr lang="en-US" sz="1400" dirty="0">
                <a:solidFill>
                  <a:prstClr val="black"/>
                </a:solidFill>
                <a:latin typeface="Times New Roman" panose="02020603050405020304" pitchFamily="18" charset="0"/>
                <a:ea typeface="SimSun" panose="02010600030101010101" pitchFamily="2" charset="-122"/>
              </a:rPr>
              <a:t>, J. bridle, L. Deng, Z. Ma, H. Richards, and M. Schuster, “Initial evaluation of hidden dynamic models on conversational speech,” Proc. ICASSP, 1999.</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Pinto, J., </a:t>
            </a:r>
            <a:r>
              <a:rPr lang="en-US" sz="1400" dirty="0" err="1">
                <a:solidFill>
                  <a:prstClr val="black"/>
                </a:solidFill>
                <a:latin typeface="Times New Roman" panose="02020603050405020304" pitchFamily="18" charset="0"/>
                <a:ea typeface="SimSun" panose="02010600030101010101" pitchFamily="2" charset="-122"/>
              </a:rPr>
              <a:t>Garimella</a:t>
            </a:r>
            <a:r>
              <a:rPr lang="en-US" sz="1400" dirty="0">
                <a:solidFill>
                  <a:prstClr val="black"/>
                </a:solidFill>
                <a:latin typeface="Times New Roman" panose="02020603050405020304" pitchFamily="18" charset="0"/>
                <a:ea typeface="SimSun" panose="02010600030101010101" pitchFamily="2" charset="-122"/>
              </a:rPr>
              <a:t>, S., </a:t>
            </a:r>
            <a:r>
              <a:rPr lang="en-US" sz="1400" dirty="0" err="1">
                <a:solidFill>
                  <a:prstClr val="black"/>
                </a:solidFill>
                <a:latin typeface="Times New Roman" panose="02020603050405020304" pitchFamily="18" charset="0"/>
                <a:ea typeface="SimSun" panose="02010600030101010101" pitchFamily="2" charset="-122"/>
              </a:rPr>
              <a:t>Magimai</a:t>
            </a:r>
            <a:r>
              <a:rPr lang="en-US" sz="1400" dirty="0">
                <a:solidFill>
                  <a:prstClr val="black"/>
                </a:solidFill>
                <a:latin typeface="Times New Roman" panose="02020603050405020304" pitchFamily="18" charset="0"/>
                <a:ea typeface="SimSun" panose="02010600030101010101" pitchFamily="2" charset="-122"/>
              </a:rPr>
              <a:t>-Doss, M., </a:t>
            </a:r>
            <a:r>
              <a:rPr lang="en-US" sz="1400" dirty="0" err="1">
                <a:solidFill>
                  <a:prstClr val="black"/>
                </a:solidFill>
                <a:latin typeface="Times New Roman" panose="02020603050405020304" pitchFamily="18" charset="0"/>
                <a:ea typeface="SimSun" panose="02010600030101010101" pitchFamily="2" charset="-122"/>
              </a:rPr>
              <a:t>Hermansky</a:t>
            </a:r>
            <a:r>
              <a:rPr lang="en-US" sz="1400" dirty="0">
                <a:solidFill>
                  <a:prstClr val="black"/>
                </a:solidFill>
                <a:latin typeface="Times New Roman" panose="02020603050405020304" pitchFamily="18" charset="0"/>
                <a:ea typeface="SimSun" panose="02010600030101010101" pitchFamily="2" charset="-122"/>
              </a:rPr>
              <a:t>, H., and </a:t>
            </a:r>
            <a:r>
              <a:rPr lang="en-US" sz="1400" dirty="0" err="1">
                <a:solidFill>
                  <a:prstClr val="black"/>
                </a:solidFill>
                <a:latin typeface="Times New Roman" panose="02020603050405020304" pitchFamily="18" charset="0"/>
                <a:ea typeface="SimSun" panose="02010600030101010101" pitchFamily="2" charset="-122"/>
              </a:rPr>
              <a:t>Bourlard</a:t>
            </a:r>
            <a:r>
              <a:rPr lang="en-US" sz="1400" dirty="0">
                <a:solidFill>
                  <a:prstClr val="black"/>
                </a:solidFill>
                <a:latin typeface="Times New Roman" panose="02020603050405020304" pitchFamily="18" charset="0"/>
                <a:ea typeface="SimSun" panose="02010600030101010101" pitchFamily="2" charset="-122"/>
              </a:rPr>
              <a:t>, H. “Analysis of MLP-based hierarchical phone posterior probability estimators,” IEEE Trans. Audio, Speech, and Language Proc., vol. 19, no. 2, Feb. 2011.</a:t>
            </a:r>
          </a:p>
        </p:txBody>
      </p:sp>
    </p:spTree>
    <p:extLst>
      <p:ext uri="{BB962C8B-B14F-4D97-AF65-F5344CB8AC3E}">
        <p14:creationId xmlns:p14="http://schemas.microsoft.com/office/powerpoint/2010/main" val="5416770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141</a:t>
            </a:fld>
            <a:endParaRPr lang="en-US">
              <a:solidFill>
                <a:prstClr val="black">
                  <a:tint val="75000"/>
                </a:prstClr>
              </a:solidFill>
            </a:endParaRPr>
          </a:p>
        </p:txBody>
      </p:sp>
      <p:sp>
        <p:nvSpPr>
          <p:cNvPr id="4" name="Rectangle 3"/>
          <p:cNvSpPr/>
          <p:nvPr/>
        </p:nvSpPr>
        <p:spPr>
          <a:xfrm>
            <a:off x="0" y="381000"/>
            <a:ext cx="9144000" cy="6555641"/>
          </a:xfrm>
          <a:prstGeom prst="rect">
            <a:avLst/>
          </a:prstGeom>
        </p:spPr>
        <p:txBody>
          <a:bodyPr wrap="square">
            <a:spAutoFit/>
          </a:bodyPr>
          <a:lstStyle/>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Poggio</a:t>
            </a:r>
            <a:r>
              <a:rPr lang="en-US" sz="1400" dirty="0">
                <a:solidFill>
                  <a:prstClr val="black"/>
                </a:solidFill>
                <a:latin typeface="Times New Roman" panose="02020603050405020304" pitchFamily="18" charset="0"/>
                <a:ea typeface="SimSun" panose="02010600030101010101" pitchFamily="2" charset="-122"/>
              </a:rPr>
              <a:t>. T. “</a:t>
            </a:r>
            <a:r>
              <a:rPr lang="en-US" sz="1400" u="sng" dirty="0">
                <a:solidFill>
                  <a:srgbClr val="0000FF"/>
                </a:solidFill>
                <a:latin typeface="Times New Roman" panose="02020603050405020304" pitchFamily="18" charset="0"/>
                <a:ea typeface="SimSun" panose="02010600030101010101" pitchFamily="2" charset="-122"/>
                <a:hlinkClick r:id="rId2"/>
              </a:rPr>
              <a:t>How the Brain Might Work: The Role of Information and Learning in Understanding and Replicating Intelligence</a:t>
            </a:r>
            <a:r>
              <a:rPr lang="en-US" sz="1400" dirty="0">
                <a:solidFill>
                  <a:prstClr val="black"/>
                </a:solidFill>
                <a:latin typeface="Times New Roman" panose="02020603050405020304" pitchFamily="18" charset="0"/>
                <a:ea typeface="SimSun" panose="02010600030101010101" pitchFamily="2" charset="-122"/>
              </a:rPr>
              <a:t>,” In: Information: Science and Technology for the New Century, Editors: G. </a:t>
            </a:r>
            <a:r>
              <a:rPr lang="en-US" sz="1400" dirty="0" err="1">
                <a:solidFill>
                  <a:prstClr val="black"/>
                </a:solidFill>
                <a:latin typeface="Times New Roman" panose="02020603050405020304" pitchFamily="18" charset="0"/>
                <a:ea typeface="SimSun" panose="02010600030101010101" pitchFamily="2" charset="-122"/>
              </a:rPr>
              <a:t>Jacovitt</a:t>
            </a:r>
            <a:r>
              <a:rPr lang="en-US" sz="1400" dirty="0">
                <a:solidFill>
                  <a:prstClr val="black"/>
                </a:solidFill>
                <a:latin typeface="Times New Roman" panose="02020603050405020304" pitchFamily="18" charset="0"/>
                <a:ea typeface="SimSun" panose="02010600030101010101" pitchFamily="2" charset="-122"/>
              </a:rPr>
              <a:t>, A. </a:t>
            </a:r>
            <a:r>
              <a:rPr lang="en-US" sz="1400" dirty="0" err="1">
                <a:solidFill>
                  <a:prstClr val="black"/>
                </a:solidFill>
                <a:latin typeface="Times New Roman" panose="02020603050405020304" pitchFamily="18" charset="0"/>
                <a:ea typeface="SimSun" panose="02010600030101010101" pitchFamily="2" charset="-122"/>
              </a:rPr>
              <a:t>Pettorossi</a:t>
            </a:r>
            <a:r>
              <a:rPr lang="en-US" sz="1400" dirty="0">
                <a:solidFill>
                  <a:prstClr val="black"/>
                </a:solidFill>
                <a:latin typeface="Times New Roman" panose="02020603050405020304" pitchFamily="18" charset="0"/>
                <a:ea typeface="SimSun" panose="02010600030101010101" pitchFamily="2" charset="-122"/>
              </a:rPr>
              <a:t>, R. </a:t>
            </a:r>
            <a:r>
              <a:rPr lang="en-US" sz="1400" dirty="0" err="1">
                <a:solidFill>
                  <a:prstClr val="black"/>
                </a:solidFill>
                <a:latin typeface="Times New Roman" panose="02020603050405020304" pitchFamily="18" charset="0"/>
                <a:ea typeface="SimSun" panose="02010600030101010101" pitchFamily="2" charset="-122"/>
              </a:rPr>
              <a:t>Consolo</a:t>
            </a:r>
            <a:r>
              <a:rPr lang="en-US" sz="1400" dirty="0">
                <a:solidFill>
                  <a:prstClr val="black"/>
                </a:solidFill>
                <a:latin typeface="Times New Roman" panose="02020603050405020304" pitchFamily="18" charset="0"/>
                <a:ea typeface="SimSun" panose="02010600030101010101" pitchFamily="2" charset="-122"/>
              </a:rPr>
              <a:t> and V. </a:t>
            </a:r>
            <a:r>
              <a:rPr lang="en-US" sz="1400" dirty="0" err="1">
                <a:solidFill>
                  <a:prstClr val="black"/>
                </a:solidFill>
                <a:latin typeface="Times New Roman" panose="02020603050405020304" pitchFamily="18" charset="0"/>
                <a:ea typeface="SimSun" panose="02010600030101010101" pitchFamily="2" charset="-122"/>
              </a:rPr>
              <a:t>Senni</a:t>
            </a:r>
            <a:r>
              <a:rPr lang="en-US" sz="1400" dirty="0">
                <a:solidFill>
                  <a:prstClr val="black"/>
                </a:solidFill>
                <a:latin typeface="Times New Roman" panose="02020603050405020304" pitchFamily="18" charset="0"/>
                <a:ea typeface="SimSun" panose="02010600030101010101" pitchFamily="2" charset="-122"/>
              </a:rPr>
              <a:t>, Lateran University Press, pp. 45-61, 2007.</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Poon, H. and </a:t>
            </a:r>
            <a:r>
              <a:rPr lang="en-US" sz="1400" dirty="0" err="1">
                <a:solidFill>
                  <a:prstClr val="black"/>
                </a:solidFill>
                <a:latin typeface="Times New Roman" panose="02020603050405020304" pitchFamily="18" charset="0"/>
                <a:ea typeface="SimSun" panose="02010600030101010101" pitchFamily="2" charset="-122"/>
              </a:rPr>
              <a:t>Domingos</a:t>
            </a:r>
            <a:r>
              <a:rPr lang="en-US" sz="1400" dirty="0">
                <a:solidFill>
                  <a:prstClr val="black"/>
                </a:solidFill>
                <a:latin typeface="Times New Roman" panose="02020603050405020304" pitchFamily="18" charset="0"/>
                <a:ea typeface="SimSun" panose="02010600030101010101" pitchFamily="2" charset="-122"/>
              </a:rPr>
              <a:t>, P. “Sum-product networks: A new deep architecture,” Proc. Twenty-Seventh Conference on Uncertainty in Artificial Intelligence, 2011. Barcelona, Spain. </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Povey</a:t>
            </a:r>
            <a:r>
              <a:rPr lang="en-US" sz="1400" dirty="0">
                <a:solidFill>
                  <a:prstClr val="black"/>
                </a:solidFill>
                <a:latin typeface="Times New Roman" panose="02020603050405020304" pitchFamily="18" charset="0"/>
                <a:ea typeface="SimSun" panose="02010600030101010101" pitchFamily="2" charset="-122"/>
              </a:rPr>
              <a:t>, D. and Woodland, P. “Minimum phone error and I-smoothing for improved discriminative training,” Proc. ICASSP, 2002, pp. 105–108.</a:t>
            </a:r>
          </a:p>
          <a:p>
            <a:pPr marL="228600" indent="-228600" algn="just">
              <a:tabLst>
                <a:tab pos="228600" algn="l"/>
              </a:tabLst>
            </a:pPr>
            <a:r>
              <a:rPr lang="en-US" sz="1400" u="sng" dirty="0" err="1">
                <a:solidFill>
                  <a:srgbClr val="0000FF"/>
                </a:solidFill>
                <a:latin typeface="Times New Roman" panose="02020603050405020304" pitchFamily="18" charset="0"/>
                <a:ea typeface="SimSun" panose="02010600030101010101" pitchFamily="2" charset="-122"/>
              </a:rPr>
              <a:t>Prabhavalkar</a:t>
            </a:r>
            <a:r>
              <a:rPr lang="en-US" sz="1400" u="sng" dirty="0">
                <a:solidFill>
                  <a:srgbClr val="0000FF"/>
                </a:solidFill>
                <a:latin typeface="Times New Roman" panose="02020603050405020304" pitchFamily="18" charset="0"/>
                <a:ea typeface="SimSun" panose="02010600030101010101" pitchFamily="2" charset="-122"/>
              </a:rPr>
              <a:t>, R. and </a:t>
            </a:r>
            <a:r>
              <a:rPr lang="en-US" sz="1400" u="sng" dirty="0" err="1">
                <a:solidFill>
                  <a:srgbClr val="0000FF"/>
                </a:solidFill>
                <a:latin typeface="Times New Roman" panose="02020603050405020304" pitchFamily="18" charset="0"/>
                <a:ea typeface="SimSun" panose="02010600030101010101" pitchFamily="2" charset="-122"/>
              </a:rPr>
              <a:t>Fosler-Lussier</a:t>
            </a:r>
            <a:r>
              <a:rPr lang="en-US" sz="1400" u="sng" dirty="0">
                <a:solidFill>
                  <a:srgbClr val="0000FF"/>
                </a:solidFill>
                <a:latin typeface="Times New Roman" panose="02020603050405020304" pitchFamily="18" charset="0"/>
                <a:ea typeface="SimSun" panose="02010600030101010101" pitchFamily="2" charset="-122"/>
              </a:rPr>
              <a:t>, E. “Backpropagation training for multilayer conditional random field based phone recognition”, Proc. ICASSP 2010, pp. 5534-5537</a:t>
            </a:r>
            <a:r>
              <a:rPr lang="en-US" sz="1400" dirty="0">
                <a:solidFill>
                  <a:prstClr val="black"/>
                </a:solidFill>
                <a:latin typeface="Times New Roman" panose="02020603050405020304" pitchFamily="18" charset="0"/>
                <a:ea typeface="SimSun" panose="02010600030101010101" pitchFamily="2" charset="-122"/>
              </a:rPr>
              <a:t>.</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Ranzato</a:t>
            </a:r>
            <a:r>
              <a:rPr lang="en-US" sz="1400" dirty="0">
                <a:solidFill>
                  <a:prstClr val="black"/>
                </a:solidFill>
                <a:latin typeface="Times New Roman" panose="02020603050405020304" pitchFamily="18" charset="0"/>
                <a:ea typeface="SimSun" panose="02010600030101010101" pitchFamily="2" charset="-122"/>
              </a:rPr>
              <a:t>, M., Chopra, S. and LeCun, Y., and Huang, F.-J. “</a:t>
            </a:r>
            <a:r>
              <a:rPr lang="en-US" sz="1400" u="sng" dirty="0">
                <a:solidFill>
                  <a:srgbClr val="0000FF"/>
                </a:solidFill>
                <a:latin typeface="Times New Roman" panose="02020603050405020304" pitchFamily="18" charset="0"/>
                <a:ea typeface="SimSun" panose="02010600030101010101" pitchFamily="2" charset="-122"/>
              </a:rPr>
              <a:t>Energy-based models in document recognition and computer vision,” Proc. International Conference on Document Analysis and Recognition (ICDAR)</a:t>
            </a:r>
            <a:r>
              <a:rPr lang="en-US" sz="1400" dirty="0">
                <a:solidFill>
                  <a:prstClr val="black"/>
                </a:solidFill>
                <a:latin typeface="Times New Roman" panose="02020603050405020304" pitchFamily="18" charset="0"/>
                <a:ea typeface="SimSun" panose="02010600030101010101" pitchFamily="2" charset="-122"/>
              </a:rPr>
              <a:t>, 2007.</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Ranzato</a:t>
            </a:r>
            <a:r>
              <a:rPr lang="en-US" sz="1400" dirty="0">
                <a:solidFill>
                  <a:prstClr val="black"/>
                </a:solidFill>
                <a:latin typeface="Times New Roman" panose="02020603050405020304" pitchFamily="18" charset="0"/>
                <a:ea typeface="SimSun" panose="02010600030101010101" pitchFamily="2" charset="-122"/>
              </a:rPr>
              <a:t>, M., </a:t>
            </a:r>
            <a:r>
              <a:rPr lang="en-US" sz="1400" dirty="0" err="1">
                <a:solidFill>
                  <a:prstClr val="black"/>
                </a:solidFill>
                <a:latin typeface="Times New Roman" panose="02020603050405020304" pitchFamily="18" charset="0"/>
                <a:ea typeface="SimSun" panose="02010600030101010101" pitchFamily="2" charset="-122"/>
              </a:rPr>
              <a:t>Boureau</a:t>
            </a:r>
            <a:r>
              <a:rPr lang="en-US" sz="1400" dirty="0">
                <a:solidFill>
                  <a:prstClr val="black"/>
                </a:solidFill>
                <a:latin typeface="Times New Roman" panose="02020603050405020304" pitchFamily="18" charset="0"/>
                <a:ea typeface="SimSun" panose="02010600030101010101" pitchFamily="2" charset="-122"/>
              </a:rPr>
              <a:t>, Y., and LeCun, Y. “</a:t>
            </a:r>
            <a:r>
              <a:rPr lang="en-US" sz="1400" u="sng" dirty="0">
                <a:solidFill>
                  <a:srgbClr val="0000FF"/>
                </a:solidFill>
                <a:latin typeface="Times New Roman" panose="02020603050405020304" pitchFamily="18" charset="0"/>
                <a:ea typeface="SimSun" panose="02010600030101010101" pitchFamily="2" charset="-122"/>
                <a:hlinkClick r:id="rId3"/>
              </a:rPr>
              <a:t>Sparse Feature Learning for Deep Belief Networks</a:t>
            </a:r>
            <a:r>
              <a:rPr lang="en-US" sz="1400" dirty="0">
                <a:solidFill>
                  <a:prstClr val="black"/>
                </a:solidFill>
                <a:latin typeface="Times New Roman" panose="02020603050405020304" pitchFamily="18" charset="0"/>
                <a:ea typeface="SimSun" panose="02010600030101010101" pitchFamily="2" charset="-122"/>
              </a:rPr>
              <a:t>,” Proc. NIPS, 2007.</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Ranzato</a:t>
            </a:r>
            <a:r>
              <a:rPr lang="en-US" sz="1400" dirty="0">
                <a:solidFill>
                  <a:prstClr val="black"/>
                </a:solidFill>
                <a:latin typeface="Times New Roman" panose="02020603050405020304" pitchFamily="18" charset="0"/>
                <a:ea typeface="SimSun" panose="02010600030101010101" pitchFamily="2" charset="-122"/>
              </a:rPr>
              <a:t>, M., Susskind, J., </a:t>
            </a:r>
            <a:r>
              <a:rPr lang="en-US" sz="1400" dirty="0" err="1">
                <a:solidFill>
                  <a:prstClr val="black"/>
                </a:solidFill>
                <a:latin typeface="Times New Roman" panose="02020603050405020304" pitchFamily="18" charset="0"/>
                <a:ea typeface="SimSun" panose="02010600030101010101" pitchFamily="2" charset="-122"/>
              </a:rPr>
              <a:t>Mnih</a:t>
            </a:r>
            <a:r>
              <a:rPr lang="en-US" sz="1400" dirty="0">
                <a:solidFill>
                  <a:prstClr val="black"/>
                </a:solidFill>
                <a:latin typeface="Times New Roman" panose="02020603050405020304" pitchFamily="18" charset="0"/>
                <a:ea typeface="SimSun" panose="02010600030101010101" pitchFamily="2" charset="-122"/>
              </a:rPr>
              <a:t>, V., and Hinton, G. “On deep generative models with applications to recognition,” Proc. CVPR, 2011.</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Rennie</a:t>
            </a:r>
            <a:r>
              <a:rPr lang="en-US" sz="1400" dirty="0">
                <a:solidFill>
                  <a:prstClr val="black"/>
                </a:solidFill>
                <a:latin typeface="Times New Roman" panose="02020603050405020304" pitchFamily="18" charset="0"/>
                <a:ea typeface="SimSun" panose="02010600030101010101" pitchFamily="2" charset="-122"/>
              </a:rPr>
              <a:t>, S., Hershey, H., and Olsen, P. “Single-channel multi-talker speech recognition — Graphical modeling approaches,” IEEE Signal Processing Mag., vol. 33, pp. 66–80, 2010.</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Rifai</a:t>
            </a:r>
            <a:r>
              <a:rPr lang="en-US" sz="1400" dirty="0">
                <a:solidFill>
                  <a:prstClr val="black"/>
                </a:solidFill>
                <a:latin typeface="Times New Roman" panose="02020603050405020304" pitchFamily="18" charset="0"/>
                <a:ea typeface="SimSun" panose="02010600030101010101" pitchFamily="2" charset="-122"/>
              </a:rPr>
              <a:t>, S., Vincent, P., X. Muller, X. Glorot, and Y. Bengio, “Contractive autoencoders: Explicit invariance during feature extraction,” Proc. ICML, 2011, pp. 833-840.</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Robinson, A. “An application of recurrent nets to phone probability estimation,” IEEE Trans. Neural Networks, Vol. 5, pp. 298-305, 1994.</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Sainath</a:t>
            </a:r>
            <a:r>
              <a:rPr lang="en-US" sz="1400" dirty="0">
                <a:solidFill>
                  <a:prstClr val="black"/>
                </a:solidFill>
                <a:latin typeface="Times New Roman" panose="02020603050405020304" pitchFamily="18" charset="0"/>
                <a:ea typeface="SimSun" panose="02010600030101010101" pitchFamily="2" charset="-122"/>
              </a:rPr>
              <a:t>, T., Ramabhadran, B., Picheny, M., </a:t>
            </a:r>
            <a:r>
              <a:rPr lang="en-US" sz="1400" dirty="0" err="1">
                <a:solidFill>
                  <a:prstClr val="black"/>
                </a:solidFill>
                <a:latin typeface="Times New Roman" panose="02020603050405020304" pitchFamily="18" charset="0"/>
                <a:ea typeface="SimSun" panose="02010600030101010101" pitchFamily="2" charset="-122"/>
              </a:rPr>
              <a:t>Nahamoo</a:t>
            </a:r>
            <a:r>
              <a:rPr lang="en-US" sz="1400" dirty="0">
                <a:solidFill>
                  <a:prstClr val="black"/>
                </a:solidFill>
                <a:latin typeface="Times New Roman" panose="02020603050405020304" pitchFamily="18" charset="0"/>
                <a:ea typeface="SimSun" panose="02010600030101010101" pitchFamily="2" charset="-122"/>
              </a:rPr>
              <a:t>, D., and </a:t>
            </a:r>
            <a:r>
              <a:rPr lang="en-US" sz="1400" dirty="0" err="1">
                <a:solidFill>
                  <a:prstClr val="black"/>
                </a:solidFill>
                <a:latin typeface="Times New Roman" panose="02020603050405020304" pitchFamily="18" charset="0"/>
                <a:ea typeface="SimSun" panose="02010600030101010101" pitchFamily="2" charset="-122"/>
              </a:rPr>
              <a:t>Kanevsky</a:t>
            </a:r>
            <a:r>
              <a:rPr lang="en-US" sz="1400" dirty="0">
                <a:solidFill>
                  <a:prstClr val="black"/>
                </a:solidFill>
                <a:latin typeface="Times New Roman" panose="02020603050405020304" pitchFamily="18" charset="0"/>
                <a:ea typeface="SimSun" panose="02010600030101010101" pitchFamily="2" charset="-122"/>
              </a:rPr>
              <a:t>, D., “</a:t>
            </a:r>
            <a:r>
              <a:rPr lang="en-US" sz="1400" u="sng" dirty="0">
                <a:solidFill>
                  <a:srgbClr val="0000FF"/>
                </a:solidFill>
                <a:latin typeface="Times New Roman" panose="02020603050405020304" pitchFamily="18" charset="0"/>
                <a:ea typeface="SimSun" panose="02010600030101010101" pitchFamily="2" charset="-122"/>
                <a:hlinkClick r:id="rId4"/>
              </a:rPr>
              <a:t>Exemplar-Based Sparse Representation Features: From TIMIT to LVCSR</a:t>
            </a:r>
            <a:r>
              <a:rPr lang="en-US" sz="1400" dirty="0">
                <a:solidFill>
                  <a:prstClr val="black"/>
                </a:solidFill>
                <a:latin typeface="Times New Roman" panose="02020603050405020304" pitchFamily="18" charset="0"/>
                <a:ea typeface="SimSun" panose="02010600030101010101" pitchFamily="2" charset="-122"/>
              </a:rPr>
              <a:t>,” IEEE Transactions on Speech and Audio Processing, November 2011. </a:t>
            </a:r>
          </a:p>
          <a:p>
            <a:pPr marL="228600" indent="-228600" algn="just">
              <a:tabLst>
                <a:tab pos="228600" algn="l"/>
              </a:tabLst>
            </a:pPr>
            <a:r>
              <a:rPr lang="en-US" sz="1400" dirty="0" err="1">
                <a:solidFill>
                  <a:prstClr val="black"/>
                </a:solidFill>
                <a:latin typeface="Times New Roman" panose="02020603050405020304" pitchFamily="18" charset="0"/>
                <a:ea typeface="SimSun" panose="02010600030101010101" pitchFamily="2" charset="-122"/>
              </a:rPr>
              <a:t>Sainath</a:t>
            </a:r>
            <a:r>
              <a:rPr lang="en-US" sz="1400" dirty="0">
                <a:solidFill>
                  <a:prstClr val="black"/>
                </a:solidFill>
                <a:latin typeface="Times New Roman" panose="02020603050405020304" pitchFamily="18" charset="0"/>
                <a:ea typeface="SimSun" panose="02010600030101010101" pitchFamily="2" charset="-122"/>
              </a:rPr>
              <a:t>, T., </a:t>
            </a:r>
            <a:r>
              <a:rPr lang="en-US" sz="1400" dirty="0" err="1">
                <a:solidFill>
                  <a:prstClr val="black"/>
                </a:solidFill>
                <a:latin typeface="Times New Roman" panose="02020603050405020304" pitchFamily="18" charset="0"/>
                <a:ea typeface="SimSun" panose="02010600030101010101" pitchFamily="2" charset="-122"/>
              </a:rPr>
              <a:t>Kingbury</a:t>
            </a:r>
            <a:r>
              <a:rPr lang="en-US" sz="1400" dirty="0">
                <a:solidFill>
                  <a:prstClr val="black"/>
                </a:solidFill>
                <a:latin typeface="Times New Roman" panose="02020603050405020304" pitchFamily="18" charset="0"/>
                <a:ea typeface="SimSun" panose="02010600030101010101" pitchFamily="2" charset="-122"/>
              </a:rPr>
              <a:t>, B., Ramabhadran, B., Novak, P., and Mohamed, A. “Making deep belief networks effective for large vocabulary continuous speech recognition,” Proc. IEEE ASRU, 2011.</a:t>
            </a:r>
          </a:p>
          <a:p>
            <a:pPr marL="228600" indent="-228600" algn="just">
              <a:tabLst>
                <a:tab pos="228600" algn="l"/>
              </a:tabLst>
            </a:pPr>
            <a:r>
              <a:rPr lang="en-US" sz="1400" u="sng" dirty="0" err="1">
                <a:solidFill>
                  <a:srgbClr val="0000FF"/>
                </a:solidFill>
                <a:latin typeface="Times New Roman" panose="02020603050405020304" pitchFamily="18" charset="0"/>
                <a:ea typeface="SimSun" panose="02010600030101010101" pitchFamily="2" charset="-122"/>
              </a:rPr>
              <a:t>Sainath</a:t>
            </a:r>
            <a:r>
              <a:rPr lang="en-US" sz="1400" u="sng" dirty="0">
                <a:solidFill>
                  <a:srgbClr val="0000FF"/>
                </a:solidFill>
                <a:latin typeface="Times New Roman" panose="02020603050405020304" pitchFamily="18" charset="0"/>
                <a:ea typeface="SimSun" panose="02010600030101010101" pitchFamily="2" charset="-122"/>
              </a:rPr>
              <a:t>, T., Mohamed, A., Kingsbury, B., and Ramabhadran, B. “Convolutional neural networks for LVCSR,” Proc. ICASSP, 2013.</a:t>
            </a:r>
            <a:r>
              <a:rPr lang="en-US" sz="1400" dirty="0">
                <a:solidFill>
                  <a:prstClr val="black"/>
                </a:solidFill>
                <a:latin typeface="Times New Roman" panose="02020603050405020304" pitchFamily="18" charset="0"/>
                <a:ea typeface="SimSun" panose="02010600030101010101" pitchFamily="2" charset="-122"/>
              </a:rPr>
              <a:t> </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Salakhutdinov R. and Hinton, G. “Semantic hashing,” Proc. SIGIR Workshop on Information Retrieval and Applications of Graphical Models, 2007. </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Salakhutdinov R. and Hinton, G. “Deep Boltzmann machines,” Proc. AISTATS, 2009.</a:t>
            </a:r>
          </a:p>
          <a:p>
            <a:pPr marL="228600" indent="-228600" algn="just">
              <a:tabLst>
                <a:tab pos="228600" algn="l"/>
              </a:tabLst>
            </a:pPr>
            <a:r>
              <a:rPr lang="en-US" sz="1400" dirty="0">
                <a:solidFill>
                  <a:prstClr val="black"/>
                </a:solidFill>
                <a:latin typeface="Times New Roman" panose="02020603050405020304" pitchFamily="18" charset="0"/>
                <a:ea typeface="SimSun" panose="02010600030101010101" pitchFamily="2" charset="-122"/>
              </a:rPr>
              <a:t>Salakhutdinov R. and Hinton, G. “A better way to pretrain deep Boltzmann machines,” Proc. NIPS, 2012.</a:t>
            </a:r>
          </a:p>
        </p:txBody>
      </p:sp>
    </p:spTree>
    <p:extLst>
      <p:ext uri="{BB962C8B-B14F-4D97-AF65-F5344CB8AC3E}">
        <p14:creationId xmlns:p14="http://schemas.microsoft.com/office/powerpoint/2010/main" val="40009799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142</a:t>
            </a:fld>
            <a:endParaRPr lang="en-US">
              <a:solidFill>
                <a:prstClr val="black">
                  <a:tint val="75000"/>
                </a:prstClr>
              </a:solidFill>
            </a:endParaRPr>
          </a:p>
        </p:txBody>
      </p:sp>
      <p:sp>
        <p:nvSpPr>
          <p:cNvPr id="3" name="Rectangle 2"/>
          <p:cNvSpPr/>
          <p:nvPr/>
        </p:nvSpPr>
        <p:spPr>
          <a:xfrm>
            <a:off x="28135" y="738257"/>
            <a:ext cx="9115865" cy="5616922"/>
          </a:xfrm>
          <a:prstGeom prst="rect">
            <a:avLst/>
          </a:prstGeom>
        </p:spPr>
        <p:txBody>
          <a:bodyPr wrap="square">
            <a:spAutoFit/>
          </a:bodyPr>
          <a:lstStyle/>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hlinkClick r:id="rId2"/>
              </a:rPr>
              <a:t>Sarikaya</a:t>
            </a:r>
            <a:r>
              <a:rPr lang="en-US" sz="1200" dirty="0">
                <a:solidFill>
                  <a:prstClr val="black"/>
                </a:solidFill>
                <a:latin typeface="Times New Roman" panose="02020603050405020304" pitchFamily="18" charset="0"/>
                <a:ea typeface="SimSun" panose="02010600030101010101" pitchFamily="2" charset="-122"/>
              </a:rPr>
              <a:t>, R., Hinton, G., </a:t>
            </a:r>
            <a:r>
              <a:rPr lang="en-US" sz="1200" u="sng" dirty="0">
                <a:solidFill>
                  <a:srgbClr val="0000FF"/>
                </a:solidFill>
                <a:latin typeface="Times New Roman" panose="02020603050405020304" pitchFamily="18" charset="0"/>
                <a:ea typeface="SimSun" panose="02010600030101010101" pitchFamily="2" charset="-122"/>
                <a:hlinkClick r:id="rId3"/>
              </a:rPr>
              <a:t>Ramabhadran</a:t>
            </a:r>
            <a:r>
              <a:rPr lang="en-US" sz="1200" dirty="0">
                <a:solidFill>
                  <a:prstClr val="black"/>
                </a:solidFill>
                <a:latin typeface="Times New Roman" panose="02020603050405020304" pitchFamily="18" charset="0"/>
                <a:ea typeface="SimSun" panose="02010600030101010101" pitchFamily="2" charset="-122"/>
              </a:rPr>
              <a:t>, B. “Deep belief nets for natural language call-routing,” Proc.  ICASSP, pp.  5680-5683,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Seide, F., Li, G., Chen, X., and Yu, D. “</a:t>
            </a:r>
            <a:r>
              <a:rPr lang="en-US" sz="1200" u="sng" dirty="0">
                <a:solidFill>
                  <a:srgbClr val="0000FF"/>
                </a:solidFill>
                <a:latin typeface="Times New Roman" panose="02020603050405020304" pitchFamily="18" charset="0"/>
                <a:ea typeface="SimSun" panose="02010600030101010101" pitchFamily="2" charset="-122"/>
                <a:hlinkClick r:id="rId4"/>
              </a:rPr>
              <a:t>Feature engineering in context-dependent deep neural networks for conversational speech transcription</a:t>
            </a:r>
            <a:r>
              <a:rPr lang="en-US" sz="1200" dirty="0">
                <a:solidFill>
                  <a:prstClr val="black"/>
                </a:solidFill>
                <a:latin typeface="Times New Roman" panose="02020603050405020304" pitchFamily="18" charset="0"/>
                <a:ea typeface="SimSun" panose="02010600030101010101" pitchFamily="2" charset="-122"/>
              </a:rPr>
              <a:t>,” Proc. ASRU 2011, pp. 24-29.</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Seide, F., Li, G., and Yu, D. “</a:t>
            </a:r>
            <a:r>
              <a:rPr lang="en-US" sz="1200" u="sng" dirty="0">
                <a:solidFill>
                  <a:srgbClr val="0000FF"/>
                </a:solidFill>
                <a:latin typeface="Times New Roman" panose="02020603050405020304" pitchFamily="18" charset="0"/>
                <a:ea typeface="SimSun" panose="02010600030101010101" pitchFamily="2" charset="-122"/>
                <a:hlinkClick r:id="rId5"/>
              </a:rPr>
              <a:t>Conversational Speech Transcription Using Context-Dependent Deep Neural Networks</a:t>
            </a:r>
            <a:r>
              <a:rPr lang="en-US" sz="1200" dirty="0">
                <a:solidFill>
                  <a:prstClr val="black"/>
                </a:solidFill>
                <a:latin typeface="Times New Roman" panose="02020603050405020304" pitchFamily="18" charset="0"/>
                <a:ea typeface="SimSun" panose="02010600030101010101" pitchFamily="2" charset="-122"/>
              </a:rPr>
              <a:t>,” Interspeech 2011, pp. 437-440.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Shannon, M., Zen, H., and Byrne W. “Autoregressive models for statistical parametric speech synthesis,” IEEE Trans. Audio, Speech, Language Proc., Vol. 21, No. 3, 2013, pp. 587-597.</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Sheikhzadeh, H. and Deng, L. “Waveform-based speech recognition using hidden filter models: Parameter selection and sensitivity to power normalization,” IEEE Trans. on Speech and Audio Processing, Vol. 2, pp. 80-91, 1994. </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Siniscalchi</a:t>
            </a:r>
            <a:r>
              <a:rPr lang="en-US" sz="1200" dirty="0">
                <a:solidFill>
                  <a:prstClr val="black"/>
                </a:solidFill>
                <a:latin typeface="Times New Roman" panose="02020603050405020304" pitchFamily="18" charset="0"/>
                <a:ea typeface="SimSun" panose="02010600030101010101" pitchFamily="2" charset="-122"/>
              </a:rPr>
              <a:t>, M., Yu, D., Deng, L., and Lee, C.-H. “</a:t>
            </a:r>
            <a:r>
              <a:rPr lang="en-US" sz="1200" u="sng" dirty="0">
                <a:solidFill>
                  <a:srgbClr val="0000FF"/>
                </a:solidFill>
                <a:latin typeface="Times New Roman" panose="02020603050405020304" pitchFamily="18" charset="0"/>
                <a:ea typeface="SimSun" panose="02010600030101010101" pitchFamily="2" charset="-122"/>
                <a:hlinkClick r:id="rId6"/>
              </a:rPr>
              <a:t>Exploiting deep neural networks for detection-based speech recognition</a:t>
            </a:r>
            <a:r>
              <a:rPr lang="en-US" sz="1200" dirty="0">
                <a:solidFill>
                  <a:prstClr val="black"/>
                </a:solidFill>
                <a:latin typeface="Times New Roman" panose="02020603050405020304" pitchFamily="18" charset="0"/>
                <a:ea typeface="SimSun" panose="02010600030101010101" pitchFamily="2" charset="-122"/>
              </a:rPr>
              <a:t>,” </a:t>
            </a:r>
            <a:r>
              <a:rPr lang="en-US" sz="1200" dirty="0" err="1">
                <a:solidFill>
                  <a:prstClr val="black"/>
                </a:solidFill>
                <a:latin typeface="Times New Roman" panose="02020603050405020304" pitchFamily="18" charset="0"/>
                <a:ea typeface="SimSun" panose="02010600030101010101" pitchFamily="2" charset="-122"/>
              </a:rPr>
              <a:t>Neurocomputing</a:t>
            </a:r>
            <a:r>
              <a:rPr lang="en-US" sz="1200" dirty="0">
                <a:solidFill>
                  <a:prstClr val="black"/>
                </a:solidFill>
                <a:latin typeface="Times New Roman" panose="02020603050405020304" pitchFamily="18" charset="0"/>
                <a:ea typeface="SimSun" panose="02010600030101010101" pitchFamily="2" charset="-122"/>
              </a:rPr>
              <a:t>, 2013.</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Siniscalchi</a:t>
            </a:r>
            <a:r>
              <a:rPr lang="en-US" sz="1200" dirty="0">
                <a:solidFill>
                  <a:prstClr val="black"/>
                </a:solidFill>
                <a:latin typeface="Times New Roman" panose="02020603050405020304" pitchFamily="18" charset="0"/>
                <a:ea typeface="SimSun" panose="02010600030101010101" pitchFamily="2" charset="-122"/>
              </a:rPr>
              <a:t>, M., </a:t>
            </a:r>
            <a:r>
              <a:rPr lang="en-US" sz="1200" dirty="0" err="1">
                <a:solidFill>
                  <a:prstClr val="black"/>
                </a:solidFill>
                <a:latin typeface="Times New Roman" panose="02020603050405020304" pitchFamily="18" charset="0"/>
                <a:ea typeface="SimSun" panose="02010600030101010101" pitchFamily="2" charset="-122"/>
              </a:rPr>
              <a:t>Svendsen</a:t>
            </a:r>
            <a:r>
              <a:rPr lang="en-US" sz="1200" dirty="0">
                <a:solidFill>
                  <a:prstClr val="black"/>
                </a:solidFill>
                <a:latin typeface="Times New Roman" panose="02020603050405020304" pitchFamily="18" charset="0"/>
                <a:ea typeface="SimSun" panose="02010600030101010101" pitchFamily="2" charset="-122"/>
              </a:rPr>
              <a:t>, T., and Lee, C.-H. “A bottom-up modular search approach to large vocabulary continuous speech recognition,” IEEE Trans. Audio, Speech, Language Proc., Vol. 21, 2013a.</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Sivaram</a:t>
            </a:r>
            <a:r>
              <a:rPr lang="en-US" sz="1200" dirty="0">
                <a:solidFill>
                  <a:prstClr val="black"/>
                </a:solidFill>
                <a:latin typeface="Times New Roman" panose="02020603050405020304" pitchFamily="18" charset="0"/>
                <a:ea typeface="SimSun" panose="02010600030101010101" pitchFamily="2" charset="-122"/>
              </a:rPr>
              <a:t> G. and </a:t>
            </a:r>
            <a:r>
              <a:rPr lang="en-US" sz="1200" dirty="0" err="1">
                <a:solidFill>
                  <a:prstClr val="black"/>
                </a:solidFill>
                <a:latin typeface="Times New Roman" panose="02020603050405020304" pitchFamily="18" charset="0"/>
                <a:ea typeface="SimSun" panose="02010600030101010101" pitchFamily="2" charset="-122"/>
              </a:rPr>
              <a:t>Hermansky</a:t>
            </a:r>
            <a:r>
              <a:rPr lang="en-US" sz="1200" dirty="0">
                <a:solidFill>
                  <a:prstClr val="black"/>
                </a:solidFill>
                <a:latin typeface="Times New Roman" panose="02020603050405020304" pitchFamily="18" charset="0"/>
                <a:ea typeface="SimSun" panose="02010600030101010101" pitchFamily="2" charset="-122"/>
              </a:rPr>
              <a:t>, H. “Sparse multilayer perceptron for phoneme recognition,” IEEE Trans. Audio, Speech, &amp; Language Proc. Vol. 20 (1), January 2012.</a:t>
            </a:r>
          </a:p>
          <a:p>
            <a:pPr marL="228600" indent="-228600" algn="just">
              <a:tabLst>
                <a:tab pos="228600" algn="l"/>
              </a:tabLst>
            </a:pPr>
            <a:r>
              <a:rPr lang="en-US" sz="1200" u="sng" dirty="0" err="1">
                <a:solidFill>
                  <a:srgbClr val="0000FF"/>
                </a:solidFill>
                <a:latin typeface="Times New Roman" panose="02020603050405020304" pitchFamily="18" charset="0"/>
                <a:ea typeface="SimSun" panose="02010600030101010101" pitchFamily="2" charset="-122"/>
              </a:rPr>
              <a:t>Snoek</a:t>
            </a:r>
            <a:r>
              <a:rPr lang="en-US" sz="1200" u="sng" dirty="0">
                <a:solidFill>
                  <a:srgbClr val="0000FF"/>
                </a:solidFill>
                <a:latin typeface="Times New Roman" panose="02020603050405020304" pitchFamily="18" charset="0"/>
                <a:ea typeface="SimSun" panose="02010600030101010101" pitchFamily="2" charset="-122"/>
              </a:rPr>
              <a:t>, J., </a:t>
            </a:r>
            <a:r>
              <a:rPr lang="en-US" sz="1200" u="sng" dirty="0" err="1">
                <a:solidFill>
                  <a:srgbClr val="0000FF"/>
                </a:solidFill>
                <a:latin typeface="Times New Roman" panose="02020603050405020304" pitchFamily="18" charset="0"/>
                <a:ea typeface="SimSun" panose="02010600030101010101" pitchFamily="2" charset="-122"/>
              </a:rPr>
              <a:t>Larochelle</a:t>
            </a:r>
            <a:r>
              <a:rPr lang="en-US" sz="1200" u="sng" dirty="0">
                <a:solidFill>
                  <a:srgbClr val="0000FF"/>
                </a:solidFill>
                <a:latin typeface="Times New Roman" panose="02020603050405020304" pitchFamily="18" charset="0"/>
                <a:ea typeface="SimSun" panose="02010600030101010101" pitchFamily="2" charset="-122"/>
              </a:rPr>
              <a:t>, H., and Adams, R. “</a:t>
            </a:r>
            <a:r>
              <a:rPr lang="en-US" sz="1200" u="sng" dirty="0">
                <a:solidFill>
                  <a:srgbClr val="0000FF"/>
                </a:solidFill>
                <a:latin typeface="Times New Roman" panose="02020603050405020304" pitchFamily="18" charset="0"/>
                <a:ea typeface="SimSun" panose="02010600030101010101" pitchFamily="2" charset="-122"/>
                <a:hlinkClick r:id="rId7"/>
              </a:rPr>
              <a:t>Practical Bayesian Optimization of Machine Learning Algorithms</a:t>
            </a:r>
            <a:r>
              <a:rPr lang="en-US" sz="1200" dirty="0">
                <a:solidFill>
                  <a:prstClr val="black"/>
                </a:solidFill>
                <a:latin typeface="Times New Roman" panose="02020603050405020304" pitchFamily="18" charset="0"/>
                <a:ea typeface="SimSun" panose="02010600030101010101" pitchFamily="2" charset="-122"/>
              </a:rPr>
              <a:t>,” Proc. NIPS, 2012.</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Socher</a:t>
            </a:r>
            <a:r>
              <a:rPr lang="en-US" sz="1200" dirty="0">
                <a:solidFill>
                  <a:prstClr val="black"/>
                </a:solidFill>
                <a:latin typeface="Times New Roman" panose="02020603050405020304" pitchFamily="18" charset="0"/>
                <a:ea typeface="SimSun" panose="02010600030101010101" pitchFamily="2" charset="-122"/>
              </a:rPr>
              <a:t>, R. “New Directions in Deep Learning: Structured Models, Tasks, and Datasets,” NIPS Workshop on Deep Learning and Unsupervised Feature Learning, 2012.</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Socher</a:t>
            </a:r>
            <a:r>
              <a:rPr lang="en-US" sz="1200" dirty="0">
                <a:solidFill>
                  <a:prstClr val="black"/>
                </a:solidFill>
                <a:latin typeface="Times New Roman" panose="02020603050405020304" pitchFamily="18" charset="0"/>
                <a:ea typeface="SimSun" panose="02010600030101010101" pitchFamily="2" charset="-122"/>
              </a:rPr>
              <a:t>, R., Lin, C., Ng, A., and Manning, C. “Learning continuous phrase representations and syntactic parsing with recursive neural networks,” Proc. ICML,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 </a:t>
            </a:r>
            <a:r>
              <a:rPr lang="en-US" sz="1200" dirty="0" err="1">
                <a:solidFill>
                  <a:prstClr val="black"/>
                </a:solidFill>
                <a:latin typeface="Times New Roman" panose="02020603050405020304" pitchFamily="18" charset="0"/>
                <a:ea typeface="SimSun" panose="02010600030101010101" pitchFamily="2" charset="-122"/>
              </a:rPr>
              <a:t>Socher</a:t>
            </a:r>
            <a:r>
              <a:rPr lang="en-US" sz="1200" dirty="0">
                <a:solidFill>
                  <a:prstClr val="black"/>
                </a:solidFill>
                <a:latin typeface="Times New Roman" panose="02020603050405020304" pitchFamily="18" charset="0"/>
                <a:ea typeface="SimSun" panose="02010600030101010101" pitchFamily="2" charset="-122"/>
              </a:rPr>
              <a:t>, R., Pennington, J., Huang, E., Ng, A., and Manning, C. “Semi-Supervised Recursive Autoencoders for Predicting Sentiment Distributions,” Proc. EMNLP, 2011a.</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Socher</a:t>
            </a:r>
            <a:r>
              <a:rPr lang="en-US" sz="1200" dirty="0">
                <a:solidFill>
                  <a:prstClr val="black"/>
                </a:solidFill>
                <a:latin typeface="Times New Roman" panose="02020603050405020304" pitchFamily="18" charset="0"/>
                <a:ea typeface="SimSun" panose="02010600030101010101" pitchFamily="2" charset="-122"/>
              </a:rPr>
              <a:t>, R., Pennington, J., Huang, E., Ng, A., and Manning, C. “Dynamic Pooling and Unfolding Recursive Autoencoders for Paraphrase Detection, Proc. NIPS 2011b.</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Socher</a:t>
            </a:r>
            <a:r>
              <a:rPr lang="en-US" sz="1200" dirty="0">
                <a:solidFill>
                  <a:prstClr val="black"/>
                </a:solidFill>
                <a:latin typeface="Times New Roman" panose="02020603050405020304" pitchFamily="18" charset="0"/>
                <a:ea typeface="SimSun" panose="02010600030101010101" pitchFamily="2" charset="-122"/>
              </a:rPr>
              <a:t>, R., Bengio, Y., and </a:t>
            </a:r>
            <a:r>
              <a:rPr lang="en-US" sz="1200" u="sng" dirty="0">
                <a:solidFill>
                  <a:srgbClr val="0000FF"/>
                </a:solidFill>
                <a:latin typeface="Times New Roman" panose="02020603050405020304" pitchFamily="18" charset="0"/>
                <a:ea typeface="SimSun" panose="02010600030101010101" pitchFamily="2" charset="-122"/>
                <a:hlinkClick r:id="rId8"/>
              </a:rPr>
              <a:t>Manning</a:t>
            </a:r>
            <a:r>
              <a:rPr lang="en-US" sz="1200" dirty="0">
                <a:solidFill>
                  <a:prstClr val="black"/>
                </a:solidFill>
                <a:latin typeface="Times New Roman" panose="02020603050405020304" pitchFamily="18" charset="0"/>
                <a:ea typeface="SimSun" panose="02010600030101010101" pitchFamily="2" charset="-122"/>
              </a:rPr>
              <a:t>, C. “Deep learning for NLP,” Tutorial at ACL, 2012, http://www.socher.org/index.php/DeepLearningTutorial/DeepLearningTutorial. </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Stoyanov</a:t>
            </a:r>
            <a:r>
              <a:rPr lang="en-US" sz="1200" dirty="0">
                <a:solidFill>
                  <a:prstClr val="black"/>
                </a:solidFill>
                <a:latin typeface="Times New Roman" panose="02020603050405020304" pitchFamily="18" charset="0"/>
                <a:ea typeface="SimSun" panose="02010600030101010101" pitchFamily="2" charset="-122"/>
              </a:rPr>
              <a:t>, V., </a:t>
            </a:r>
            <a:r>
              <a:rPr lang="en-US" sz="1200" dirty="0" err="1">
                <a:solidFill>
                  <a:prstClr val="black"/>
                </a:solidFill>
                <a:latin typeface="Times New Roman" panose="02020603050405020304" pitchFamily="18" charset="0"/>
                <a:ea typeface="SimSun" panose="02010600030101010101" pitchFamily="2" charset="-122"/>
              </a:rPr>
              <a:t>Ropson</a:t>
            </a:r>
            <a:r>
              <a:rPr lang="en-US" sz="1200" dirty="0">
                <a:solidFill>
                  <a:prstClr val="black"/>
                </a:solidFill>
                <a:latin typeface="Times New Roman" panose="02020603050405020304" pitchFamily="18" charset="0"/>
                <a:ea typeface="SimSun" panose="02010600030101010101" pitchFamily="2" charset="-122"/>
              </a:rPr>
              <a:t>, A. and Eisner, J. “Empirical Risk Minimization of Graphical Model Parameters Given Approximate Inference, Decoding, and Model Structure,” Proc. AISTAT,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Srivastava, N. and Salakhutdinov R. “Multimodal learning with deep Boltzmann machines,” Proc. NIPS, 2012.</a:t>
            </a:r>
          </a:p>
          <a:p>
            <a:r>
              <a:rPr lang="en-US" sz="1100" u="sng" dirty="0">
                <a:solidFill>
                  <a:srgbClr val="0000FF"/>
                </a:solidFill>
                <a:ea typeface="SimSun" panose="02010600030101010101" pitchFamily="2" charset="-122"/>
                <a:cs typeface="Times New Roman" panose="02020603050405020304" pitchFamily="18" charset="0"/>
              </a:rPr>
              <a:t>Sutskever. I. “Training Recurrent Neural Networks,” Ph.D. Thesis, University of Toronto, 2013.</a:t>
            </a:r>
            <a:endParaRPr lang="en-US" dirty="0">
              <a:solidFill>
                <a:prstClr val="black"/>
              </a:solidFill>
            </a:endParaRPr>
          </a:p>
        </p:txBody>
      </p:sp>
    </p:spTree>
    <p:extLst>
      <p:ext uri="{BB962C8B-B14F-4D97-AF65-F5344CB8AC3E}">
        <p14:creationId xmlns:p14="http://schemas.microsoft.com/office/powerpoint/2010/main" val="23694532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143</a:t>
            </a:fld>
            <a:endParaRPr lang="en-US">
              <a:solidFill>
                <a:prstClr val="black">
                  <a:tint val="75000"/>
                </a:prstClr>
              </a:solidFill>
            </a:endParaRPr>
          </a:p>
        </p:txBody>
      </p:sp>
      <p:sp>
        <p:nvSpPr>
          <p:cNvPr id="3" name="Rectangle 2"/>
          <p:cNvSpPr/>
          <p:nvPr/>
        </p:nvSpPr>
        <p:spPr>
          <a:xfrm>
            <a:off x="228600" y="914400"/>
            <a:ext cx="8915400" cy="4893647"/>
          </a:xfrm>
          <a:prstGeom prst="rect">
            <a:avLst/>
          </a:prstGeom>
        </p:spPr>
        <p:txBody>
          <a:bodyPr wrap="square">
            <a:spAutoFit/>
          </a:bodyPr>
          <a:lstStyle/>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Sutskever, I., Martens J., and Hinton, G. “Generating text with recurrent neural networks,” Proc. ICML, 2011.</a:t>
            </a: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Taylor, G., Hinton, G. E., and </a:t>
            </a:r>
            <a:r>
              <a:rPr lang="en-US" sz="1200" u="sng" dirty="0" err="1">
                <a:solidFill>
                  <a:srgbClr val="0000FF"/>
                </a:solidFill>
                <a:latin typeface="Times New Roman" panose="02020603050405020304" pitchFamily="18" charset="0"/>
                <a:ea typeface="SimSun" panose="02010600030101010101" pitchFamily="2" charset="-122"/>
              </a:rPr>
              <a:t>Roweis</a:t>
            </a:r>
            <a:r>
              <a:rPr lang="en-US" sz="1200" u="sng" dirty="0">
                <a:solidFill>
                  <a:srgbClr val="0000FF"/>
                </a:solidFill>
                <a:latin typeface="Times New Roman" panose="02020603050405020304" pitchFamily="18" charset="0"/>
                <a:ea typeface="SimSun" panose="02010600030101010101" pitchFamily="2" charset="-122"/>
              </a:rPr>
              <a:t>, S. “Modeling human motion using binary latent variables.” Proc. NIPS, 2007.</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Tang, Y. and </a:t>
            </a:r>
            <a:r>
              <a:rPr lang="en-US" sz="1200" u="sng" dirty="0" err="1">
                <a:solidFill>
                  <a:srgbClr val="0000FF"/>
                </a:solidFill>
                <a:latin typeface="Times New Roman" panose="02020603050405020304" pitchFamily="18" charset="0"/>
                <a:ea typeface="SimSun" panose="02010600030101010101" pitchFamily="2" charset="-122"/>
              </a:rPr>
              <a:t>Eliasmith</a:t>
            </a:r>
            <a:r>
              <a:rPr lang="en-US" sz="1200" u="sng" dirty="0">
                <a:solidFill>
                  <a:srgbClr val="0000FF"/>
                </a:solidFill>
                <a:latin typeface="Times New Roman" panose="02020603050405020304" pitchFamily="18" charset="0"/>
                <a:ea typeface="SimSun" panose="02010600030101010101" pitchFamily="2" charset="-122"/>
              </a:rPr>
              <a:t>, C. “Deep networks for robust visual recognition,” Proc. ICML, 2010.</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Taralba</a:t>
            </a:r>
            <a:r>
              <a:rPr lang="en-US" sz="1200" dirty="0">
                <a:solidFill>
                  <a:prstClr val="black"/>
                </a:solidFill>
                <a:latin typeface="Times New Roman" panose="02020603050405020304" pitchFamily="18" charset="0"/>
                <a:ea typeface="SimSun" panose="02010600030101010101" pitchFamily="2" charset="-122"/>
              </a:rPr>
              <a:t>, A, Fergus R, and Weiss, Y. “Small codes and large image databases for recognition,” Proc. CVPR, 2008.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Tur, G., Deng, L., </a:t>
            </a:r>
            <a:r>
              <a:rPr lang="en-US" sz="1200" dirty="0" err="1">
                <a:solidFill>
                  <a:prstClr val="black"/>
                </a:solidFill>
                <a:latin typeface="Times New Roman" panose="02020603050405020304" pitchFamily="18" charset="0"/>
                <a:ea typeface="SimSun" panose="02010600030101010101" pitchFamily="2" charset="-122"/>
              </a:rPr>
              <a:t>Hakkani-Tür</a:t>
            </a:r>
            <a:r>
              <a:rPr lang="en-US" sz="1200" dirty="0">
                <a:solidFill>
                  <a:prstClr val="black"/>
                </a:solidFill>
                <a:latin typeface="Times New Roman" panose="02020603050405020304" pitchFamily="18" charset="0"/>
                <a:ea typeface="SimSun" panose="02010600030101010101" pitchFamily="2" charset="-122"/>
              </a:rPr>
              <a:t>, D., and X. He.  “Towards deep understanding: Deep convex networks for semantic utterance classification,” Proc. ICASSP,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Vincent, P. “A connection between score matching and denoising autoencoder”, Neural Computation, Vol. 23, No. 7, pp. 1661-1674,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Vincent, P., </a:t>
            </a:r>
            <a:r>
              <a:rPr lang="en-US" sz="1200" dirty="0" err="1">
                <a:solidFill>
                  <a:prstClr val="black"/>
                </a:solidFill>
                <a:latin typeface="Times New Roman" panose="02020603050405020304" pitchFamily="18" charset="0"/>
                <a:ea typeface="SimSun" panose="02010600030101010101" pitchFamily="2" charset="-122"/>
              </a:rPr>
              <a:t>Larochelle</a:t>
            </a:r>
            <a:r>
              <a:rPr lang="en-US" sz="1200" dirty="0">
                <a:solidFill>
                  <a:prstClr val="black"/>
                </a:solidFill>
                <a:latin typeface="Times New Roman" panose="02020603050405020304" pitchFamily="18" charset="0"/>
                <a:ea typeface="SimSun" panose="02010600030101010101" pitchFamily="2" charset="-122"/>
              </a:rPr>
              <a:t>, H., </a:t>
            </a:r>
            <a:r>
              <a:rPr lang="en-US" sz="1200" dirty="0" err="1">
                <a:solidFill>
                  <a:prstClr val="black"/>
                </a:solidFill>
                <a:latin typeface="Times New Roman" panose="02020603050405020304" pitchFamily="18" charset="0"/>
                <a:ea typeface="SimSun" panose="02010600030101010101" pitchFamily="2" charset="-122"/>
              </a:rPr>
              <a:t>Lajoie</a:t>
            </a:r>
            <a:r>
              <a:rPr lang="en-US" sz="1200" dirty="0">
                <a:solidFill>
                  <a:prstClr val="black"/>
                </a:solidFill>
                <a:latin typeface="Times New Roman" panose="02020603050405020304" pitchFamily="18" charset="0"/>
                <a:ea typeface="SimSun" panose="02010600030101010101" pitchFamily="2" charset="-122"/>
              </a:rPr>
              <a:t>, I., Bengio, Y., and </a:t>
            </a:r>
            <a:r>
              <a:rPr lang="en-US" sz="1200" dirty="0" err="1">
                <a:solidFill>
                  <a:prstClr val="black"/>
                </a:solidFill>
                <a:latin typeface="Times New Roman" panose="02020603050405020304" pitchFamily="18" charset="0"/>
                <a:ea typeface="SimSun" panose="02010600030101010101" pitchFamily="2" charset="-122"/>
              </a:rPr>
              <a:t>Manzagol</a:t>
            </a:r>
            <a:r>
              <a:rPr lang="en-US" sz="1200" dirty="0">
                <a:solidFill>
                  <a:prstClr val="black"/>
                </a:solidFill>
                <a:latin typeface="Times New Roman" panose="02020603050405020304" pitchFamily="18" charset="0"/>
                <a:ea typeface="SimSun" panose="02010600030101010101" pitchFamily="2" charset="-122"/>
              </a:rPr>
              <a:t>, P. “Stacked denoising autoencoders: Leaning useful representations in a deep network with a local denoising criterion,” J. Machine Learning Research, Vol. 11, 2010, pp. 3371-3408.</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Vinyals</a:t>
            </a:r>
            <a:r>
              <a:rPr lang="en-US" sz="1200" dirty="0">
                <a:solidFill>
                  <a:prstClr val="black"/>
                </a:solidFill>
                <a:latin typeface="Times New Roman" panose="02020603050405020304" pitchFamily="18" charset="0"/>
                <a:ea typeface="SimSun" panose="02010600030101010101" pitchFamily="2" charset="-122"/>
              </a:rPr>
              <a:t>, O., &amp; </a:t>
            </a:r>
            <a:r>
              <a:rPr lang="en-US" sz="1200" dirty="0" err="1">
                <a:solidFill>
                  <a:prstClr val="black"/>
                </a:solidFill>
                <a:latin typeface="Times New Roman" panose="02020603050405020304" pitchFamily="18" charset="0"/>
                <a:ea typeface="SimSun" panose="02010600030101010101" pitchFamily="2" charset="-122"/>
              </a:rPr>
              <a:t>Povey</a:t>
            </a:r>
            <a:r>
              <a:rPr lang="en-US" sz="1200" dirty="0">
                <a:solidFill>
                  <a:prstClr val="black"/>
                </a:solidFill>
                <a:latin typeface="Times New Roman" panose="02020603050405020304" pitchFamily="18" charset="0"/>
                <a:ea typeface="SimSun" panose="02010600030101010101" pitchFamily="2" charset="-122"/>
              </a:rPr>
              <a:t>, D. “</a:t>
            </a:r>
            <a:r>
              <a:rPr lang="en-US" sz="1200" dirty="0" err="1">
                <a:solidFill>
                  <a:prstClr val="black"/>
                </a:solidFill>
                <a:latin typeface="Times New Roman" panose="02020603050405020304" pitchFamily="18" charset="0"/>
                <a:ea typeface="SimSun" panose="02010600030101010101" pitchFamily="2" charset="-122"/>
              </a:rPr>
              <a:t>Krylov</a:t>
            </a:r>
            <a:r>
              <a:rPr lang="en-US" sz="1200" dirty="0">
                <a:solidFill>
                  <a:prstClr val="black"/>
                </a:solidFill>
                <a:latin typeface="Times New Roman" panose="02020603050405020304" pitchFamily="18" charset="0"/>
                <a:ea typeface="SimSun" panose="02010600030101010101" pitchFamily="2" charset="-122"/>
              </a:rPr>
              <a:t> Subspace Descent for Deep Learning,” Proc. AISTAT, 2012.</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Vinyals</a:t>
            </a:r>
            <a:r>
              <a:rPr lang="en-US" sz="1200" dirty="0">
                <a:solidFill>
                  <a:prstClr val="black"/>
                </a:solidFill>
                <a:latin typeface="Times New Roman" panose="02020603050405020304" pitchFamily="18" charset="0"/>
                <a:ea typeface="SimSun" panose="02010600030101010101" pitchFamily="2" charset="-122"/>
              </a:rPr>
              <a:t>, O., </a:t>
            </a:r>
            <a:r>
              <a:rPr lang="en-US" sz="1200" dirty="0" err="1">
                <a:solidFill>
                  <a:prstClr val="black"/>
                </a:solidFill>
                <a:latin typeface="Times New Roman" panose="02020603050405020304" pitchFamily="18" charset="0"/>
                <a:ea typeface="SimSun" panose="02010600030101010101" pitchFamily="2" charset="-122"/>
              </a:rPr>
              <a:t>Jia</a:t>
            </a:r>
            <a:r>
              <a:rPr lang="en-US" sz="1200" dirty="0">
                <a:solidFill>
                  <a:prstClr val="black"/>
                </a:solidFill>
                <a:latin typeface="Times New Roman" panose="02020603050405020304" pitchFamily="18" charset="0"/>
                <a:ea typeface="SimSun" panose="02010600030101010101" pitchFamily="2" charset="-122"/>
              </a:rPr>
              <a:t>, Y., Deng, L., and Darrell, T. “</a:t>
            </a:r>
            <a:r>
              <a:rPr lang="en-US" sz="1200" u="sng" dirty="0">
                <a:solidFill>
                  <a:srgbClr val="0000FF"/>
                </a:solidFill>
                <a:latin typeface="Times New Roman" panose="02020603050405020304" pitchFamily="18" charset="0"/>
                <a:ea typeface="SimSun" panose="02010600030101010101" pitchFamily="2" charset="-122"/>
                <a:hlinkClick r:id="rId2"/>
              </a:rPr>
              <a:t>Learning with recursive perceptual representations</a:t>
            </a:r>
            <a:r>
              <a:rPr lang="en-US" sz="1200" dirty="0">
                <a:solidFill>
                  <a:prstClr val="black"/>
                </a:solidFill>
                <a:latin typeface="Times New Roman" panose="02020603050405020304" pitchFamily="18" charset="0"/>
                <a:ea typeface="SimSun" panose="02010600030101010101" pitchFamily="2" charset="-122"/>
              </a:rPr>
              <a:t>,” Proc. NIPS, 2012.</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Vinyals</a:t>
            </a:r>
            <a:r>
              <a:rPr lang="en-US" sz="1200" dirty="0">
                <a:solidFill>
                  <a:prstClr val="black"/>
                </a:solidFill>
                <a:latin typeface="Times New Roman" panose="02020603050405020304" pitchFamily="18" charset="0"/>
                <a:ea typeface="SimSun" panose="02010600030101010101" pitchFamily="2" charset="-122"/>
              </a:rPr>
              <a:t> O., and </a:t>
            </a:r>
            <a:r>
              <a:rPr lang="en-US" sz="1200" dirty="0" err="1">
                <a:solidFill>
                  <a:prstClr val="black"/>
                </a:solidFill>
                <a:latin typeface="Times New Roman" panose="02020603050405020304" pitchFamily="18" charset="0"/>
                <a:ea typeface="SimSun" panose="02010600030101010101" pitchFamily="2" charset="-122"/>
              </a:rPr>
              <a:t>Ravuri</a:t>
            </a:r>
            <a:r>
              <a:rPr lang="en-US" sz="1200" dirty="0">
                <a:solidFill>
                  <a:prstClr val="black"/>
                </a:solidFill>
                <a:latin typeface="Times New Roman" panose="02020603050405020304" pitchFamily="18" charset="0"/>
                <a:ea typeface="SimSun" panose="02010600030101010101" pitchFamily="2" charset="-122"/>
              </a:rPr>
              <a:t>, S. “Comparing multilayer perceptron to deep belief network tandem features for robust ASR,” Proc. ICASSP,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Welling, M., Rosen-</a:t>
            </a:r>
            <a:r>
              <a:rPr lang="en-US" sz="1200" dirty="0" err="1">
                <a:solidFill>
                  <a:prstClr val="black"/>
                </a:solidFill>
                <a:latin typeface="Times New Roman" panose="02020603050405020304" pitchFamily="18" charset="0"/>
                <a:ea typeface="SimSun" panose="02010600030101010101" pitchFamily="2" charset="-122"/>
              </a:rPr>
              <a:t>Zvi</a:t>
            </a:r>
            <a:r>
              <a:rPr lang="en-US" sz="1200" dirty="0">
                <a:solidFill>
                  <a:prstClr val="black"/>
                </a:solidFill>
                <a:latin typeface="Times New Roman" panose="02020603050405020304" pitchFamily="18" charset="0"/>
                <a:ea typeface="SimSun" panose="02010600030101010101" pitchFamily="2" charset="-122"/>
              </a:rPr>
              <a:t>, M., and Hinton, G. “Exponential family harmoniums with an application to information retrieval,” Proc. NIPS, Vol. 20, 2005.</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Wohlmayr</a:t>
            </a:r>
            <a:r>
              <a:rPr lang="en-US" sz="1200" dirty="0">
                <a:solidFill>
                  <a:prstClr val="black"/>
                </a:solidFill>
                <a:latin typeface="Times New Roman" panose="02020603050405020304" pitchFamily="18" charset="0"/>
                <a:ea typeface="SimSun" panose="02010600030101010101" pitchFamily="2" charset="-122"/>
              </a:rPr>
              <a:t>, M., Stark, M., </a:t>
            </a:r>
            <a:r>
              <a:rPr lang="en-US" sz="1200" dirty="0" err="1">
                <a:solidFill>
                  <a:prstClr val="black"/>
                </a:solidFill>
                <a:latin typeface="Times New Roman" panose="02020603050405020304" pitchFamily="18" charset="0"/>
                <a:ea typeface="SimSun" panose="02010600030101010101" pitchFamily="2" charset="-122"/>
              </a:rPr>
              <a:t>Pernkopf</a:t>
            </a:r>
            <a:r>
              <a:rPr lang="en-US" sz="1200" dirty="0">
                <a:solidFill>
                  <a:prstClr val="black"/>
                </a:solidFill>
                <a:latin typeface="Times New Roman" panose="02020603050405020304" pitchFamily="18" charset="0"/>
                <a:ea typeface="SimSun" panose="02010600030101010101" pitchFamily="2" charset="-122"/>
              </a:rPr>
              <a:t>, F. “A probabilistic interaction model for multi-pitch tracking with factorial hidden Markov model,” IEEE Trans. Audio, Speech, and Language Proc., vol. 19, no. 4, May. 2011.</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Wolpert</a:t>
            </a:r>
            <a:r>
              <a:rPr lang="en-US" sz="1200" dirty="0">
                <a:solidFill>
                  <a:prstClr val="black"/>
                </a:solidFill>
                <a:latin typeface="Times New Roman" panose="02020603050405020304" pitchFamily="18" charset="0"/>
                <a:ea typeface="SimSun" panose="02010600030101010101" pitchFamily="2" charset="-122"/>
              </a:rPr>
              <a:t>, D. “Stacked generalization,” Neural Networks, 5(2), pp. 241-259, 1992.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Xiao, L. and Deng, L. “</a:t>
            </a:r>
            <a:r>
              <a:rPr lang="en-US" sz="1200" u="sng" dirty="0">
                <a:solidFill>
                  <a:srgbClr val="0000FF"/>
                </a:solidFill>
                <a:latin typeface="Times New Roman" panose="02020603050405020304" pitchFamily="18" charset="0"/>
                <a:ea typeface="SimSun" panose="02010600030101010101" pitchFamily="2" charset="-122"/>
                <a:hlinkClick r:id="rId3"/>
              </a:rPr>
              <a:t>A geometric perspective of large-margin training of Gaussian models</a:t>
            </a:r>
            <a:r>
              <a:rPr lang="en-US" sz="1200" dirty="0">
                <a:solidFill>
                  <a:prstClr val="black"/>
                </a:solidFill>
                <a:latin typeface="Times New Roman" panose="02020603050405020304" pitchFamily="18" charset="0"/>
                <a:ea typeface="SimSun" panose="02010600030101010101" pitchFamily="2" charset="-122"/>
              </a:rPr>
              <a:t>,” IEEE Signal Processing Magazine, vol. 27, no. 6, pp. 118-123, IEEE, November 2010.</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Yamin</a:t>
            </a:r>
            <a:r>
              <a:rPr lang="en-US" sz="1200" dirty="0">
                <a:solidFill>
                  <a:prstClr val="black"/>
                </a:solidFill>
                <a:latin typeface="Times New Roman" panose="02020603050405020304" pitchFamily="18" charset="0"/>
                <a:ea typeface="SimSun" panose="02010600030101010101" pitchFamily="2" charset="-122"/>
              </a:rPr>
              <a:t>, S., Deng, L., Wang, Y., and Acero, A. “An integrative and discriminative technique for spoken utterance classification,” IEEE Trans. Audio, Speech, and Language Proc., 2008. </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Yang, D., </a:t>
            </a:r>
            <a:r>
              <a:rPr lang="en-US" sz="1200" dirty="0" err="1">
                <a:solidFill>
                  <a:prstClr val="black"/>
                </a:solidFill>
                <a:latin typeface="Times New Roman" panose="02020603050405020304" pitchFamily="18" charset="0"/>
                <a:ea typeface="SimSun" panose="02010600030101010101" pitchFamily="2" charset="-122"/>
              </a:rPr>
              <a:t>Furui</a:t>
            </a:r>
            <a:r>
              <a:rPr lang="en-US" sz="1200" dirty="0">
                <a:solidFill>
                  <a:prstClr val="black"/>
                </a:solidFill>
                <a:latin typeface="Times New Roman" panose="02020603050405020304" pitchFamily="18" charset="0"/>
                <a:ea typeface="SimSun" panose="02010600030101010101" pitchFamily="2" charset="-122"/>
              </a:rPr>
              <a:t>, S. “Combining a two-step CRF model and a joint source channel model for machine transliteration,” Proc. ACL, Uppsala, Sweden, 2010, pp. 275-280.</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Deng, L., and Seide, F. “</a:t>
            </a:r>
            <a:r>
              <a:rPr lang="en-US" sz="1200" u="sng" dirty="0">
                <a:solidFill>
                  <a:srgbClr val="0000FF"/>
                </a:solidFill>
                <a:latin typeface="Times New Roman" panose="02020603050405020304" pitchFamily="18" charset="0"/>
                <a:ea typeface="SimSun" panose="02010600030101010101" pitchFamily="2" charset="-122"/>
                <a:hlinkClick r:id="rId4"/>
              </a:rPr>
              <a:t>The deep tensor neural network with applications to large vocabulary speech recognition</a:t>
            </a:r>
            <a:r>
              <a:rPr lang="en-US" sz="1200" dirty="0">
                <a:solidFill>
                  <a:prstClr val="black"/>
                </a:solidFill>
                <a:latin typeface="Times New Roman" panose="02020603050405020304" pitchFamily="18" charset="0"/>
                <a:ea typeface="SimSun" panose="02010600030101010101" pitchFamily="2" charset="-122"/>
              </a:rPr>
              <a:t>,” IEEE Trans. Audio, Speech, Lang. Proc.,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and Deng, L. “Efficient and effective algorithms for training single-hidden-layer neural networks,” Pattern Recognition Letters, 2012. </a:t>
            </a:r>
          </a:p>
        </p:txBody>
      </p:sp>
    </p:spTree>
    <p:extLst>
      <p:ext uri="{BB962C8B-B14F-4D97-AF65-F5344CB8AC3E}">
        <p14:creationId xmlns:p14="http://schemas.microsoft.com/office/powerpoint/2010/main" val="24527653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144</a:t>
            </a:fld>
            <a:endParaRPr lang="en-US">
              <a:solidFill>
                <a:prstClr val="black">
                  <a:tint val="75000"/>
                </a:prstClr>
              </a:solidFill>
            </a:endParaRPr>
          </a:p>
        </p:txBody>
      </p:sp>
      <p:sp>
        <p:nvSpPr>
          <p:cNvPr id="3" name="Rectangle 2"/>
          <p:cNvSpPr/>
          <p:nvPr/>
        </p:nvSpPr>
        <p:spPr>
          <a:xfrm>
            <a:off x="85578" y="914400"/>
            <a:ext cx="9067800" cy="6186309"/>
          </a:xfrm>
          <a:prstGeom prst="rect">
            <a:avLst/>
          </a:prstGeom>
        </p:spPr>
        <p:txBody>
          <a:bodyPr wrap="square">
            <a:spAutoFit/>
          </a:bodyPr>
          <a:lstStyle/>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Seide, F., Li, G., Deng, L. “Exploiting sparseness in deep neural networks for large vocabulary speech recognition,” Proc. ICASSP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a:t>
            </a:r>
            <a:r>
              <a:rPr lang="en-US" sz="1200" dirty="0" err="1">
                <a:solidFill>
                  <a:prstClr val="black"/>
                </a:solidFill>
                <a:latin typeface="Times New Roman" panose="02020603050405020304" pitchFamily="18" charset="0"/>
                <a:ea typeface="SimSun" panose="02010600030101010101" pitchFamily="2" charset="-122"/>
              </a:rPr>
              <a:t>Siniscalchi</a:t>
            </a:r>
            <a:r>
              <a:rPr lang="en-US" sz="1200" dirty="0">
                <a:solidFill>
                  <a:prstClr val="black"/>
                </a:solidFill>
                <a:latin typeface="Times New Roman" panose="02020603050405020304" pitchFamily="18" charset="0"/>
                <a:ea typeface="SimSun" panose="02010600030101010101" pitchFamily="2" charset="-122"/>
              </a:rPr>
              <a:t>, S., Deng, L., and Lee, C. “Boosting attribute and phone estimation accuracies with deep neural networks for detection-based speech recognition”, Proc. ICASSP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Chen, X., and Deng, L., “Factorized deep neural networks for adaptive speech recognition,” International Workshop on Statistical Machine Learning for Speech Processing, March 2012.</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and Deng, L. “Deep learning and its applications to signal and information processing,” IEEE Signal Processing Magazine, January 2011, pp. 145-154.</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and Deng, L. “Accelerated parallelizable neural networks learning algorithms for speech recognition,” Proc. Interspeech 2011.</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Deng, L., Li, G., and F. Seide. “Discriminative pretraining of deep neural networks,” U.S. Patent Filing, Nov. 2011.</a:t>
            </a: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Yu, D. and Deng, L. “Deep-structured hidden conditional random fields for phonetic recognition,” Proc. Interspeech, Sept. 2010.</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Yu, D., Wang, S., Karam, Z., Deng, L. “Language recognition using deep-structured conditional random fields,” Proc. ICASSP, 2010, pp. 5030-5033.</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Yu, D., Wang, S., Deng, L., “Sequential labeling using deep-structured conditional random fields”, J. of Selected Topics in Signal Processing, 2010a.</a:t>
            </a:r>
            <a:r>
              <a:rPr lang="en-US" sz="1200" dirty="0">
                <a:solidFill>
                  <a:prstClr val="black"/>
                </a:solidFill>
                <a:latin typeface="Times New Roman" panose="02020603050405020304" pitchFamily="18" charset="0"/>
                <a:ea typeface="SimSun" panose="02010600030101010101" pitchFamily="2" charset="-122"/>
              </a:rPr>
              <a:t> </a:t>
            </a:r>
          </a:p>
          <a:p>
            <a:pPr marL="228600" indent="-228600" algn="just">
              <a:tabLst>
                <a:tab pos="228600" algn="l"/>
              </a:tabLst>
            </a:pPr>
            <a:r>
              <a:rPr lang="en-US" sz="1200" u="sng" dirty="0">
                <a:solidFill>
                  <a:srgbClr val="0000FF"/>
                </a:solidFill>
                <a:latin typeface="Times New Roman" panose="02020603050405020304" pitchFamily="18" charset="0"/>
                <a:ea typeface="SimSun" panose="02010600030101010101" pitchFamily="2" charset="-122"/>
              </a:rPr>
              <a:t>Yu, D., Li, J.-Y., and Deng, L. “Calibration of confidence measures in speech recognition,” IEEE Trans. Audio, Speech and Language, 2010b.</a:t>
            </a:r>
            <a:endParaRPr lang="en-US" sz="1200" dirty="0">
              <a:solidFill>
                <a:prstClr val="black"/>
              </a:solidFill>
              <a:latin typeface="Times New Roman" panose="02020603050405020304" pitchFamily="18" charset="0"/>
              <a:ea typeface="SimSun" panose="02010600030101010101" pitchFamily="2" charset="-122"/>
            </a:endParaRP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Deng, L., and Dahl, G.E., “Roles of Pre-Training and Fine-Tuning in Context-Dependent DBN-HMMs for Real-World Speech Recognition,” NIPS 2010 Workshop on Deep Learning and Unsupervised Feature Learning, Dec. 2010c.</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Deng, D., Wang, S., “Learning in the Deep-Structured Conditional Random Fields,” NIPS 2009 Workshop on Deep Learning for Speech Recognition and Related Applications, 2009.</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Deng, L., Gong, Y. and Acero, A. “</a:t>
            </a:r>
            <a:r>
              <a:rPr lang="en-US" sz="1200" u="sng" dirty="0">
                <a:solidFill>
                  <a:srgbClr val="0000FF"/>
                </a:solidFill>
                <a:latin typeface="Times New Roman" panose="02020603050405020304" pitchFamily="18" charset="0"/>
                <a:ea typeface="SimSun" panose="02010600030101010101" pitchFamily="2" charset="-122"/>
                <a:hlinkClick r:id="rId2"/>
              </a:rPr>
              <a:t>A novel framework and training algorithm for variable-parameter hidden Markov models</a:t>
            </a:r>
            <a:r>
              <a:rPr lang="en-US" sz="1200" dirty="0">
                <a:solidFill>
                  <a:prstClr val="black"/>
                </a:solidFill>
                <a:latin typeface="Times New Roman" panose="02020603050405020304" pitchFamily="18" charset="0"/>
                <a:ea typeface="SimSun" panose="02010600030101010101" pitchFamily="2" charset="-122"/>
              </a:rPr>
              <a:t>,” IEEE Transactions on Audio, Speech and Language Processing, vol. 17, no. 7, September 2009, pp. 1348-1360.</a:t>
            </a:r>
          </a:p>
          <a:p>
            <a:pPr marL="228600" indent="-228600" algn="just">
              <a:tabLst>
                <a:tab pos="228600" algn="l"/>
                <a:tab pos="457200" algn="l"/>
              </a:tabLst>
            </a:pPr>
            <a:r>
              <a:rPr lang="en-US" sz="1200" u="sng" dirty="0">
                <a:solidFill>
                  <a:srgbClr val="0000FF"/>
                </a:solidFill>
                <a:latin typeface="Times New Roman" panose="02020603050405020304" pitchFamily="18" charset="0"/>
                <a:ea typeface="SimSun" panose="02010600030101010101" pitchFamily="2" charset="-122"/>
              </a:rPr>
              <a:t>Yu, D., Deng, L., Liu, P., Wu, J., Gong, Y., and Acero, A. “Cross-lingual speech recognition under runtime resource constraints,” Proc. ICASSP, 2009</a:t>
            </a:r>
            <a:r>
              <a:rPr lang="en-US" sz="1200" dirty="0">
                <a:solidFill>
                  <a:prstClr val="black"/>
                </a:solidFill>
                <a:latin typeface="Times New Roman" panose="02020603050405020304" pitchFamily="18" charset="0"/>
                <a:ea typeface="SimSun" panose="02010600030101010101" pitchFamily="2" charset="-122"/>
              </a:rPr>
              <a:t>.</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Yu, D. and Deng, L. “</a:t>
            </a:r>
            <a:r>
              <a:rPr lang="en-US" sz="1200" u="sng" dirty="0">
                <a:solidFill>
                  <a:srgbClr val="0000FF"/>
                </a:solidFill>
                <a:latin typeface="Times New Roman" panose="02020603050405020304" pitchFamily="18" charset="0"/>
                <a:ea typeface="SimSun" panose="02010600030101010101" pitchFamily="2" charset="-122"/>
                <a:hlinkClick r:id="rId3"/>
              </a:rPr>
              <a:t>Solving nonlinear estimation problems using Splines,” </a:t>
            </a:r>
            <a:r>
              <a:rPr lang="en-US" sz="1200" dirty="0">
                <a:solidFill>
                  <a:prstClr val="black"/>
                </a:solidFill>
                <a:latin typeface="Times New Roman" panose="02020603050405020304" pitchFamily="18" charset="0"/>
                <a:ea typeface="SimSun" panose="02010600030101010101" pitchFamily="2" charset="-122"/>
              </a:rPr>
              <a:t>IEEE Signal Processing Magazine, vol. 26, no. 4, pp. 86-90, July 2009.</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Zamora-</a:t>
            </a:r>
            <a:r>
              <a:rPr lang="en-US" sz="1200" dirty="0" err="1">
                <a:solidFill>
                  <a:prstClr val="black"/>
                </a:solidFill>
                <a:latin typeface="Times New Roman" panose="02020603050405020304" pitchFamily="18" charset="0"/>
                <a:ea typeface="SimSun" panose="02010600030101010101" pitchFamily="2" charset="-122"/>
              </a:rPr>
              <a:t>Martínez</a:t>
            </a:r>
            <a:r>
              <a:rPr lang="en-US" sz="1200" dirty="0">
                <a:solidFill>
                  <a:prstClr val="black"/>
                </a:solidFill>
                <a:latin typeface="Times New Roman" panose="02020603050405020304" pitchFamily="18" charset="0"/>
                <a:ea typeface="SimSun" panose="02010600030101010101" pitchFamily="2" charset="-122"/>
              </a:rPr>
              <a:t>, F., Castro-</a:t>
            </a:r>
            <a:r>
              <a:rPr lang="en-US" sz="1200" dirty="0" err="1">
                <a:solidFill>
                  <a:prstClr val="black"/>
                </a:solidFill>
                <a:latin typeface="Times New Roman" panose="02020603050405020304" pitchFamily="18" charset="0"/>
                <a:ea typeface="SimSun" panose="02010600030101010101" pitchFamily="2" charset="-122"/>
              </a:rPr>
              <a:t>Bleda</a:t>
            </a:r>
            <a:r>
              <a:rPr lang="en-US" sz="1200" dirty="0">
                <a:solidFill>
                  <a:prstClr val="black"/>
                </a:solidFill>
                <a:latin typeface="Times New Roman" panose="02020603050405020304" pitchFamily="18" charset="0"/>
                <a:ea typeface="SimSun" panose="02010600030101010101" pitchFamily="2" charset="-122"/>
              </a:rPr>
              <a:t>, M., </a:t>
            </a:r>
            <a:r>
              <a:rPr lang="en-US" sz="1200" dirty="0" err="1">
                <a:solidFill>
                  <a:prstClr val="black"/>
                </a:solidFill>
                <a:latin typeface="Times New Roman" panose="02020603050405020304" pitchFamily="18" charset="0"/>
                <a:ea typeface="SimSun" panose="02010600030101010101" pitchFamily="2" charset="-122"/>
              </a:rPr>
              <a:t>España-Boquera</a:t>
            </a:r>
            <a:r>
              <a:rPr lang="en-US" sz="1200" dirty="0">
                <a:solidFill>
                  <a:prstClr val="black"/>
                </a:solidFill>
                <a:latin typeface="Times New Roman" panose="02020603050405020304" pitchFamily="18" charset="0"/>
                <a:ea typeface="SimSun" panose="02010600030101010101" pitchFamily="2" charset="-122"/>
              </a:rPr>
              <a:t>, S. “</a:t>
            </a:r>
            <a:r>
              <a:rPr lang="en-US" sz="1200" u="sng" dirty="0">
                <a:solidFill>
                  <a:srgbClr val="0000FF"/>
                </a:solidFill>
                <a:latin typeface="Times New Roman" panose="02020603050405020304" pitchFamily="18" charset="0"/>
                <a:ea typeface="SimSun" panose="02010600030101010101" pitchFamily="2" charset="-122"/>
                <a:hlinkClick r:id="rId4"/>
              </a:rPr>
              <a:t>Fast evaluation of connectionist language models</a:t>
            </a:r>
            <a:r>
              <a:rPr lang="en-US" sz="1200" dirty="0">
                <a:solidFill>
                  <a:prstClr val="black"/>
                </a:solidFill>
                <a:latin typeface="Times New Roman" panose="02020603050405020304" pitchFamily="18" charset="0"/>
                <a:ea typeface="SimSun" panose="02010600030101010101" pitchFamily="2" charset="-122"/>
              </a:rPr>
              <a:t>,” Intern. Conf. Artificial Neural Networks, 2009, pp. 144-151</a:t>
            </a:r>
            <a:r>
              <a:rPr lang="en-US" sz="1200" dirty="0" smtClean="0">
                <a:solidFill>
                  <a:prstClr val="black"/>
                </a:solidFill>
                <a:latin typeface="Times New Roman" panose="02020603050405020304" pitchFamily="18" charset="0"/>
                <a:ea typeface="SimSun" panose="02010600030101010101" pitchFamily="2" charset="-122"/>
              </a:rPr>
              <a:t>.</a:t>
            </a:r>
          </a:p>
          <a:p>
            <a:r>
              <a:rPr lang="en-US" sz="1200" dirty="0">
                <a:solidFill>
                  <a:prstClr val="black"/>
                </a:solidFill>
              </a:rPr>
              <a:t>Zen, H., </a:t>
            </a:r>
            <a:r>
              <a:rPr lang="en-US" sz="1200" dirty="0" err="1">
                <a:solidFill>
                  <a:prstClr val="black"/>
                </a:solidFill>
              </a:rPr>
              <a:t>Nankaku</a:t>
            </a:r>
            <a:r>
              <a:rPr lang="en-US" sz="1200" dirty="0">
                <a:solidFill>
                  <a:prstClr val="black"/>
                </a:solidFill>
              </a:rPr>
              <a:t>, Y., and </a:t>
            </a:r>
            <a:r>
              <a:rPr lang="en-US" sz="1200" dirty="0" err="1">
                <a:solidFill>
                  <a:prstClr val="black"/>
                </a:solidFill>
              </a:rPr>
              <a:t>Tokuda</a:t>
            </a:r>
            <a:r>
              <a:rPr lang="en-US" sz="1200" dirty="0">
                <a:solidFill>
                  <a:prstClr val="black"/>
                </a:solidFill>
              </a:rPr>
              <a:t>, K. “Continuous stochastic feature mapping based on trajectory HMMs,” IEEE Trans. Audio, Speech, and Language Proc., vol. 19, no. 2, Feb. 2011, pp. 417-430.</a:t>
            </a:r>
          </a:p>
          <a:p>
            <a:r>
              <a:rPr lang="en-US" sz="1200" dirty="0">
                <a:solidFill>
                  <a:prstClr val="black"/>
                </a:solidFill>
              </a:rPr>
              <a:t>Zen, H. Gales, M. J. F. </a:t>
            </a:r>
            <a:r>
              <a:rPr lang="en-US" sz="1200" dirty="0" err="1">
                <a:solidFill>
                  <a:prstClr val="black"/>
                </a:solidFill>
              </a:rPr>
              <a:t>Nankaku</a:t>
            </a:r>
            <a:r>
              <a:rPr lang="en-US" sz="1200" dirty="0">
                <a:solidFill>
                  <a:prstClr val="black"/>
                </a:solidFill>
              </a:rPr>
              <a:t>, Y. </a:t>
            </a:r>
            <a:r>
              <a:rPr lang="en-US" sz="1200" dirty="0" err="1">
                <a:solidFill>
                  <a:prstClr val="black"/>
                </a:solidFill>
              </a:rPr>
              <a:t>Tokuda</a:t>
            </a:r>
            <a:r>
              <a:rPr lang="en-US" sz="1200" dirty="0">
                <a:solidFill>
                  <a:prstClr val="black"/>
                </a:solidFill>
              </a:rPr>
              <a:t>, K. “</a:t>
            </a:r>
            <a:r>
              <a:rPr lang="en-US" sz="1200" u="sng" dirty="0">
                <a:solidFill>
                  <a:prstClr val="black"/>
                </a:solidFill>
                <a:hlinkClick r:id="rId5"/>
              </a:rPr>
              <a:t>Product of experts for statistical parametric speech synthesis</a:t>
            </a:r>
            <a:r>
              <a:rPr lang="en-US" sz="1200" dirty="0">
                <a:solidFill>
                  <a:prstClr val="black"/>
                </a:solidFill>
              </a:rPr>
              <a:t>,” IEEE Trans. Audio, Speech, and Language Proc., vol. 20, no. 3, March, 2012, pp. 794-805.</a:t>
            </a:r>
          </a:p>
          <a:p>
            <a:r>
              <a:rPr lang="en-US" sz="1200" dirty="0">
                <a:solidFill>
                  <a:prstClr val="black"/>
                </a:solidFill>
              </a:rPr>
              <a:t>Zweig, G. and Nguyen, P. “A segmental CRF approach to large vocabulary continuous speech recognition,” Proc. ASRU, 2009.</a:t>
            </a:r>
          </a:p>
          <a:p>
            <a:pPr marL="228600" indent="-228600" algn="just">
              <a:tabLst>
                <a:tab pos="228600" algn="l"/>
              </a:tabLst>
            </a:pPr>
            <a:endParaRPr lang="en-US" sz="12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1409624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145</a:t>
            </a:fld>
            <a:endParaRPr lang="en-US">
              <a:solidFill>
                <a:prstClr val="black">
                  <a:tint val="75000"/>
                </a:prstClr>
              </a:solidFill>
            </a:endParaRPr>
          </a:p>
        </p:txBody>
      </p:sp>
      <p:sp>
        <p:nvSpPr>
          <p:cNvPr id="3" name="Rectangle 2"/>
          <p:cNvSpPr/>
          <p:nvPr/>
        </p:nvSpPr>
        <p:spPr>
          <a:xfrm>
            <a:off x="-10551" y="609600"/>
            <a:ext cx="9002151" cy="6370975"/>
          </a:xfrm>
          <a:prstGeom prst="rect">
            <a:avLst/>
          </a:prstGeom>
        </p:spPr>
        <p:txBody>
          <a:bodyPr wrap="square">
            <a:spAutoFit/>
          </a:bodyPr>
          <a:lstStyle/>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Grégoire Mesnil, Xiaodong He, Li Deng, and Yoshua Bengio, </a:t>
            </a:r>
            <a:r>
              <a:rPr lang="en-US" sz="1200" dirty="0">
                <a:solidFill>
                  <a:srgbClr val="0000FF"/>
                </a:solidFill>
                <a:latin typeface="Times New Roman" panose="02020603050405020304" pitchFamily="18" charset="0"/>
                <a:ea typeface="SimSun" panose="02010600030101010101" pitchFamily="2" charset="-122"/>
                <a:hlinkClick r:id="rId2"/>
              </a:rPr>
              <a:t>Investigation of Recurrent-Neural-Network Architectures and Learning Methods for Spoken Language Understanding</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Interspeech 2013</a:t>
            </a:r>
            <a:r>
              <a:rPr lang="en-US" sz="1200" dirty="0">
                <a:solidFill>
                  <a:prstClr val="black"/>
                </a:solidFill>
                <a:latin typeface="Times New Roman" panose="02020603050405020304" pitchFamily="18" charset="0"/>
                <a:ea typeface="SimSun" panose="02010600030101010101" pitchFamily="2" charset="-122"/>
              </a:rPr>
              <a:t>, August 2013</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Ossama</a:t>
            </a:r>
            <a:r>
              <a:rPr lang="en-US" sz="1200" dirty="0">
                <a:solidFill>
                  <a:prstClr val="black"/>
                </a:solidFill>
                <a:latin typeface="Times New Roman" panose="02020603050405020304" pitchFamily="18" charset="0"/>
                <a:ea typeface="SimSun" panose="02010600030101010101" pitchFamily="2" charset="-122"/>
              </a:rPr>
              <a:t> Abdel-Hamid, Li Deng, and Dong Yu, </a:t>
            </a:r>
            <a:r>
              <a:rPr lang="en-US" sz="1200" dirty="0">
                <a:solidFill>
                  <a:srgbClr val="0000FF"/>
                </a:solidFill>
                <a:latin typeface="Times New Roman" panose="02020603050405020304" pitchFamily="18" charset="0"/>
                <a:ea typeface="SimSun" panose="02010600030101010101" pitchFamily="2" charset="-122"/>
                <a:hlinkClick r:id="rId3"/>
              </a:rPr>
              <a:t>Exploring convolutional neural network structures and optimization techniques for speech recognition</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Proc. Interspeech, Lyon, France</a:t>
            </a:r>
            <a:r>
              <a:rPr lang="en-US" sz="1200" dirty="0">
                <a:solidFill>
                  <a:prstClr val="black"/>
                </a:solidFill>
                <a:latin typeface="Times New Roman" panose="02020603050405020304" pitchFamily="18" charset="0"/>
                <a:ea typeface="SimSun" panose="02010600030101010101" pitchFamily="2" charset="-122"/>
              </a:rPr>
              <a:t>, August 2013</a:t>
            </a:r>
          </a:p>
          <a:p>
            <a:pPr marL="228600" indent="-228600" algn="just">
              <a:tabLst>
                <a:tab pos="228600" algn="l"/>
              </a:tabLst>
            </a:pPr>
            <a:r>
              <a:rPr lang="en-US" sz="1200" dirty="0" err="1">
                <a:solidFill>
                  <a:prstClr val="black"/>
                </a:solidFill>
                <a:latin typeface="Times New Roman" panose="02020603050405020304" pitchFamily="18" charset="0"/>
                <a:ea typeface="SimSun" panose="02010600030101010101" pitchFamily="2" charset="-122"/>
              </a:rPr>
              <a:t>Ossama</a:t>
            </a:r>
            <a:r>
              <a:rPr lang="en-US" sz="1200" dirty="0">
                <a:solidFill>
                  <a:prstClr val="black"/>
                </a:solidFill>
                <a:latin typeface="Times New Roman" panose="02020603050405020304" pitchFamily="18" charset="0"/>
                <a:ea typeface="SimSun" panose="02010600030101010101" pitchFamily="2" charset="-122"/>
              </a:rPr>
              <a:t> Abdel-Hamid, Li Deng, Dong Yu, and Hui Jiang, </a:t>
            </a:r>
            <a:r>
              <a:rPr lang="en-US" sz="1200" dirty="0">
                <a:solidFill>
                  <a:srgbClr val="0000FF"/>
                </a:solidFill>
                <a:latin typeface="Times New Roman" panose="02020603050405020304" pitchFamily="18" charset="0"/>
                <a:ea typeface="SimSun" panose="02010600030101010101" pitchFamily="2" charset="-122"/>
                <a:hlinkClick r:id="rId4"/>
              </a:rPr>
              <a:t>Deep segmental neural networks for speech recognition</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Proc. Interspeech, Lyon, France</a:t>
            </a:r>
            <a:r>
              <a:rPr lang="en-US" sz="1200" dirty="0">
                <a:solidFill>
                  <a:prstClr val="black"/>
                </a:solidFill>
                <a:latin typeface="Times New Roman" panose="02020603050405020304" pitchFamily="18" charset="0"/>
                <a:ea typeface="SimSun" panose="02010600030101010101" pitchFamily="2" charset="-122"/>
              </a:rPr>
              <a:t>, August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George Dahl, Jack W. Stokes, Li Deng, and Dong Yu, </a:t>
            </a:r>
            <a:r>
              <a:rPr lang="en-US" sz="1200" dirty="0">
                <a:solidFill>
                  <a:srgbClr val="0000FF"/>
                </a:solidFill>
                <a:latin typeface="Times New Roman" panose="02020603050405020304" pitchFamily="18" charset="0"/>
                <a:ea typeface="SimSun" panose="02010600030101010101" pitchFamily="2" charset="-122"/>
                <a:hlinkClick r:id="rId5"/>
              </a:rPr>
              <a:t>Large-Scale Malware Classification Using Random Projections and Neural Networks</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Proceedings IEEE Conference on Acoustics, Speech, and Signal Processing</a:t>
            </a:r>
            <a:r>
              <a:rPr lang="en-US" sz="1200" dirty="0">
                <a:solidFill>
                  <a:prstClr val="black"/>
                </a:solidFill>
                <a:latin typeface="Times New Roman" panose="02020603050405020304" pitchFamily="18" charset="0"/>
                <a:ea typeface="SimSun" panose="02010600030101010101" pitchFamily="2" charset="-122"/>
              </a:rPr>
              <a:t>, IEEE SPS, 26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Li Deng, Geoffrey Hinton, and Brian Kingsbury, </a:t>
            </a:r>
            <a:r>
              <a:rPr lang="en-US" sz="1200" dirty="0">
                <a:solidFill>
                  <a:srgbClr val="0000FF"/>
                </a:solidFill>
                <a:latin typeface="Times New Roman" panose="02020603050405020304" pitchFamily="18" charset="0"/>
                <a:ea typeface="SimSun" panose="02010600030101010101" pitchFamily="2" charset="-122"/>
                <a:hlinkClick r:id="rId6"/>
              </a:rPr>
              <a:t>New types of deep neural network learning for speech recognition and related applications: An overview</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IEEE International Conference on Acoustics, Speech, and Signal Processing (ICASSP), May 2013</a:t>
            </a:r>
            <a:r>
              <a:rPr lang="en-US" sz="1200" dirty="0">
                <a:solidFill>
                  <a:prstClr val="black"/>
                </a:solidFill>
                <a:latin typeface="Times New Roman" panose="02020603050405020304" pitchFamily="18" charset="0"/>
                <a:ea typeface="SimSun" panose="02010600030101010101" pitchFamily="2" charset="-122"/>
              </a:rPr>
              <a:t>,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Po-Sen Huang, Li Deng, Mark Hasegawa-Johnson, and Xiaodong He, </a:t>
            </a:r>
            <a:r>
              <a:rPr lang="en-US" sz="1200" dirty="0">
                <a:solidFill>
                  <a:srgbClr val="0000FF"/>
                </a:solidFill>
                <a:latin typeface="Times New Roman" panose="02020603050405020304" pitchFamily="18" charset="0"/>
                <a:ea typeface="SimSun" panose="02010600030101010101" pitchFamily="2" charset="-122"/>
                <a:hlinkClick r:id="rId7"/>
              </a:rPr>
              <a:t>Random Features for Kernel Deep Convex Network</a:t>
            </a:r>
            <a:r>
              <a:rPr lang="en-US" sz="1200" dirty="0">
                <a:solidFill>
                  <a:prstClr val="black"/>
                </a:solidFill>
                <a:latin typeface="Times New Roman" panose="02020603050405020304" pitchFamily="18" charset="0"/>
                <a:ea typeface="SimSun" panose="02010600030101010101" pitchFamily="2" charset="-122"/>
              </a:rPr>
              <a:t>, IEEE International Conference on Acoustics, Speech, and Signal Processing (ICASSP),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Li Deng, Jinyu Li, Jui-Ting Huang, </a:t>
            </a:r>
            <a:r>
              <a:rPr lang="en-US" sz="1200" dirty="0" err="1">
                <a:solidFill>
                  <a:prstClr val="black"/>
                </a:solidFill>
                <a:latin typeface="Times New Roman" panose="02020603050405020304" pitchFamily="18" charset="0"/>
                <a:ea typeface="SimSun" panose="02010600030101010101" pitchFamily="2" charset="-122"/>
              </a:rPr>
              <a:t>Kaisheng</a:t>
            </a:r>
            <a:r>
              <a:rPr lang="en-US" sz="1200" dirty="0">
                <a:solidFill>
                  <a:prstClr val="black"/>
                </a:solidFill>
                <a:latin typeface="Times New Roman" panose="02020603050405020304" pitchFamily="18" charset="0"/>
                <a:ea typeface="SimSun" panose="02010600030101010101" pitchFamily="2" charset="-122"/>
              </a:rPr>
              <a:t> Yao, Dong Yu, Frank Seide, Michael Seltzer, Geoff Zweig, Xiaodong He, Jason Williams, </a:t>
            </a:r>
            <a:r>
              <a:rPr lang="en-US" sz="1200" dirty="0" err="1">
                <a:solidFill>
                  <a:prstClr val="black"/>
                </a:solidFill>
                <a:latin typeface="Times New Roman" panose="02020603050405020304" pitchFamily="18" charset="0"/>
                <a:ea typeface="SimSun" panose="02010600030101010101" pitchFamily="2" charset="-122"/>
              </a:rPr>
              <a:t>Yifan</a:t>
            </a:r>
            <a:r>
              <a:rPr lang="en-US" sz="1200" dirty="0">
                <a:solidFill>
                  <a:prstClr val="black"/>
                </a:solidFill>
                <a:latin typeface="Times New Roman" panose="02020603050405020304" pitchFamily="18" charset="0"/>
                <a:ea typeface="SimSun" panose="02010600030101010101" pitchFamily="2" charset="-122"/>
              </a:rPr>
              <a:t> Gong, and Alex Acero, </a:t>
            </a:r>
            <a:r>
              <a:rPr lang="en-US" sz="1200" dirty="0">
                <a:solidFill>
                  <a:srgbClr val="0000FF"/>
                </a:solidFill>
                <a:latin typeface="Times New Roman" panose="02020603050405020304" pitchFamily="18" charset="0"/>
                <a:ea typeface="SimSun" panose="02010600030101010101" pitchFamily="2" charset="-122"/>
                <a:hlinkClick r:id="rId8"/>
              </a:rPr>
              <a:t>Recent Advances in Deep Learning for Speech Research at Microsoft</a:t>
            </a:r>
            <a:r>
              <a:rPr lang="en-US" sz="1200" dirty="0">
                <a:solidFill>
                  <a:prstClr val="black"/>
                </a:solidFill>
                <a:latin typeface="Times New Roman" panose="02020603050405020304" pitchFamily="18" charset="0"/>
                <a:ea typeface="SimSun" panose="02010600030101010101" pitchFamily="2" charset="-122"/>
              </a:rPr>
              <a:t>, IEEE International Conference on Acoustics, Speech, and Signal Processing (ICASSP),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Xiaodong He, Li Deng, Dilek Hakkani-Tur, and Gokhan Tur, </a:t>
            </a:r>
            <a:r>
              <a:rPr lang="en-US" sz="1200" dirty="0">
                <a:solidFill>
                  <a:srgbClr val="0000FF"/>
                </a:solidFill>
                <a:latin typeface="Times New Roman" panose="02020603050405020304" pitchFamily="18" charset="0"/>
                <a:ea typeface="SimSun" panose="02010600030101010101" pitchFamily="2" charset="-122"/>
                <a:hlinkClick r:id="rId9"/>
              </a:rPr>
              <a:t>Multi-Style Adaptive Training for Robust Cross-Lingual Spoken Language Understanding</a:t>
            </a:r>
            <a:r>
              <a:rPr lang="en-US" sz="1200" dirty="0">
                <a:solidFill>
                  <a:prstClr val="black"/>
                </a:solidFill>
                <a:latin typeface="Times New Roman" panose="02020603050405020304" pitchFamily="18" charset="0"/>
                <a:ea typeface="SimSun" panose="02010600030101010101" pitchFamily="2" charset="-122"/>
              </a:rPr>
              <a:t>, IEEE International Conference on Acoustics, Speech, and Signal Processing (ICASSP),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Jennifer </a:t>
            </a:r>
            <a:r>
              <a:rPr lang="en-US" sz="1200" dirty="0" err="1">
                <a:solidFill>
                  <a:prstClr val="black"/>
                </a:solidFill>
                <a:latin typeface="Times New Roman" panose="02020603050405020304" pitchFamily="18" charset="0"/>
                <a:ea typeface="SimSun" panose="02010600030101010101" pitchFamily="2" charset="-122"/>
              </a:rPr>
              <a:t>Gillenwater</a:t>
            </a:r>
            <a:r>
              <a:rPr lang="en-US" sz="1200" dirty="0">
                <a:solidFill>
                  <a:prstClr val="black"/>
                </a:solidFill>
                <a:latin typeface="Times New Roman" panose="02020603050405020304" pitchFamily="18" charset="0"/>
                <a:ea typeface="SimSun" panose="02010600030101010101" pitchFamily="2" charset="-122"/>
              </a:rPr>
              <a:t>, Xiaodong He, Jianfeng Gao, and Li Deng, </a:t>
            </a:r>
            <a:r>
              <a:rPr lang="en-US" sz="1200" dirty="0">
                <a:solidFill>
                  <a:srgbClr val="0000FF"/>
                </a:solidFill>
                <a:latin typeface="Times New Roman" panose="02020603050405020304" pitchFamily="18" charset="0"/>
                <a:ea typeface="SimSun" panose="02010600030101010101" pitchFamily="2" charset="-122"/>
                <a:hlinkClick r:id="rId10"/>
              </a:rPr>
              <a:t>End-To-End Learning of Parsing Models for Information Retrieval</a:t>
            </a:r>
            <a:r>
              <a:rPr lang="en-US" sz="1200" dirty="0">
                <a:solidFill>
                  <a:prstClr val="black"/>
                </a:solidFill>
                <a:latin typeface="Times New Roman" panose="02020603050405020304" pitchFamily="18" charset="0"/>
                <a:ea typeface="SimSun" panose="02010600030101010101" pitchFamily="2" charset="-122"/>
              </a:rPr>
              <a:t>, IEEE International Conference on Acoustics, Speech, and Signal Processing (ICASSP),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Jui-Ting Huang, Jinyu Li, Dong Yu, Li Deng, and </a:t>
            </a:r>
            <a:r>
              <a:rPr lang="en-US" sz="1200" dirty="0" err="1">
                <a:solidFill>
                  <a:prstClr val="black"/>
                </a:solidFill>
                <a:latin typeface="Times New Roman" panose="02020603050405020304" pitchFamily="18" charset="0"/>
                <a:ea typeface="SimSun" panose="02010600030101010101" pitchFamily="2" charset="-122"/>
              </a:rPr>
              <a:t>Yifan</a:t>
            </a:r>
            <a:r>
              <a:rPr lang="en-US" sz="1200" dirty="0">
                <a:solidFill>
                  <a:prstClr val="black"/>
                </a:solidFill>
                <a:latin typeface="Times New Roman" panose="02020603050405020304" pitchFamily="18" charset="0"/>
                <a:ea typeface="SimSun" panose="02010600030101010101" pitchFamily="2" charset="-122"/>
              </a:rPr>
              <a:t> Gong, </a:t>
            </a:r>
            <a:r>
              <a:rPr lang="en-US" sz="1200" dirty="0">
                <a:solidFill>
                  <a:srgbClr val="0000FF"/>
                </a:solidFill>
                <a:latin typeface="Times New Roman" panose="02020603050405020304" pitchFamily="18" charset="0"/>
                <a:ea typeface="SimSun" panose="02010600030101010101" pitchFamily="2" charset="-122"/>
                <a:hlinkClick r:id="rId11"/>
              </a:rPr>
              <a:t>CROSS-LANGUAGE KNOWLEDGE TRANSFER USING MULTILINGUAL DEEP NEURAL NETWORK WITH SHARED HIDDEN LAYERS</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IEEE International Conference on Acoustics, Speech, and Signal Processing (ICASSP)</a:t>
            </a:r>
            <a:r>
              <a:rPr lang="en-US" sz="1200" dirty="0">
                <a:solidFill>
                  <a:prstClr val="black"/>
                </a:solidFill>
                <a:latin typeface="Times New Roman" panose="02020603050405020304" pitchFamily="18" charset="0"/>
                <a:ea typeface="SimSun" panose="02010600030101010101" pitchFamily="2" charset="-122"/>
              </a:rPr>
              <a:t>,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Li Deng, Xiaodong He, and Jianfeng Gao, </a:t>
            </a:r>
            <a:r>
              <a:rPr lang="en-US" sz="1200" dirty="0">
                <a:solidFill>
                  <a:srgbClr val="0000FF"/>
                </a:solidFill>
                <a:latin typeface="Times New Roman" panose="02020603050405020304" pitchFamily="18" charset="0"/>
                <a:ea typeface="SimSun" panose="02010600030101010101" pitchFamily="2" charset="-122"/>
                <a:hlinkClick r:id="rId12"/>
              </a:rPr>
              <a:t>Deep Stacking Networks for Information Retrieval</a:t>
            </a:r>
            <a:r>
              <a:rPr lang="en-US" sz="1200" dirty="0">
                <a:solidFill>
                  <a:prstClr val="black"/>
                </a:solidFill>
                <a:latin typeface="Times New Roman" panose="02020603050405020304" pitchFamily="18" charset="0"/>
                <a:ea typeface="SimSun" panose="02010600030101010101" pitchFamily="2" charset="-122"/>
              </a:rPr>
              <a:t>, IEEE International Conference on Acoustics, Speech, and Signal Processing (ICASSP),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Li Deng, </a:t>
            </a:r>
            <a:r>
              <a:rPr lang="en-US" sz="1200" dirty="0" err="1">
                <a:solidFill>
                  <a:prstClr val="black"/>
                </a:solidFill>
                <a:latin typeface="Times New Roman" panose="02020603050405020304" pitchFamily="18" charset="0"/>
                <a:ea typeface="SimSun" panose="02010600030101010101" pitchFamily="2" charset="-122"/>
              </a:rPr>
              <a:t>Ossama</a:t>
            </a:r>
            <a:r>
              <a:rPr lang="en-US" sz="1200" dirty="0">
                <a:solidFill>
                  <a:prstClr val="black"/>
                </a:solidFill>
                <a:latin typeface="Times New Roman" panose="02020603050405020304" pitchFamily="18" charset="0"/>
                <a:ea typeface="SimSun" panose="02010600030101010101" pitchFamily="2" charset="-122"/>
              </a:rPr>
              <a:t> Abdel-Hamid, and Dong Yu, </a:t>
            </a:r>
            <a:r>
              <a:rPr lang="en-US" sz="1200" dirty="0">
                <a:solidFill>
                  <a:srgbClr val="0000FF"/>
                </a:solidFill>
                <a:latin typeface="Times New Roman" panose="02020603050405020304" pitchFamily="18" charset="0"/>
                <a:ea typeface="SimSun" panose="02010600030101010101" pitchFamily="2" charset="-122"/>
                <a:hlinkClick r:id="rId13"/>
              </a:rPr>
              <a:t>A deep convolutional neural network using heterogeneous pooling for trading acoustic invariance with phonetic confusion</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IEEE International Conference on Acoustics, Speech, and Signal Processing (ICASSP)</a:t>
            </a:r>
            <a:r>
              <a:rPr lang="en-US" sz="1200" dirty="0">
                <a:solidFill>
                  <a:prstClr val="black"/>
                </a:solidFill>
                <a:latin typeface="Times New Roman" panose="02020603050405020304" pitchFamily="18" charset="0"/>
                <a:ea typeface="SimSun" panose="02010600030101010101" pitchFamily="2" charset="-122"/>
              </a:rPr>
              <a:t>,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Po-Sen Huang, Kshitiz Kumar, Chaojun Liu, </a:t>
            </a:r>
            <a:r>
              <a:rPr lang="en-US" sz="1200" dirty="0" err="1">
                <a:solidFill>
                  <a:prstClr val="black"/>
                </a:solidFill>
                <a:latin typeface="Times New Roman" panose="02020603050405020304" pitchFamily="18" charset="0"/>
                <a:ea typeface="SimSun" panose="02010600030101010101" pitchFamily="2" charset="-122"/>
              </a:rPr>
              <a:t>Yifan</a:t>
            </a:r>
            <a:r>
              <a:rPr lang="en-US" sz="1200" dirty="0">
                <a:solidFill>
                  <a:prstClr val="black"/>
                </a:solidFill>
                <a:latin typeface="Times New Roman" panose="02020603050405020304" pitchFamily="18" charset="0"/>
                <a:ea typeface="SimSun" panose="02010600030101010101" pitchFamily="2" charset="-122"/>
              </a:rPr>
              <a:t> Gong, and Li Deng, </a:t>
            </a:r>
            <a:r>
              <a:rPr lang="en-US" sz="1200" dirty="0">
                <a:solidFill>
                  <a:srgbClr val="0000FF"/>
                </a:solidFill>
                <a:latin typeface="Times New Roman" panose="02020603050405020304" pitchFamily="18" charset="0"/>
                <a:ea typeface="SimSun" panose="02010600030101010101" pitchFamily="2" charset="-122"/>
                <a:hlinkClick r:id="rId14"/>
              </a:rPr>
              <a:t>PREDICTING SPEECH RECOGNITION CONFIDENCE USING DEEP LEARNING WITH WORD IDENTITY AND SCORE FEATURES</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Proc. ICASSP</a:t>
            </a:r>
            <a:r>
              <a:rPr lang="en-US" sz="1200" dirty="0">
                <a:solidFill>
                  <a:prstClr val="black"/>
                </a:solidFill>
                <a:latin typeface="Times New Roman" panose="02020603050405020304" pitchFamily="18" charset="0"/>
                <a:ea typeface="SimSun" panose="02010600030101010101" pitchFamily="2" charset="-122"/>
              </a:rPr>
              <a:t>,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Hamid Palangi, </a:t>
            </a:r>
            <a:r>
              <a:rPr lang="en-US" sz="1200" dirty="0" err="1">
                <a:solidFill>
                  <a:prstClr val="black"/>
                </a:solidFill>
                <a:latin typeface="Times New Roman" panose="02020603050405020304" pitchFamily="18" charset="0"/>
                <a:ea typeface="SimSun" panose="02010600030101010101" pitchFamily="2" charset="-122"/>
              </a:rPr>
              <a:t>Rabab</a:t>
            </a:r>
            <a:r>
              <a:rPr lang="en-US" sz="1200" dirty="0">
                <a:solidFill>
                  <a:prstClr val="black"/>
                </a:solidFill>
                <a:latin typeface="Times New Roman" panose="02020603050405020304" pitchFamily="18" charset="0"/>
                <a:ea typeface="SimSun" panose="02010600030101010101" pitchFamily="2" charset="-122"/>
              </a:rPr>
              <a:t> Ward, and Li Deng, </a:t>
            </a:r>
            <a:r>
              <a:rPr lang="en-US" sz="1200" dirty="0">
                <a:solidFill>
                  <a:srgbClr val="0000FF"/>
                </a:solidFill>
                <a:latin typeface="Times New Roman" panose="02020603050405020304" pitchFamily="18" charset="0"/>
                <a:ea typeface="SimSun" panose="02010600030101010101" pitchFamily="2" charset="-122"/>
                <a:hlinkClick r:id="rId15"/>
              </a:rPr>
              <a:t>Using deep stacking network to improve structured compressive sensing with multiple measurement vectors</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IEEE International Conference on Acoustics, Speech, and Signal Processing (ICASSP)</a:t>
            </a:r>
            <a:r>
              <a:rPr lang="en-US" sz="1200" dirty="0">
                <a:solidFill>
                  <a:prstClr val="black"/>
                </a:solidFill>
                <a:latin typeface="Times New Roman" panose="02020603050405020304" pitchFamily="18" charset="0"/>
                <a:ea typeface="SimSun" panose="02010600030101010101" pitchFamily="2" charset="-122"/>
              </a:rPr>
              <a:t>, May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Zhen-Hua Ling, Li Deng, and Dong Yu, </a:t>
            </a:r>
            <a:r>
              <a:rPr lang="en-US" sz="1200" dirty="0">
                <a:solidFill>
                  <a:srgbClr val="0000FF"/>
                </a:solidFill>
                <a:latin typeface="Times New Roman" panose="02020603050405020304" pitchFamily="18" charset="0"/>
                <a:ea typeface="SimSun" panose="02010600030101010101" pitchFamily="2" charset="-122"/>
                <a:hlinkClick r:id="rId16"/>
              </a:rPr>
              <a:t>Modeling Spectral Envelopes Using Restricted Boltzmann Machines For Statistical Parametric Speech Synthesis</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ICASSP 2013</a:t>
            </a:r>
            <a:r>
              <a:rPr lang="en-US" sz="1200" dirty="0">
                <a:solidFill>
                  <a:prstClr val="black"/>
                </a:solidFill>
                <a:latin typeface="Times New Roman" panose="02020603050405020304" pitchFamily="18" charset="0"/>
                <a:ea typeface="SimSun" panose="02010600030101010101" pitchFamily="2" charset="-122"/>
              </a:rPr>
              <a:t>, IEEE International Conference on Acoustics, Speech, and Signal Processing (ICASSP), 2013</a:t>
            </a:r>
          </a:p>
          <a:p>
            <a:pPr marL="228600" indent="-228600" algn="just">
              <a:tabLst>
                <a:tab pos="228600" algn="l"/>
              </a:tabLst>
            </a:pPr>
            <a:r>
              <a:rPr lang="en-US" sz="1200" dirty="0">
                <a:solidFill>
                  <a:prstClr val="black"/>
                </a:solidFill>
                <a:latin typeface="Times New Roman" panose="02020603050405020304" pitchFamily="18" charset="0"/>
                <a:ea typeface="SimSun" panose="02010600030101010101" pitchFamily="2" charset="-122"/>
              </a:rPr>
              <a:t>Xiaodong He and Li Deng, </a:t>
            </a:r>
            <a:r>
              <a:rPr lang="en-US" sz="1200" dirty="0">
                <a:solidFill>
                  <a:srgbClr val="0000FF"/>
                </a:solidFill>
                <a:latin typeface="Times New Roman" panose="02020603050405020304" pitchFamily="18" charset="0"/>
                <a:ea typeface="SimSun" panose="02010600030101010101" pitchFamily="2" charset="-122"/>
                <a:hlinkClick r:id="rId17"/>
              </a:rPr>
              <a:t>Speech-Centric Information Processing: An Optimization-Oriented Approach</a:t>
            </a:r>
            <a:r>
              <a:rPr lang="en-US" sz="1200" dirty="0">
                <a:solidFill>
                  <a:prstClr val="black"/>
                </a:solidFill>
                <a:latin typeface="Times New Roman" panose="02020603050405020304" pitchFamily="18" charset="0"/>
                <a:ea typeface="SimSun" panose="02010600030101010101" pitchFamily="2" charset="-122"/>
              </a:rPr>
              <a:t>, in </a:t>
            </a:r>
            <a:r>
              <a:rPr lang="en-US" sz="1200" i="1" dirty="0">
                <a:solidFill>
                  <a:prstClr val="black"/>
                </a:solidFill>
                <a:latin typeface="Times New Roman" panose="02020603050405020304" pitchFamily="18" charset="0"/>
                <a:ea typeface="SimSun" panose="02010600030101010101" pitchFamily="2" charset="-122"/>
              </a:rPr>
              <a:t>Proceedings of the </a:t>
            </a:r>
            <a:r>
              <a:rPr lang="en-US" sz="1200" i="1" dirty="0" smtClean="0">
                <a:solidFill>
                  <a:prstClr val="black"/>
                </a:solidFill>
                <a:latin typeface="Times New Roman" panose="02020603050405020304" pitchFamily="18" charset="0"/>
                <a:ea typeface="SimSun" panose="02010600030101010101" pitchFamily="2" charset="-122"/>
              </a:rPr>
              <a:t>IEEE</a:t>
            </a:r>
            <a:r>
              <a:rPr lang="en-US" sz="1200" dirty="0" smtClean="0">
                <a:solidFill>
                  <a:prstClr val="black"/>
                </a:solidFill>
                <a:latin typeface="Times New Roman" panose="02020603050405020304" pitchFamily="18" charset="0"/>
                <a:ea typeface="SimSun" panose="02010600030101010101" pitchFamily="2" charset="-122"/>
              </a:rPr>
              <a:t>, </a:t>
            </a:r>
            <a:r>
              <a:rPr lang="en-US" sz="1200" dirty="0">
                <a:solidFill>
                  <a:prstClr val="black"/>
                </a:solidFill>
                <a:latin typeface="Times New Roman" panose="02020603050405020304" pitchFamily="18" charset="0"/>
                <a:ea typeface="SimSun" panose="02010600030101010101" pitchFamily="2" charset="-122"/>
              </a:rPr>
              <a:t>vol. 31 May 2013.</a:t>
            </a:r>
          </a:p>
        </p:txBody>
      </p:sp>
    </p:spTree>
    <p:extLst>
      <p:ext uri="{BB962C8B-B14F-4D97-AF65-F5344CB8AC3E}">
        <p14:creationId xmlns:p14="http://schemas.microsoft.com/office/powerpoint/2010/main" val="28734078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146</a:t>
            </a:fld>
            <a:endParaRPr lang="en-US"/>
          </a:p>
        </p:txBody>
      </p:sp>
      <p:sp>
        <p:nvSpPr>
          <p:cNvPr id="4" name="Rectangle 3"/>
          <p:cNvSpPr/>
          <p:nvPr/>
        </p:nvSpPr>
        <p:spPr>
          <a:xfrm>
            <a:off x="3980300" y="685799"/>
            <a:ext cx="5087500" cy="5201424"/>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200" b="1" dirty="0">
                <a:solidFill>
                  <a:srgbClr val="1A1A1A"/>
                </a:solidFill>
                <a:latin typeface="Times New Roman" panose="02020603050405020304" pitchFamily="18" charset="0"/>
                <a:ea typeface="Times New Roman" panose="02020603050405020304" pitchFamily="18" charset="0"/>
              </a:rPr>
              <a:t>Li Deng,</a:t>
            </a:r>
            <a:r>
              <a:rPr lang="en-US" sz="1200" dirty="0">
                <a:solidFill>
                  <a:srgbClr val="1A1A1A"/>
                </a:solidFill>
                <a:latin typeface="Times New Roman" panose="02020603050405020304" pitchFamily="18" charset="0"/>
                <a:ea typeface="Times New Roman" panose="02020603050405020304" pitchFamily="18" charset="0"/>
              </a:rPr>
              <a:t> </a:t>
            </a:r>
            <a:r>
              <a:rPr lang="en-US" sz="1000" dirty="0">
                <a:solidFill>
                  <a:srgbClr val="0000FF"/>
                </a:solidFill>
                <a:latin typeface="Times New Roman" panose="02020603050405020304" pitchFamily="18" charset="0"/>
                <a:ea typeface="Times New Roman" panose="02020603050405020304" pitchFamily="18" charset="0"/>
                <a:hlinkClick r:id="rId2"/>
              </a:rPr>
              <a:t>DYNAMIC SPEECH MODELS --- Theory, Algorithm, and Application; (book review in IEEE Trans. Neural Networks, Vol. March 2009)</a:t>
            </a:r>
            <a:r>
              <a:rPr lang="en-US" sz="1000" dirty="0">
                <a:solidFill>
                  <a:srgbClr val="1A1A1A"/>
                </a:solidFill>
                <a:latin typeface="Times New Roman" panose="02020603050405020304" pitchFamily="18" charset="0"/>
                <a:ea typeface="Times New Roman" panose="02020603050405020304" pitchFamily="18" charset="0"/>
              </a:rPr>
              <a:t>, Morgan &amp; Claypool, December 2006.</a:t>
            </a:r>
            <a:endParaRPr lang="en-US" sz="1200" dirty="0">
              <a:solidFill>
                <a:srgbClr val="1A1A1A"/>
              </a:solidFill>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TABLE OF CONTENTS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Chapter 1: Introduction</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1.1 What Are Speech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1.2 What Are Dynamic Speech Models?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1.3 Why Modeling Speech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1.4 Outline of the Book</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 </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Chapter 2: A General Modeling And Computational Framework</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2.1 Background and Literature Review</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2.2 Model Design Philosophy and Overview</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2.3 Model Components and the Computational Framework</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2.4 Summary</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 </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Chapter 3: Modeling: From Acoustic Dynamics To Hidden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3.1 Background and Introduction</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3.2 Statistical Models for Acoustic Speech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3.3 Statistical Models for Hidden Speech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3.4 Summary</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 </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Chapter 4: Models With Discrete Valued Hidden Speech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4.1 Basic Model with Discretized Hidden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4.2 Extension of the Basic Model</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4.3 Application to Automatic Tracking of Hidden Dynamics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Chapter 5: Models With Continuous Valued Hidden Speech Trajectories</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5.1 Overview of the Hidden Trajectory Model</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5.2 Understanding Model Behavior by Computer Simulation</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5.3 Parameter Estimation</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5.4 Application to Phonetic Recognition</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5.5 Summary</a:t>
            </a:r>
            <a:endParaRPr lang="en-US" sz="12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000" dirty="0">
                <a:latin typeface="CMTT12"/>
                <a:ea typeface="Times New Roman" panose="02020603050405020304" pitchFamily="18" charset="0"/>
                <a:cs typeface="CMTT12"/>
              </a:rPr>
              <a:t>References</a:t>
            </a:r>
            <a:endParaRPr lang="en-US" sz="1200" dirty="0">
              <a:effectLst/>
              <a:latin typeface="Times New Roman" panose="02020603050405020304" pitchFamily="18" charset="0"/>
              <a:ea typeface="Times New Roman" panose="02020603050405020304" pitchFamily="18"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11" t="21955" r="35310" b="14012"/>
          <a:stretch/>
        </p:blipFill>
        <p:spPr bwMode="auto">
          <a:xfrm>
            <a:off x="38100" y="918609"/>
            <a:ext cx="3942201" cy="5437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97027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421" y="3344862"/>
            <a:ext cx="6245579" cy="3513138"/>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399"/>
            <a:ext cx="6248400" cy="3514725"/>
          </a:xfrm>
        </p:spPr>
      </p:pic>
    </p:spTree>
    <p:extLst>
      <p:ext uri="{BB962C8B-B14F-4D97-AF65-F5344CB8AC3E}">
        <p14:creationId xmlns:p14="http://schemas.microsoft.com/office/powerpoint/2010/main" val="60296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“DBN </a:t>
            </a:r>
            <a:r>
              <a:rPr lang="en-US" dirty="0" err="1" smtClean="0"/>
              <a:t>vs</a:t>
            </a:r>
            <a:r>
              <a:rPr lang="en-US" dirty="0" smtClean="0"/>
              <a:t> DBN” (for fun)</a:t>
            </a:r>
            <a:endParaRPr lang="en-US" dirty="0"/>
          </a:p>
        </p:txBody>
      </p:sp>
      <p:graphicFrame>
        <p:nvGraphicFramePr>
          <p:cNvPr id="7" name="Content Placeholder 6"/>
          <p:cNvGraphicFramePr>
            <a:graphicFrameLocks noGrp="1"/>
          </p:cNvGraphicFramePr>
          <p:nvPr>
            <p:ph idx="1"/>
            <p:extLst/>
          </p:nvPr>
        </p:nvGraphicFramePr>
        <p:xfrm>
          <a:off x="1424517" y="1941569"/>
          <a:ext cx="7498032" cy="5549333"/>
        </p:xfrm>
        <a:graphic>
          <a:graphicData uri="http://schemas.openxmlformats.org/drawingml/2006/table">
            <a:tbl>
              <a:tblPr firstRow="1" firstCol="1" bandRow="1">
                <a:tableStyleId>{5C22544A-7EE6-4342-B048-85BDC9FD1C3A}</a:tableStyleId>
              </a:tblPr>
              <a:tblGrid>
                <a:gridCol w="3749016"/>
                <a:gridCol w="3749016"/>
              </a:tblGrid>
              <a:tr h="1041935">
                <a:tc>
                  <a:txBody>
                    <a:bodyPr/>
                    <a:lstStyle/>
                    <a:p>
                      <a:pPr marL="0" marR="0" algn="ctr">
                        <a:spcBef>
                          <a:spcPts val="0"/>
                        </a:spcBef>
                        <a:spcAft>
                          <a:spcPts val="0"/>
                        </a:spcAft>
                      </a:pPr>
                      <a:r>
                        <a:rPr lang="en-US" sz="1500" u="sng" dirty="0">
                          <a:effectLst/>
                        </a:rPr>
                        <a:t>http://</a:t>
                      </a:r>
                      <a:r>
                        <a:rPr lang="en-US" sz="1500" u="sng" dirty="0" smtClean="0">
                          <a:effectLst/>
                        </a:rPr>
                        <a:t>acronyms.thefreedictionary.com/DBN</a:t>
                      </a:r>
                      <a:r>
                        <a:rPr lang="en-US" sz="2100" dirty="0" smtClean="0">
                          <a:effectLst/>
                        </a:rPr>
                        <a:t>Acronym</a:t>
                      </a:r>
                      <a:endParaRPr lang="en-US" sz="2100" dirty="0">
                        <a:effectLst/>
                        <a:latin typeface="Times New Roman"/>
                        <a:ea typeface="SimSun"/>
                        <a:cs typeface="Times New Roman"/>
                      </a:endParaRPr>
                    </a:p>
                  </a:txBody>
                  <a:tcPr marL="0" marR="0" marT="0" marB="0" anchor="ctr"/>
                </a:tc>
                <a:tc>
                  <a:txBody>
                    <a:bodyPr/>
                    <a:lstStyle/>
                    <a:p>
                      <a:pPr marL="0" marR="0" algn="ctr">
                        <a:spcBef>
                          <a:spcPts val="0"/>
                        </a:spcBef>
                        <a:spcAft>
                          <a:spcPts val="0"/>
                        </a:spcAft>
                      </a:pPr>
                      <a:r>
                        <a:rPr lang="en-US" sz="2100" dirty="0">
                          <a:effectLst/>
                        </a:rPr>
                        <a:t>Definition</a:t>
                      </a:r>
                      <a:endParaRPr lang="en-US" sz="2100" dirty="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dirty="0">
                          <a:effectLst/>
                        </a:rPr>
                        <a:t>1, 5-Diazabicyclo(4.3.0)Non-5-Ene (chemical compound)</a:t>
                      </a:r>
                      <a:endParaRPr lang="en-US" sz="900" dirty="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Doing Business - Not</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Dialog Broadband Networks (Dialog Telekom PLC; Sri Lanka)</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De Bonis Non (Legal: appointment of a personal representative to a vacancy)</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Divisible by None (band)</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b="1">
                          <a:solidFill>
                            <a:srgbClr val="FF0000"/>
                          </a:solidFill>
                          <a:effectLst/>
                        </a:rPr>
                        <a:t>DBN</a:t>
                      </a:r>
                      <a:endParaRPr lang="en-US" sz="900" b="1">
                        <a:solidFill>
                          <a:srgbClr val="FF0000"/>
                        </a:solidFill>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b="1" dirty="0">
                          <a:solidFill>
                            <a:srgbClr val="FF0000"/>
                          </a:solidFill>
                          <a:effectLst/>
                        </a:rPr>
                        <a:t>Deep Belief </a:t>
                      </a:r>
                      <a:r>
                        <a:rPr lang="en-US" sz="900" b="1" dirty="0" smtClean="0">
                          <a:solidFill>
                            <a:srgbClr val="FF0000"/>
                          </a:solidFill>
                          <a:effectLst/>
                        </a:rPr>
                        <a:t> Network </a:t>
                      </a:r>
                      <a:r>
                        <a:rPr lang="en-US" sz="900" b="1" dirty="0">
                          <a:solidFill>
                            <a:srgbClr val="FF0000"/>
                          </a:solidFill>
                          <a:effectLst/>
                        </a:rPr>
                        <a:t>(machine learning)</a:t>
                      </a:r>
                      <a:endParaRPr lang="en-US" sz="900" b="1" dirty="0">
                        <a:solidFill>
                          <a:srgbClr val="FF0000"/>
                        </a:solidFill>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b="1">
                          <a:solidFill>
                            <a:srgbClr val="FF0000"/>
                          </a:solidFill>
                          <a:effectLst/>
                        </a:rPr>
                        <a:t>DBN</a:t>
                      </a:r>
                      <a:endParaRPr lang="en-US" sz="900" b="1">
                        <a:solidFill>
                          <a:srgbClr val="FF0000"/>
                        </a:solidFill>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b="1" dirty="0">
                          <a:solidFill>
                            <a:srgbClr val="FF0000"/>
                          </a:solidFill>
                          <a:effectLst/>
                        </a:rPr>
                        <a:t>Dynamic Bayes Network</a:t>
                      </a:r>
                      <a:endParaRPr lang="en-US" sz="900" b="1" dirty="0">
                        <a:solidFill>
                          <a:srgbClr val="FF0000"/>
                        </a:solidFill>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Data Bus Network</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Dial-Back Number</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Day Beacon</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Domain-Border Node</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Digital Billboard Network (Australia)</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Drunk Before Noon</a:t>
                      </a:r>
                      <a:endParaRPr lang="en-US" sz="900">
                        <a:effectLst/>
                        <a:latin typeface="Times New Roman"/>
                        <a:ea typeface="SimSun"/>
                        <a:cs typeface="Times New Roman"/>
                      </a:endParaRPr>
                    </a:p>
                  </a:txBody>
                  <a:tcPr marL="0" marR="0" marT="0" marB="0" anchor="ctr"/>
                </a:tc>
              </a:tr>
              <a:tr h="450738">
                <a:tc>
                  <a:txBody>
                    <a:bodyPr/>
                    <a:lstStyle/>
                    <a:p>
                      <a:pPr marL="0" marR="0">
                        <a:spcBef>
                          <a:spcPts val="0"/>
                        </a:spcBef>
                        <a:spcAft>
                          <a:spcPts val="0"/>
                        </a:spcAft>
                      </a:pPr>
                      <a:r>
                        <a:rPr lang="en-US" sz="900" dirty="0">
                          <a:effectLst/>
                        </a:rPr>
                        <a:t>DBN</a:t>
                      </a:r>
                      <a:endParaRPr lang="en-US" sz="900" dirty="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District Borough Number (New York City Department of Education school identifier)</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Database Notification</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Directed Bipartite Network</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Décolletage de Basse Normandie (French: Turning of Lower Normandy)</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a:effectLst/>
                        </a:rPr>
                        <a:t>DBN</a:t>
                      </a:r>
                      <a:endParaRPr lang="en-US" sz="90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a:effectLst/>
                        </a:rPr>
                        <a:t>Don Boule de Neige (French: Don Snowball)</a:t>
                      </a:r>
                      <a:endParaRPr lang="en-US" sz="900">
                        <a:effectLst/>
                        <a:latin typeface="Times New Roman"/>
                        <a:ea typeface="SimSun"/>
                        <a:cs typeface="Times New Roman"/>
                      </a:endParaRPr>
                    </a:p>
                  </a:txBody>
                  <a:tcPr marL="0" marR="0" marT="0" marB="0" anchor="ctr"/>
                </a:tc>
              </a:tr>
              <a:tr h="225370">
                <a:tc>
                  <a:txBody>
                    <a:bodyPr/>
                    <a:lstStyle/>
                    <a:p>
                      <a:pPr marL="0" marR="0">
                        <a:spcBef>
                          <a:spcPts val="0"/>
                        </a:spcBef>
                        <a:spcAft>
                          <a:spcPts val="0"/>
                        </a:spcAft>
                      </a:pPr>
                      <a:r>
                        <a:rPr lang="en-US" sz="900" dirty="0">
                          <a:effectLst/>
                        </a:rPr>
                        <a:t>DBN</a:t>
                      </a:r>
                      <a:endParaRPr lang="en-US" sz="900" dirty="0">
                        <a:effectLst/>
                        <a:latin typeface="Times New Roman"/>
                        <a:ea typeface="SimSun"/>
                        <a:cs typeface="Times New Roman"/>
                      </a:endParaRPr>
                    </a:p>
                  </a:txBody>
                  <a:tcPr marL="0" marR="0" marT="0" marB="0" anchor="ctr"/>
                </a:tc>
                <a:tc>
                  <a:txBody>
                    <a:bodyPr/>
                    <a:lstStyle/>
                    <a:p>
                      <a:pPr marL="0" marR="0">
                        <a:spcBef>
                          <a:spcPts val="0"/>
                        </a:spcBef>
                        <a:spcAft>
                          <a:spcPts val="0"/>
                        </a:spcAft>
                      </a:pPr>
                      <a:r>
                        <a:rPr lang="en-US" sz="900" dirty="0">
                          <a:effectLst/>
                        </a:rPr>
                        <a:t>Development Business Network (various locations)</a:t>
                      </a:r>
                      <a:endParaRPr lang="en-US" sz="900" dirty="0">
                        <a:effectLst/>
                        <a:latin typeface="Times New Roman"/>
                        <a:ea typeface="SimSun"/>
                        <a:cs typeface="Times New Roman"/>
                      </a:endParaRPr>
                    </a:p>
                  </a:txBody>
                  <a:tcPr marL="0" marR="0" marT="0" marB="0" anchor="ctr"/>
                </a:tc>
              </a:tr>
            </a:tbl>
          </a:graphicData>
        </a:graphic>
      </p:graphicFrame>
      <p:sp>
        <p:nvSpPr>
          <p:cNvPr id="4" name="Date Placeholder 3"/>
          <p:cNvSpPr>
            <a:spLocks noGrp="1"/>
          </p:cNvSpPr>
          <p:nvPr>
            <p:ph type="dt" sz="half" idx="10"/>
          </p:nvPr>
        </p:nvSpPr>
        <p:spPr/>
        <p:txBody>
          <a:bodyPr/>
          <a:lstStyle/>
          <a:p>
            <a:fld id="{1F9A80B2-60D6-45A7-9913-381B60D37858}" type="datetime1">
              <a:rPr lang="en-US" smtClean="0">
                <a:solidFill>
                  <a:srgbClr val="C8C8B1">
                    <a:shade val="50000"/>
                    <a:satMod val="200000"/>
                  </a:srgbClr>
                </a:solidFill>
              </a:rPr>
              <a:pPr/>
              <a:t>7/11/2013</a:t>
            </a:fld>
            <a:endParaRPr lang="en-US" dirty="0">
              <a:solidFill>
                <a:srgbClr val="C8C8B1">
                  <a:shade val="50000"/>
                  <a:satMod val="20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C8C8B1">
                    <a:shade val="50000"/>
                    <a:satMod val="200000"/>
                  </a:srgbClr>
                </a:solidFill>
              </a:rPr>
              <a:pPr/>
              <a:t>148</a:t>
            </a:fld>
            <a:endParaRPr lang="en-US">
              <a:solidFill>
                <a:srgbClr val="C8C8B1">
                  <a:shade val="50000"/>
                  <a:satMod val="200000"/>
                </a:srgbClr>
              </a:solidFill>
            </a:endParaRPr>
          </a:p>
        </p:txBody>
      </p:sp>
      <p:sp>
        <p:nvSpPr>
          <p:cNvPr id="8" name="Rectangle 1"/>
          <p:cNvSpPr>
            <a:spLocks noChangeArrowheads="1"/>
          </p:cNvSpPr>
          <p:nvPr/>
        </p:nvSpPr>
        <p:spPr bwMode="auto">
          <a:xfrm>
            <a:off x="1196635" y="1263307"/>
            <a:ext cx="2982509" cy="84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456" tIns="34227" rIns="68456" bIns="34227" numCol="1" anchor="ctr" anchorCtr="0" compatLnSpc="1">
            <a:prstTxWarp prst="textNoShape">
              <a:avLst/>
            </a:prstTxWarp>
            <a:spAutoFit/>
          </a:bodyPr>
          <a:lstStyle/>
          <a:p>
            <a:pPr defTabSz="684579" fontAlgn="base">
              <a:spcBef>
                <a:spcPct val="0"/>
              </a:spcBef>
              <a:spcAft>
                <a:spcPct val="0"/>
              </a:spcAft>
            </a:pPr>
            <a:r>
              <a:rPr lang="en-US" sz="800" b="1" dirty="0">
                <a:solidFill>
                  <a:srgbClr val="000000"/>
                </a:solidFill>
                <a:latin typeface="Tahoma" pitchFamily="34" charset="0"/>
                <a:ea typeface="SimSun" pitchFamily="2" charset="-122"/>
                <a:cs typeface="Tahoma" pitchFamily="34" charset="0"/>
              </a:rPr>
              <a:t>From:</a:t>
            </a:r>
            <a:r>
              <a:rPr lang="en-US" sz="800" dirty="0">
                <a:solidFill>
                  <a:srgbClr val="000000"/>
                </a:solidFill>
                <a:latin typeface="Tahoma" pitchFamily="34" charset="0"/>
                <a:ea typeface="SimSun" pitchFamily="2" charset="-122"/>
                <a:cs typeface="Tahoma" pitchFamily="34" charset="0"/>
              </a:rPr>
              <a:t> Geoffrey Hinton [mailto:</a:t>
            </a:r>
            <a:r>
              <a:rPr lang="en-US" sz="800" dirty="0">
                <a:solidFill>
                  <a:srgbClr val="000000"/>
                </a:solidFill>
                <a:latin typeface="Tahoma" pitchFamily="34" charset="0"/>
                <a:ea typeface="SimSun" pitchFamily="2" charset="-122"/>
                <a:cs typeface="Tahoma" pitchFamily="34" charset="0"/>
                <a:hlinkClick r:id="rId2"/>
              </a:rPr>
              <a:t>geoffrey.hinton@gmail.com</a:t>
            </a:r>
            <a:r>
              <a:rPr lang="en-US" sz="800" dirty="0">
                <a:solidFill>
                  <a:srgbClr val="000000"/>
                </a:solidFill>
                <a:latin typeface="Tahoma" pitchFamily="34" charset="0"/>
                <a:ea typeface="SimSun" pitchFamily="2" charset="-122"/>
                <a:cs typeface="Tahoma" pitchFamily="34" charset="0"/>
              </a:rPr>
              <a:t>] </a:t>
            </a:r>
            <a:br>
              <a:rPr lang="en-US" sz="800" dirty="0">
                <a:solidFill>
                  <a:srgbClr val="000000"/>
                </a:solidFill>
                <a:latin typeface="Tahoma" pitchFamily="34" charset="0"/>
                <a:ea typeface="SimSun" pitchFamily="2" charset="-122"/>
                <a:cs typeface="Tahoma" pitchFamily="34" charset="0"/>
              </a:rPr>
            </a:br>
            <a:r>
              <a:rPr lang="en-US" sz="800" b="1" dirty="0">
                <a:solidFill>
                  <a:srgbClr val="000000"/>
                </a:solidFill>
                <a:latin typeface="Tahoma" pitchFamily="34" charset="0"/>
                <a:ea typeface="SimSun" pitchFamily="2" charset="-122"/>
                <a:cs typeface="Tahoma" pitchFamily="34" charset="0"/>
              </a:rPr>
              <a:t>Sent:</a:t>
            </a:r>
            <a:r>
              <a:rPr lang="en-US" sz="800" dirty="0">
                <a:solidFill>
                  <a:srgbClr val="000000"/>
                </a:solidFill>
                <a:latin typeface="Tahoma" pitchFamily="34" charset="0"/>
                <a:ea typeface="SimSun" pitchFamily="2" charset="-122"/>
                <a:cs typeface="Tahoma" pitchFamily="34" charset="0"/>
              </a:rPr>
              <a:t> Tuesday, January 17, 2012 9:33 AM</a:t>
            </a:r>
            <a:br>
              <a:rPr lang="en-US" sz="800" dirty="0">
                <a:solidFill>
                  <a:srgbClr val="000000"/>
                </a:solidFill>
                <a:latin typeface="Tahoma" pitchFamily="34" charset="0"/>
                <a:ea typeface="SimSun" pitchFamily="2" charset="-122"/>
                <a:cs typeface="Tahoma" pitchFamily="34" charset="0"/>
              </a:rPr>
            </a:br>
            <a:r>
              <a:rPr lang="en-US" sz="800" b="1" dirty="0">
                <a:solidFill>
                  <a:srgbClr val="000000"/>
                </a:solidFill>
                <a:latin typeface="Tahoma" pitchFamily="34" charset="0"/>
                <a:ea typeface="SimSun" pitchFamily="2" charset="-122"/>
                <a:cs typeface="Tahoma" pitchFamily="34" charset="0"/>
              </a:rPr>
              <a:t>To:</a:t>
            </a:r>
            <a:r>
              <a:rPr lang="en-US" sz="800" dirty="0">
                <a:solidFill>
                  <a:srgbClr val="000000"/>
                </a:solidFill>
                <a:latin typeface="Tahoma" pitchFamily="34" charset="0"/>
                <a:ea typeface="SimSun" pitchFamily="2" charset="-122"/>
                <a:cs typeface="Tahoma" pitchFamily="34" charset="0"/>
              </a:rPr>
              <a:t> Li Deng</a:t>
            </a:r>
            <a:br>
              <a:rPr lang="en-US" sz="800" dirty="0">
                <a:solidFill>
                  <a:srgbClr val="000000"/>
                </a:solidFill>
                <a:latin typeface="Tahoma" pitchFamily="34" charset="0"/>
                <a:ea typeface="SimSun" pitchFamily="2" charset="-122"/>
                <a:cs typeface="Tahoma" pitchFamily="34" charset="0"/>
              </a:rPr>
            </a:br>
            <a:r>
              <a:rPr lang="en-US" sz="800" b="1" dirty="0">
                <a:solidFill>
                  <a:srgbClr val="000000"/>
                </a:solidFill>
                <a:latin typeface="Tahoma" pitchFamily="34" charset="0"/>
                <a:ea typeface="SimSun" pitchFamily="2" charset="-122"/>
                <a:cs typeface="Tahoma" pitchFamily="34" charset="0"/>
              </a:rPr>
              <a:t>Subject:</a:t>
            </a:r>
            <a:r>
              <a:rPr lang="en-US" sz="800" dirty="0">
                <a:solidFill>
                  <a:srgbClr val="000000"/>
                </a:solidFill>
                <a:latin typeface="Tahoma" pitchFamily="34" charset="0"/>
                <a:ea typeface="SimSun" pitchFamily="2" charset="-122"/>
                <a:cs typeface="Tahoma" pitchFamily="34" charset="0"/>
              </a:rPr>
              <a:t> DBNs are beating DBNs</a:t>
            </a:r>
            <a:endParaRPr lang="en-US" sz="500" dirty="0">
              <a:solidFill>
                <a:srgbClr val="000000"/>
              </a:solidFill>
              <a:latin typeface="Arial" pitchFamily="34" charset="0"/>
              <a:cs typeface="Arial" pitchFamily="34" charset="0"/>
            </a:endParaRPr>
          </a:p>
          <a:p>
            <a:pPr defTabSz="684579" eaLnBrk="0" fontAlgn="base" hangingPunct="0">
              <a:spcBef>
                <a:spcPct val="0"/>
              </a:spcBef>
              <a:spcAft>
                <a:spcPct val="0"/>
              </a:spcAft>
            </a:pPr>
            <a:r>
              <a:rPr lang="en-US" sz="900" dirty="0">
                <a:solidFill>
                  <a:srgbClr val="000000"/>
                </a:solidFill>
                <a:ea typeface="SimSun" pitchFamily="2" charset="-122"/>
                <a:cs typeface="Times New Roman" pitchFamily="18" charset="0"/>
              </a:rPr>
              <a:t> </a:t>
            </a:r>
            <a:endParaRPr lang="en-US" sz="500" dirty="0">
              <a:solidFill>
                <a:srgbClr val="000000"/>
              </a:solidFill>
              <a:latin typeface="Arial" pitchFamily="34" charset="0"/>
              <a:cs typeface="Arial" pitchFamily="34" charset="0"/>
            </a:endParaRPr>
          </a:p>
          <a:p>
            <a:pPr defTabSz="684579" eaLnBrk="0" fontAlgn="base" hangingPunct="0">
              <a:spcBef>
                <a:spcPct val="0"/>
              </a:spcBef>
              <a:spcAft>
                <a:spcPct val="0"/>
              </a:spcAft>
            </a:pPr>
            <a:r>
              <a:rPr lang="en-US" sz="800" dirty="0">
                <a:solidFill>
                  <a:srgbClr val="000000"/>
                </a:solidFill>
                <a:latin typeface="Calibri" pitchFamily="34" charset="0"/>
                <a:ea typeface="SimSun" pitchFamily="2" charset="-122"/>
                <a:cs typeface="Calibri" pitchFamily="34" charset="0"/>
              </a:rPr>
              <a:t> </a:t>
            </a:r>
            <a:endParaRPr lang="en-US" sz="1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65739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pic>
        <p:nvPicPr>
          <p:cNvPr id="3" name="Picture 2"/>
          <p:cNvPicPr>
            <a:picLocks noChangeAspect="1"/>
          </p:cNvPicPr>
          <p:nvPr/>
        </p:nvPicPr>
        <p:blipFill>
          <a:blip r:embed="rId2"/>
          <a:stretch>
            <a:fillRect/>
          </a:stretch>
        </p:blipFill>
        <p:spPr>
          <a:xfrm>
            <a:off x="0" y="-22194"/>
            <a:ext cx="9144000" cy="6902388"/>
          </a:xfrm>
          <a:prstGeom prst="rect">
            <a:avLst/>
          </a:prstGeom>
        </p:spPr>
      </p:pic>
    </p:spTree>
    <p:extLst>
      <p:ext uri="{BB962C8B-B14F-4D97-AF65-F5344CB8AC3E}">
        <p14:creationId xmlns:p14="http://schemas.microsoft.com/office/powerpoint/2010/main" val="1571653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3" name="Picture 2"/>
          <p:cNvPicPr>
            <a:picLocks noChangeAspect="1"/>
          </p:cNvPicPr>
          <p:nvPr/>
        </p:nvPicPr>
        <p:blipFill>
          <a:blip r:embed="rId2"/>
          <a:stretch>
            <a:fillRect/>
          </a:stretch>
        </p:blipFill>
        <p:spPr>
          <a:xfrm>
            <a:off x="-152400" y="-121459"/>
            <a:ext cx="9448800" cy="6986385"/>
          </a:xfrm>
          <a:prstGeom prst="rect">
            <a:avLst/>
          </a:prstGeom>
        </p:spPr>
      </p:pic>
    </p:spTree>
    <p:extLst>
      <p:ext uri="{BB962C8B-B14F-4D97-AF65-F5344CB8AC3E}">
        <p14:creationId xmlns:p14="http://schemas.microsoft.com/office/powerpoint/2010/main" val="947790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pic>
        <p:nvPicPr>
          <p:cNvPr id="3" name="Picture 2"/>
          <p:cNvPicPr>
            <a:picLocks noChangeAspect="1"/>
          </p:cNvPicPr>
          <p:nvPr/>
        </p:nvPicPr>
        <p:blipFill>
          <a:blip r:embed="rId2"/>
          <a:stretch>
            <a:fillRect/>
          </a:stretch>
        </p:blipFill>
        <p:spPr>
          <a:xfrm>
            <a:off x="0" y="-2755"/>
            <a:ext cx="9144000" cy="6863509"/>
          </a:xfrm>
          <a:prstGeom prst="rect">
            <a:avLst/>
          </a:prstGeom>
        </p:spPr>
      </p:pic>
    </p:spTree>
    <p:extLst>
      <p:ext uri="{BB962C8B-B14F-4D97-AF65-F5344CB8AC3E}">
        <p14:creationId xmlns:p14="http://schemas.microsoft.com/office/powerpoint/2010/main" val="4055060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
        <p:nvSpPr>
          <p:cNvPr id="3" name="TextBox 2"/>
          <p:cNvSpPr txBox="1"/>
          <p:nvPr/>
        </p:nvSpPr>
        <p:spPr>
          <a:xfrm>
            <a:off x="152400" y="1676400"/>
            <a:ext cx="8153400" cy="1446550"/>
          </a:xfrm>
          <a:prstGeom prst="rect">
            <a:avLst/>
          </a:prstGeom>
          <a:noFill/>
        </p:spPr>
        <p:txBody>
          <a:bodyPr wrap="square" rtlCol="0">
            <a:spAutoFit/>
          </a:bodyPr>
          <a:lstStyle/>
          <a:p>
            <a:r>
              <a:rPr lang="en-US" sz="4400" dirty="0" smtClean="0"/>
              <a:t>Some of Microsoft’s Stories…, </a:t>
            </a:r>
          </a:p>
          <a:p>
            <a:r>
              <a:rPr lang="en-US" sz="4400" dirty="0" smtClean="0"/>
              <a:t>      Since 2009…</a:t>
            </a:r>
            <a:endParaRPr lang="en-US" sz="4400" dirty="0"/>
          </a:p>
        </p:txBody>
      </p:sp>
    </p:spTree>
    <p:extLst>
      <p:ext uri="{BB962C8B-B14F-4D97-AF65-F5344CB8AC3E}">
        <p14:creationId xmlns:p14="http://schemas.microsoft.com/office/powerpoint/2010/main" val="39326408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200" b="1" dirty="0" smtClean="0"/>
              <a:t>DL Took off in Speech Recognition from MSR</a:t>
            </a:r>
            <a:endParaRPr lang="en-US" sz="3200" b="1" dirty="0"/>
          </a:p>
        </p:txBody>
      </p:sp>
      <p:sp>
        <p:nvSpPr>
          <p:cNvPr id="3" name="Content Placeholder 2"/>
          <p:cNvSpPr>
            <a:spLocks noGrp="1"/>
          </p:cNvSpPr>
          <p:nvPr>
            <p:ph idx="1"/>
          </p:nvPr>
        </p:nvSpPr>
        <p:spPr/>
        <p:txBody>
          <a:bodyPr>
            <a:normAutofit fontScale="92500" lnSpcReduction="20000"/>
          </a:bodyPr>
          <a:lstStyle/>
          <a:p>
            <a:r>
              <a:rPr lang="en-US" dirty="0" smtClean="0"/>
              <a:t>Speech recognition: the first big (and real-world) success of deep learning </a:t>
            </a:r>
          </a:p>
          <a:p>
            <a:r>
              <a:rPr lang="en-US" dirty="0" smtClean="0"/>
              <a:t>From MSR (initial collaboration with Hinton et al., 2009-2010) and </a:t>
            </a:r>
            <a:r>
              <a:rPr lang="en-US" dirty="0"/>
              <a:t>then </a:t>
            </a:r>
            <a:r>
              <a:rPr lang="en-US" dirty="0" smtClean="0"/>
              <a:t>to the entire speech industry</a:t>
            </a:r>
          </a:p>
          <a:p>
            <a:r>
              <a:rPr lang="en-US" dirty="0" smtClean="0"/>
              <a:t>Got out of “local optimum” of GMM-HMM stayed for many years</a:t>
            </a:r>
          </a:p>
          <a:p>
            <a:r>
              <a:rPr lang="en-US" dirty="0" smtClean="0"/>
              <a:t>Now used by Microsoft, Google, Apple/Nuance/IBM, </a:t>
            </a:r>
            <a:r>
              <a:rPr lang="en-US" dirty="0" err="1" smtClean="0"/>
              <a:t>Baidu</a:t>
            </a:r>
            <a:r>
              <a:rPr lang="en-US" dirty="0" smtClean="0"/>
              <a:t>, </a:t>
            </a:r>
            <a:r>
              <a:rPr lang="en-US" dirty="0" err="1" smtClean="0"/>
              <a:t>IFlyTech</a:t>
            </a:r>
            <a:r>
              <a:rPr lang="en-US" dirty="0" smtClean="0"/>
              <a:t>, etc. doing voice search in the cloud for smart phones (plus many other applications.)</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129535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3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t>PART I: Basics of Deep Learning (DL)</a:t>
            </a:r>
            <a:br>
              <a:rPr lang="en-US" b="1" dirty="0" smtClean="0"/>
            </a:br>
            <a:r>
              <a:rPr lang="en-US" sz="3200" dirty="0" smtClean="0">
                <a:solidFill>
                  <a:schemeClr val="accent1">
                    <a:lumMod val="60000"/>
                    <a:lumOff val="40000"/>
                  </a:schemeClr>
                </a:solidFill>
              </a:rPr>
              <a:t>--- including impact and recent history of DL (Deep Neural Net, DNN) in speech recognition</a:t>
            </a:r>
            <a:r>
              <a:rPr lang="en-US" b="1" dirty="0" smtClean="0"/>
              <a:t/>
            </a:r>
            <a:br>
              <a:rPr lang="en-US" b="1" dirty="0" smtClean="0"/>
            </a:br>
            <a:r>
              <a:rPr lang="en-US" b="1" dirty="0" smtClean="0"/>
              <a:t/>
            </a:r>
            <a:br>
              <a:rPr lang="en-US" b="1" dirty="0" smtClean="0"/>
            </a:br>
            <a:r>
              <a:rPr lang="en-US" b="1" dirty="0" smtClean="0"/>
              <a:t>PART II: Deeper Substance of DL</a:t>
            </a:r>
            <a:br>
              <a:rPr lang="en-US" b="1" dirty="0" smtClean="0"/>
            </a:br>
            <a:r>
              <a:rPr lang="en-US" sz="3200" dirty="0" smtClean="0">
                <a:solidFill>
                  <a:schemeClr val="accent1">
                    <a:lumMod val="60000"/>
                    <a:lumOff val="40000"/>
                  </a:schemeClr>
                </a:solidFill>
              </a:rPr>
              <a:t>--- including connections to other ML paradigms, examples of incorporating speech knowledge in DL architecture, and recent experiments in speech recognition</a:t>
            </a: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t>Outline</a:t>
            </a:r>
            <a:endParaRPr lang="en-US" sz="5400" b="1" dirty="0"/>
          </a:p>
        </p:txBody>
      </p:sp>
    </p:spTree>
    <p:extLst>
      <p:ext uri="{BB962C8B-B14F-4D97-AF65-F5344CB8AC3E}">
        <p14:creationId xmlns:p14="http://schemas.microsoft.com/office/powerpoint/2010/main" val="36308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93381" y="228600"/>
            <a:ext cx="7498080" cy="868363"/>
          </a:xfrm>
        </p:spPr>
        <p:txBody>
          <a:bodyPr>
            <a:normAutofit fontScale="90000"/>
          </a:bodyPr>
          <a:lstStyle/>
          <a:p>
            <a:pPr algn="ctr"/>
            <a:r>
              <a:rPr lang="en-US" dirty="0" smtClean="0"/>
              <a:t>Renaissance of Neural Network</a:t>
            </a:r>
            <a:br>
              <a:rPr lang="en-US" dirty="0" smtClean="0"/>
            </a:br>
            <a:r>
              <a:rPr lang="en-US" dirty="0" smtClean="0"/>
              <a:t>--- “Deep Learning,” 2006</a:t>
            </a:r>
            <a:endParaRPr lang="en-US" dirty="0"/>
          </a:p>
        </p:txBody>
      </p:sp>
      <p:cxnSp>
        <p:nvCxnSpPr>
          <p:cNvPr id="5" name="Elbow Connector 4"/>
          <p:cNvCxnSpPr/>
          <p:nvPr/>
        </p:nvCxnSpPr>
        <p:spPr>
          <a:xfrm flipV="1">
            <a:off x="-2514600" y="4038600"/>
            <a:ext cx="2514600" cy="242777"/>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
        <p:nvSpPr>
          <p:cNvPr id="6" name="TextBox 5"/>
          <p:cNvSpPr txBox="1"/>
          <p:nvPr/>
        </p:nvSpPr>
        <p:spPr>
          <a:xfrm>
            <a:off x="3420533" y="3810000"/>
            <a:ext cx="5669812" cy="3170099"/>
          </a:xfrm>
          <a:prstGeom prst="rect">
            <a:avLst/>
          </a:prstGeom>
          <a:noFill/>
        </p:spPr>
        <p:txBody>
          <a:bodyPr wrap="square" rtlCol="0">
            <a:spAutoFit/>
          </a:bodyPr>
          <a:lstStyle/>
          <a:p>
            <a:pPr marL="0" lvl="1"/>
            <a:r>
              <a:rPr lang="en-US" sz="2000" dirty="0" smtClean="0">
                <a:solidFill>
                  <a:srgbClr val="000000"/>
                </a:solidFill>
              </a:rPr>
              <a:t>-Geoff </a:t>
            </a:r>
            <a:r>
              <a:rPr lang="en-US" sz="2000" dirty="0">
                <a:solidFill>
                  <a:srgbClr val="000000"/>
                </a:solidFill>
              </a:rPr>
              <a:t>Hinton invented Deep </a:t>
            </a:r>
            <a:r>
              <a:rPr lang="en-US" sz="2000" dirty="0" smtClean="0">
                <a:solidFill>
                  <a:srgbClr val="000000"/>
                </a:solidFill>
              </a:rPr>
              <a:t>Belief Networks </a:t>
            </a:r>
            <a:r>
              <a:rPr lang="en-US" sz="2000" dirty="0">
                <a:solidFill>
                  <a:srgbClr val="000000"/>
                </a:solidFill>
              </a:rPr>
              <a:t>(DBN) to make neural net </a:t>
            </a:r>
            <a:r>
              <a:rPr lang="en-US" sz="2000" dirty="0" smtClean="0">
                <a:solidFill>
                  <a:srgbClr val="000000"/>
                </a:solidFill>
              </a:rPr>
              <a:t>learning </a:t>
            </a:r>
            <a:r>
              <a:rPr lang="en-US" sz="2000" dirty="0">
                <a:solidFill>
                  <a:srgbClr val="000000"/>
                </a:solidFill>
              </a:rPr>
              <a:t>fast and effective; </a:t>
            </a:r>
            <a:r>
              <a:rPr lang="en-US" sz="2000" b="1" i="1" dirty="0" smtClean="0">
                <a:solidFill>
                  <a:srgbClr val="000000"/>
                </a:solidFill>
              </a:rPr>
              <a:t>Science, 2006 </a:t>
            </a:r>
          </a:p>
          <a:p>
            <a:pPr marL="0" lvl="1"/>
            <a:endParaRPr lang="en-US" sz="2000" b="1" i="1" dirty="0" smtClean="0">
              <a:solidFill>
                <a:srgbClr val="000000"/>
              </a:solidFill>
            </a:endParaRPr>
          </a:p>
          <a:p>
            <a:pPr marL="342900" lvl="1" indent="-342900">
              <a:buFontTx/>
              <a:buChar char="-"/>
            </a:pPr>
            <a:r>
              <a:rPr lang="en-US" sz="2000" dirty="0" smtClean="0">
                <a:solidFill>
                  <a:srgbClr val="000000"/>
                </a:solidFill>
              </a:rPr>
              <a:t>Pre-train </a:t>
            </a:r>
            <a:r>
              <a:rPr lang="en-US" sz="2000" dirty="0">
                <a:solidFill>
                  <a:srgbClr val="000000"/>
                </a:solidFill>
              </a:rPr>
              <a:t>each layer from bottom </a:t>
            </a:r>
            <a:r>
              <a:rPr lang="en-US" sz="2000" dirty="0" smtClean="0">
                <a:solidFill>
                  <a:srgbClr val="000000"/>
                </a:solidFill>
              </a:rPr>
              <a:t>up</a:t>
            </a:r>
          </a:p>
          <a:p>
            <a:pPr marL="342900" lvl="1" indent="-342900">
              <a:buFontTx/>
              <a:buChar char="-"/>
            </a:pPr>
            <a:r>
              <a:rPr lang="en-US" sz="2000" dirty="0" smtClean="0">
                <a:solidFill>
                  <a:srgbClr val="000000"/>
                </a:solidFill>
              </a:rPr>
              <a:t>Each </a:t>
            </a:r>
            <a:r>
              <a:rPr lang="en-US" sz="2000" dirty="0">
                <a:solidFill>
                  <a:srgbClr val="000000"/>
                </a:solidFill>
              </a:rPr>
              <a:t>pair of layers is an Restricted Boltzmann Machine (</a:t>
            </a:r>
            <a:r>
              <a:rPr lang="en-US" sz="2000" dirty="0" smtClean="0">
                <a:solidFill>
                  <a:srgbClr val="000000"/>
                </a:solidFill>
              </a:rPr>
              <a:t>RBM)</a:t>
            </a:r>
          </a:p>
          <a:p>
            <a:pPr marL="342900" lvl="1" indent="-342900">
              <a:buFontTx/>
              <a:buChar char="-"/>
            </a:pPr>
            <a:r>
              <a:rPr lang="en-US" sz="2000" dirty="0" smtClean="0">
                <a:solidFill>
                  <a:srgbClr val="000000"/>
                </a:solidFill>
              </a:rPr>
              <a:t>Jointly </a:t>
            </a:r>
            <a:r>
              <a:rPr lang="en-US" sz="2000" dirty="0">
                <a:solidFill>
                  <a:srgbClr val="000000"/>
                </a:solidFill>
              </a:rPr>
              <a:t>fine-tune all layers using back-propagation</a:t>
            </a:r>
          </a:p>
          <a:p>
            <a:pPr marL="0" lvl="1"/>
            <a:endParaRPr lang="en-US" sz="2000" b="1" i="1"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562100"/>
            <a:ext cx="1371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870981" y="-5562600"/>
            <a:ext cx="271131" cy="12420600"/>
            <a:chOff x="846611" y="-5562600"/>
            <a:chExt cx="271131" cy="11833151"/>
          </a:xfrm>
        </p:grpSpPr>
        <p:cxnSp>
          <p:nvCxnSpPr>
            <p:cNvPr id="19" name="Straight Connector 18"/>
            <p:cNvCxnSpPr/>
            <p:nvPr/>
          </p:nvCxnSpPr>
          <p:spPr>
            <a:xfrm>
              <a:off x="862772" y="-55626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0" name="Straight Connector 19"/>
            <p:cNvCxnSpPr/>
            <p:nvPr/>
          </p:nvCxnSpPr>
          <p:spPr>
            <a:xfrm>
              <a:off x="862773" y="6270551"/>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a:off x="907526" y="-424044"/>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a:off x="919711" y="-1527296"/>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3" name="Straight Connector 22"/>
            <p:cNvCxnSpPr/>
            <p:nvPr/>
          </p:nvCxnSpPr>
          <p:spPr>
            <a:xfrm>
              <a:off x="905311" y="-2611569"/>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a:off x="870533" y="-37338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5" name="Straight Connector 24"/>
            <p:cNvCxnSpPr/>
            <p:nvPr/>
          </p:nvCxnSpPr>
          <p:spPr>
            <a:xfrm>
              <a:off x="864332" y="-47244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6" name="Straight Connector 25"/>
            <p:cNvCxnSpPr/>
            <p:nvPr/>
          </p:nvCxnSpPr>
          <p:spPr>
            <a:xfrm>
              <a:off x="883166" y="1789052"/>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7" name="Straight Connector 26"/>
            <p:cNvCxnSpPr/>
            <p:nvPr/>
          </p:nvCxnSpPr>
          <p:spPr>
            <a:xfrm>
              <a:off x="895350" y="6858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8" name="Straight Connector 27"/>
            <p:cNvCxnSpPr/>
            <p:nvPr/>
          </p:nvCxnSpPr>
          <p:spPr>
            <a:xfrm>
              <a:off x="870981" y="2892304"/>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9" name="Straight Connector 28"/>
            <p:cNvCxnSpPr/>
            <p:nvPr/>
          </p:nvCxnSpPr>
          <p:spPr>
            <a:xfrm>
              <a:off x="858796" y="3995556"/>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a:off x="846611" y="5098808"/>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31" name="Straight Connector 30"/>
            <p:cNvCxnSpPr/>
            <p:nvPr/>
          </p:nvCxnSpPr>
          <p:spPr>
            <a:xfrm>
              <a:off x="1047750" y="-5562600"/>
              <a:ext cx="0" cy="11833151"/>
            </a:xfrm>
            <a:prstGeom prst="line">
              <a:avLst/>
            </a:prstGeom>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123321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750" fill="hold"/>
                                        <p:tgtEl>
                                          <p:spTgt spid="3"/>
                                        </p:tgtEl>
                                        <p:attrNameLst>
                                          <p:attrName>ppt_x</p:attrName>
                                          <p:attrName>ppt_y</p:attrName>
                                        </p:attrNameLst>
                                      </p:cBhvr>
                                    </p:animMotion>
                                  </p:childTnLst>
                                </p:cTn>
                              </p:par>
                              <p:par>
                                <p:cTn id="7" presetID="63" presetClass="path" presetSubtype="0" accel="50000" decel="50000" fill="hold" nodeType="withEffect">
                                  <p:stCondLst>
                                    <p:cond delay="0"/>
                                  </p:stCondLst>
                                  <p:childTnLst>
                                    <p:animMotion origin="layout" path="M -3.33333E-6 1.11022E-16 L 0.3625 0.00347 " pathEditMode="relative" rAng="0" ptsTypes="AA">
                                      <p:cBhvr>
                                        <p:cTn id="8" dur="2000" fill="hold"/>
                                        <p:tgtEl>
                                          <p:spTgt spid="5"/>
                                        </p:tgtEl>
                                        <p:attrNameLst>
                                          <p:attrName>ppt_x</p:attrName>
                                          <p:attrName>ppt_y</p:attrName>
                                        </p:attrNameLst>
                                      </p:cBhvr>
                                      <p:rCtr x="18125" y="162"/>
                                    </p:animMotion>
                                  </p:childTnLst>
                                </p:cTn>
                              </p:par>
                              <p:par>
                                <p:cTn id="9" presetID="42" presetClass="entr" presetSubtype="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500"/>
                                  </p:stCondLst>
                                  <p:childTnLst>
                                    <p:set>
                                      <p:cBhvr>
                                        <p:cTn id="15"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519333"/>
            <a:ext cx="8250865" cy="868363"/>
          </a:xfrm>
        </p:spPr>
        <p:txBody>
          <a:bodyPr>
            <a:normAutofit fontScale="90000"/>
          </a:bodyPr>
          <a:lstStyle/>
          <a:p>
            <a:pPr algn="ctr"/>
            <a:r>
              <a:rPr lang="en-US" u="sng" dirty="0" smtClean="0"/>
              <a:t>Industry Scale </a:t>
            </a:r>
            <a:r>
              <a:rPr lang="en-US" dirty="0" smtClean="0"/>
              <a:t>Deep Learning </a:t>
            </a:r>
            <a:br>
              <a:rPr lang="en-US" dirty="0" smtClean="0"/>
            </a:br>
            <a:endParaRPr lang="en-US" b="0" dirty="0"/>
          </a:p>
        </p:txBody>
      </p:sp>
      <p:sp>
        <p:nvSpPr>
          <p:cNvPr id="8" name="TextBox 7"/>
          <p:cNvSpPr txBox="1"/>
          <p:nvPr/>
        </p:nvSpPr>
        <p:spPr>
          <a:xfrm>
            <a:off x="2362200" y="2172581"/>
            <a:ext cx="6282956" cy="400110"/>
          </a:xfrm>
          <a:prstGeom prst="rect">
            <a:avLst/>
          </a:prstGeom>
          <a:noFill/>
        </p:spPr>
        <p:txBody>
          <a:bodyPr wrap="square" rtlCol="0">
            <a:spAutoFit/>
          </a:bodyPr>
          <a:lstStyle/>
          <a:p>
            <a:pPr lvl="1"/>
            <a:r>
              <a:rPr lang="en-US" sz="2000" dirty="0" smtClean="0">
                <a:solidFill>
                  <a:srgbClr val="000000"/>
                </a:solidFill>
              </a:rPr>
              <a:t>-2008 NIPS: Geoff Hinton &amp; Li Deng reconnected</a:t>
            </a:r>
          </a:p>
        </p:txBody>
      </p:sp>
      <p:pic>
        <p:nvPicPr>
          <p:cNvPr id="5122" name="Picture 2" descr="http://t1.gstatic.com/images?q=tbn:ANd9GcTCU2DturyGf6zkMt8QjYhdU7uJ0A9OhqDUoOkm38XEVVxZNSUs_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244" y="261936"/>
            <a:ext cx="1638300" cy="1383156"/>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 89"/>
          <p:cNvGrpSpPr/>
          <p:nvPr/>
        </p:nvGrpSpPr>
        <p:grpSpPr>
          <a:xfrm>
            <a:off x="870981" y="-5562600"/>
            <a:ext cx="271131" cy="12420600"/>
            <a:chOff x="846611" y="-5562600"/>
            <a:chExt cx="271131" cy="11833151"/>
          </a:xfrm>
        </p:grpSpPr>
        <p:cxnSp>
          <p:nvCxnSpPr>
            <p:cNvPr id="91" name="Straight Connector 90"/>
            <p:cNvCxnSpPr/>
            <p:nvPr/>
          </p:nvCxnSpPr>
          <p:spPr>
            <a:xfrm>
              <a:off x="862772" y="-55626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2" name="Straight Connector 91"/>
            <p:cNvCxnSpPr/>
            <p:nvPr/>
          </p:nvCxnSpPr>
          <p:spPr>
            <a:xfrm>
              <a:off x="862773" y="6270551"/>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3" name="Straight Connector 92"/>
            <p:cNvCxnSpPr/>
            <p:nvPr/>
          </p:nvCxnSpPr>
          <p:spPr>
            <a:xfrm>
              <a:off x="907526" y="-424044"/>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4" name="Straight Connector 93"/>
            <p:cNvCxnSpPr/>
            <p:nvPr/>
          </p:nvCxnSpPr>
          <p:spPr>
            <a:xfrm>
              <a:off x="919711" y="-1527296"/>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5" name="Straight Connector 94"/>
            <p:cNvCxnSpPr/>
            <p:nvPr/>
          </p:nvCxnSpPr>
          <p:spPr>
            <a:xfrm>
              <a:off x="905311" y="-2611569"/>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6" name="Straight Connector 95"/>
            <p:cNvCxnSpPr/>
            <p:nvPr/>
          </p:nvCxnSpPr>
          <p:spPr>
            <a:xfrm>
              <a:off x="870533" y="-37338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7" name="Straight Connector 96"/>
            <p:cNvCxnSpPr/>
            <p:nvPr/>
          </p:nvCxnSpPr>
          <p:spPr>
            <a:xfrm>
              <a:off x="864332" y="-47244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8" name="Straight Connector 97"/>
            <p:cNvCxnSpPr/>
            <p:nvPr/>
          </p:nvCxnSpPr>
          <p:spPr>
            <a:xfrm>
              <a:off x="883166" y="1789052"/>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9" name="Straight Connector 98"/>
            <p:cNvCxnSpPr/>
            <p:nvPr/>
          </p:nvCxnSpPr>
          <p:spPr>
            <a:xfrm>
              <a:off x="895350" y="6858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0" name="Straight Connector 99"/>
            <p:cNvCxnSpPr/>
            <p:nvPr/>
          </p:nvCxnSpPr>
          <p:spPr>
            <a:xfrm>
              <a:off x="870981" y="2892304"/>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1" name="Straight Connector 100"/>
            <p:cNvCxnSpPr/>
            <p:nvPr/>
          </p:nvCxnSpPr>
          <p:spPr>
            <a:xfrm>
              <a:off x="858796" y="3995556"/>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2" name="Straight Connector 101"/>
            <p:cNvCxnSpPr/>
            <p:nvPr/>
          </p:nvCxnSpPr>
          <p:spPr>
            <a:xfrm>
              <a:off x="846611" y="5098808"/>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3" name="Straight Connector 102"/>
            <p:cNvCxnSpPr/>
            <p:nvPr/>
          </p:nvCxnSpPr>
          <p:spPr>
            <a:xfrm>
              <a:off x="1047750" y="-5562600"/>
              <a:ext cx="0" cy="11833151"/>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109" name="Elbow Connector 108"/>
          <p:cNvCxnSpPr/>
          <p:nvPr/>
        </p:nvCxnSpPr>
        <p:spPr>
          <a:xfrm>
            <a:off x="-2667000" y="3869266"/>
            <a:ext cx="1981200" cy="1758821"/>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137" name="Straight Arrow Connector 5136"/>
          <p:cNvCxnSpPr/>
          <p:nvPr/>
        </p:nvCxnSpPr>
        <p:spPr>
          <a:xfrm>
            <a:off x="-2667000" y="2667000"/>
            <a:ext cx="1981200"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5139" name="Rectangle 5138"/>
          <p:cNvSpPr/>
          <p:nvPr/>
        </p:nvSpPr>
        <p:spPr>
          <a:xfrm>
            <a:off x="2362200" y="3200400"/>
            <a:ext cx="6460067" cy="707886"/>
          </a:xfrm>
          <a:prstGeom prst="rect">
            <a:avLst/>
          </a:prstGeom>
        </p:spPr>
        <p:txBody>
          <a:bodyPr wrap="square">
            <a:spAutoFit/>
          </a:bodyPr>
          <a:lstStyle/>
          <a:p>
            <a:pPr lvl="1"/>
            <a:r>
              <a:rPr lang="en-US" sz="2000" dirty="0" smtClean="0">
                <a:solidFill>
                  <a:srgbClr val="000000"/>
                </a:solidFill>
              </a:rPr>
              <a:t>-Earlier 2009: Initial exploration of DBN/DNN at MSR (image and speech)</a:t>
            </a:r>
          </a:p>
        </p:txBody>
      </p:sp>
      <p:sp>
        <p:nvSpPr>
          <p:cNvPr id="5140" name="Rectangle 5139"/>
          <p:cNvSpPr/>
          <p:nvPr/>
        </p:nvSpPr>
        <p:spPr>
          <a:xfrm>
            <a:off x="2362200" y="5431557"/>
            <a:ext cx="5558368" cy="707886"/>
          </a:xfrm>
          <a:prstGeom prst="rect">
            <a:avLst/>
          </a:prstGeom>
        </p:spPr>
        <p:txBody>
          <a:bodyPr wrap="square">
            <a:spAutoFit/>
          </a:bodyPr>
          <a:lstStyle/>
          <a:p>
            <a:pPr lvl="1"/>
            <a:r>
              <a:rPr lang="en-US" sz="2000" dirty="0" smtClean="0">
                <a:solidFill>
                  <a:srgbClr val="000000"/>
                </a:solidFill>
              </a:rPr>
              <a:t>-Dec 2009: </a:t>
            </a:r>
            <a:r>
              <a:rPr lang="en-US" sz="2000" dirty="0">
                <a:solidFill>
                  <a:srgbClr val="000000"/>
                </a:solidFill>
              </a:rPr>
              <a:t>NIPS workshop </a:t>
            </a:r>
            <a:endParaRPr lang="en-US" sz="2000" dirty="0" smtClean="0">
              <a:solidFill>
                <a:srgbClr val="000000"/>
              </a:solidFill>
            </a:endParaRPr>
          </a:p>
          <a:p>
            <a:pPr lvl="1"/>
            <a:r>
              <a:rPr lang="en-US" sz="2000" dirty="0" smtClean="0">
                <a:solidFill>
                  <a:srgbClr val="000000"/>
                </a:solidFill>
              </a:rPr>
              <a:t>(organizers: Deng</a:t>
            </a:r>
            <a:r>
              <a:rPr lang="en-US" sz="2000" dirty="0">
                <a:solidFill>
                  <a:srgbClr val="000000"/>
                </a:solidFill>
              </a:rPr>
              <a:t>, Yu, &amp; Hinton)</a:t>
            </a:r>
          </a:p>
        </p:txBody>
      </p:sp>
      <p:grpSp>
        <p:nvGrpSpPr>
          <p:cNvPr id="7" name="Group 6"/>
          <p:cNvGrpSpPr/>
          <p:nvPr/>
        </p:nvGrpSpPr>
        <p:grpSpPr>
          <a:xfrm>
            <a:off x="-2667000" y="3459237"/>
            <a:ext cx="1981200" cy="795867"/>
            <a:chOff x="-2667000" y="3459237"/>
            <a:chExt cx="1981200" cy="795867"/>
          </a:xfrm>
        </p:grpSpPr>
        <p:cxnSp>
          <p:nvCxnSpPr>
            <p:cNvPr id="120" name="Straight Arrow Connector 119"/>
            <p:cNvCxnSpPr/>
            <p:nvPr/>
          </p:nvCxnSpPr>
          <p:spPr>
            <a:xfrm>
              <a:off x="-2667000" y="3459237"/>
              <a:ext cx="1981200"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145" name="Elbow Connector 5144"/>
            <p:cNvCxnSpPr/>
            <p:nvPr/>
          </p:nvCxnSpPr>
          <p:spPr>
            <a:xfrm>
              <a:off x="-1524000" y="3459237"/>
              <a:ext cx="838200" cy="795867"/>
            </a:xfrm>
            <a:prstGeom prst="bentConnector3">
              <a:avLst/>
            </a:prstGeom>
            <a:ln>
              <a:tailEnd type="arrow"/>
            </a:ln>
          </p:spPr>
          <p:style>
            <a:lnRef idx="2">
              <a:schemeClr val="accent5"/>
            </a:lnRef>
            <a:fillRef idx="0">
              <a:schemeClr val="accent5"/>
            </a:fillRef>
            <a:effectRef idx="1">
              <a:schemeClr val="accent5"/>
            </a:effectRef>
            <a:fontRef idx="minor">
              <a:schemeClr val="tx1"/>
            </a:fontRef>
          </p:style>
        </p:cxnSp>
      </p:grpSp>
      <p:sp>
        <p:nvSpPr>
          <p:cNvPr id="5" name="Rectangle 4"/>
          <p:cNvSpPr/>
          <p:nvPr/>
        </p:nvSpPr>
        <p:spPr>
          <a:xfrm>
            <a:off x="2362200" y="4069998"/>
            <a:ext cx="5943600" cy="1323439"/>
          </a:xfrm>
          <a:prstGeom prst="rect">
            <a:avLst/>
          </a:prstGeom>
        </p:spPr>
        <p:txBody>
          <a:bodyPr wrap="square">
            <a:spAutoFit/>
          </a:bodyPr>
          <a:lstStyle/>
          <a:p>
            <a:pPr lvl="1"/>
            <a:r>
              <a:rPr lang="en-US" sz="2000" dirty="0">
                <a:solidFill>
                  <a:srgbClr val="000000"/>
                </a:solidFill>
              </a:rPr>
              <a:t>-Later 2009: </a:t>
            </a:r>
            <a:r>
              <a:rPr lang="en-US" sz="2000" dirty="0" smtClean="0">
                <a:solidFill>
                  <a:srgbClr val="000000"/>
                </a:solidFill>
              </a:rPr>
              <a:t>Proof of concept by Mohamed et al.; MSR &amp; Hinton </a:t>
            </a:r>
            <a:r>
              <a:rPr lang="en-US" sz="2000" dirty="0">
                <a:solidFill>
                  <a:srgbClr val="000000"/>
                </a:solidFill>
              </a:rPr>
              <a:t>collaborated on applying DBN-DNN to speech feature coding </a:t>
            </a:r>
            <a:r>
              <a:rPr lang="en-US" sz="2000" dirty="0" smtClean="0">
                <a:solidFill>
                  <a:srgbClr val="000000"/>
                </a:solidFill>
              </a:rPr>
              <a:t>(on spectrogram) and </a:t>
            </a:r>
            <a:r>
              <a:rPr lang="en-US" sz="2000" dirty="0">
                <a:solidFill>
                  <a:srgbClr val="000000"/>
                </a:solidFill>
              </a:rPr>
              <a:t>speech recognition </a:t>
            </a:r>
          </a:p>
        </p:txBody>
      </p:sp>
      <p:sp>
        <p:nvSpPr>
          <p:cNvPr id="2" name="Rectangle 1"/>
          <p:cNvSpPr/>
          <p:nvPr/>
        </p:nvSpPr>
        <p:spPr>
          <a:xfrm>
            <a:off x="1600200" y="1447800"/>
            <a:ext cx="4124847" cy="584775"/>
          </a:xfrm>
          <a:prstGeom prst="rect">
            <a:avLst/>
          </a:prstGeom>
        </p:spPr>
        <p:txBody>
          <a:bodyPr wrap="none">
            <a:spAutoFit/>
          </a:bodyPr>
          <a:lstStyle/>
          <a:p>
            <a:r>
              <a:rPr lang="en-US" sz="3200" dirty="0" smtClean="0">
                <a:solidFill>
                  <a:srgbClr val="000000"/>
                </a:solidFill>
              </a:rPr>
              <a:t>Started </a:t>
            </a:r>
            <a:r>
              <a:rPr lang="en-US" sz="3200" dirty="0">
                <a:solidFill>
                  <a:srgbClr val="000000"/>
                </a:solidFill>
              </a:rPr>
              <a:t>at MSR, 2009</a:t>
            </a:r>
          </a:p>
        </p:txBody>
      </p:sp>
    </p:spTree>
    <p:extLst>
      <p:ext uri="{BB962C8B-B14F-4D97-AF65-F5344CB8AC3E}">
        <p14:creationId xmlns:p14="http://schemas.microsoft.com/office/powerpoint/2010/main" val="29941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750" fill="hold"/>
                                        <p:tgtEl>
                                          <p:spTgt spid="90"/>
                                        </p:tgtEl>
                                        <p:attrNameLst>
                                          <p:attrName>ppt_x</p:attrName>
                                          <p:attrName>ppt_y</p:attrName>
                                        </p:attrNameLst>
                                      </p:cBhvr>
                                    </p:animMotion>
                                  </p:childTnLst>
                                </p:cTn>
                              </p:par>
                              <p:par>
                                <p:cTn id="7" presetID="42"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42" presetClass="path" presetSubtype="0" accel="50000" decel="50000" fill="hold" nodeType="withEffect">
                                  <p:stCondLst>
                                    <p:cond delay="0"/>
                                  </p:stCondLst>
                                  <p:childTnLst>
                                    <p:animMotion origin="layout" path="M 3.33333E-6 -0.04445 L 0.39166 -0.04445 " pathEditMode="relative" rAng="0" ptsTypes="AA">
                                      <p:cBhvr>
                                        <p:cTn id="13" dur="2000" fill="hold"/>
                                        <p:tgtEl>
                                          <p:spTgt spid="5137"/>
                                        </p:tgtEl>
                                        <p:attrNameLst>
                                          <p:attrName>ppt_x</p:attrName>
                                          <p:attrName>ppt_y</p:attrName>
                                        </p:attrNameLst>
                                      </p:cBhvr>
                                      <p:rCtr x="19583" y="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3.33333E-6 3.33333E-6 L 0.39166 3.33333E-6 " pathEditMode="relative" rAng="0" ptsTypes="AA">
                                      <p:cBhvr>
                                        <p:cTn id="17" dur="2000" fill="hold"/>
                                        <p:tgtEl>
                                          <p:spTgt spid="7"/>
                                        </p:tgtEl>
                                        <p:attrNameLst>
                                          <p:attrName>ppt_x</p:attrName>
                                          <p:attrName>ppt_y</p:attrName>
                                        </p:attrNameLst>
                                      </p:cBhvr>
                                      <p:rCtr x="19583" y="0"/>
                                    </p:animMotion>
                                  </p:childTnLst>
                                </p:cTn>
                              </p:par>
                              <p:par>
                                <p:cTn id="18" presetID="42" presetClass="entr" presetSubtype="0" fill="hold" grpId="0"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5139"/>
                                        </p:tgtEl>
                                        <p:attrNameLst>
                                          <p:attrName>style.visibility</p:attrName>
                                        </p:attrNameLst>
                                      </p:cBhvr>
                                      <p:to>
                                        <p:strVal val="visible"/>
                                      </p:to>
                                    </p:set>
                                    <p:animEffect transition="in" filter="fade">
                                      <p:cBhvr>
                                        <p:cTn id="25" dur="1000"/>
                                        <p:tgtEl>
                                          <p:spTgt spid="5139"/>
                                        </p:tgtEl>
                                      </p:cBhvr>
                                    </p:animEffect>
                                    <p:anim calcmode="lin" valueType="num">
                                      <p:cBhvr>
                                        <p:cTn id="26" dur="1000" fill="hold"/>
                                        <p:tgtEl>
                                          <p:spTgt spid="5139"/>
                                        </p:tgtEl>
                                        <p:attrNameLst>
                                          <p:attrName>ppt_x</p:attrName>
                                        </p:attrNameLst>
                                      </p:cBhvr>
                                      <p:tavLst>
                                        <p:tav tm="0">
                                          <p:val>
                                            <p:strVal val="#ppt_x"/>
                                          </p:val>
                                        </p:tav>
                                        <p:tav tm="100000">
                                          <p:val>
                                            <p:strVal val="#ppt_x"/>
                                          </p:val>
                                        </p:tav>
                                      </p:tavLst>
                                    </p:anim>
                                    <p:anim calcmode="lin" valueType="num">
                                      <p:cBhvr>
                                        <p:cTn id="27" dur="1000" fill="hold"/>
                                        <p:tgtEl>
                                          <p:spTgt spid="513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33333E-6 -2.22222E-6 L 0.39166 -2.22222E-6 " pathEditMode="relative" rAng="0" ptsTypes="AA">
                                      <p:cBhvr>
                                        <p:cTn id="31" dur="2000" fill="hold"/>
                                        <p:tgtEl>
                                          <p:spTgt spid="109"/>
                                        </p:tgtEl>
                                        <p:attrNameLst>
                                          <p:attrName>ppt_x</p:attrName>
                                          <p:attrName>ppt_y</p:attrName>
                                        </p:attrNameLst>
                                      </p:cBhvr>
                                      <p:rCtr x="19583" y="0"/>
                                    </p:animMotion>
                                  </p:childTnLst>
                                </p:cTn>
                              </p:par>
                              <p:par>
                                <p:cTn id="32" presetID="42" presetClass="entr" presetSubtype="0" fill="hold" grpId="0" nodeType="withEffect">
                                  <p:stCondLst>
                                    <p:cond delay="500"/>
                                  </p:stCondLst>
                                  <p:childTnLst>
                                    <p:set>
                                      <p:cBhvr>
                                        <p:cTn id="33" dur="1" fill="hold">
                                          <p:stCondLst>
                                            <p:cond delay="0"/>
                                          </p:stCondLst>
                                        </p:cTn>
                                        <p:tgtEl>
                                          <p:spTgt spid="5140"/>
                                        </p:tgtEl>
                                        <p:attrNameLst>
                                          <p:attrName>style.visibility</p:attrName>
                                        </p:attrNameLst>
                                      </p:cBhvr>
                                      <p:to>
                                        <p:strVal val="visible"/>
                                      </p:to>
                                    </p:set>
                                    <p:animEffect transition="in" filter="fade">
                                      <p:cBhvr>
                                        <p:cTn id="34" dur="1000"/>
                                        <p:tgtEl>
                                          <p:spTgt spid="5140"/>
                                        </p:tgtEl>
                                      </p:cBhvr>
                                    </p:animEffect>
                                    <p:anim calcmode="lin" valueType="num">
                                      <p:cBhvr>
                                        <p:cTn id="35" dur="1000" fill="hold"/>
                                        <p:tgtEl>
                                          <p:spTgt spid="5140"/>
                                        </p:tgtEl>
                                        <p:attrNameLst>
                                          <p:attrName>ppt_x</p:attrName>
                                        </p:attrNameLst>
                                      </p:cBhvr>
                                      <p:tavLst>
                                        <p:tav tm="0">
                                          <p:val>
                                            <p:strVal val="#ppt_x"/>
                                          </p:val>
                                        </p:tav>
                                        <p:tav tm="100000">
                                          <p:val>
                                            <p:strVal val="#ppt_x"/>
                                          </p:val>
                                        </p:tav>
                                      </p:tavLst>
                                    </p:anim>
                                    <p:anim calcmode="lin" valueType="num">
                                      <p:cBhvr>
                                        <p:cTn id="36" dur="1000" fill="hold"/>
                                        <p:tgtEl>
                                          <p:spTgt spid="5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139" grpId="0"/>
      <p:bldP spid="5140"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32657"/>
            <a:ext cx="20221473" cy="1444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931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09208" y="2152815"/>
            <a:ext cx="6057900" cy="707886"/>
          </a:xfrm>
          <a:prstGeom prst="rect">
            <a:avLst/>
          </a:prstGeom>
          <a:noFill/>
        </p:spPr>
        <p:txBody>
          <a:bodyPr wrap="square" rtlCol="0">
            <a:spAutoFit/>
          </a:bodyPr>
          <a:lstStyle/>
          <a:p>
            <a:pPr lvl="1"/>
            <a:r>
              <a:rPr lang="en-US" sz="2000" dirty="0" smtClean="0">
                <a:solidFill>
                  <a:srgbClr val="000000"/>
                </a:solidFill>
              </a:rPr>
              <a:t>-2010: slowly more people in MSR-speech           joined DBN-DNN research</a:t>
            </a:r>
          </a:p>
        </p:txBody>
      </p:sp>
      <p:grpSp>
        <p:nvGrpSpPr>
          <p:cNvPr id="53" name="Group 52"/>
          <p:cNvGrpSpPr/>
          <p:nvPr/>
        </p:nvGrpSpPr>
        <p:grpSpPr>
          <a:xfrm>
            <a:off x="870981" y="-12344400"/>
            <a:ext cx="271131" cy="19202400"/>
            <a:chOff x="846611" y="-5562600"/>
            <a:chExt cx="271131" cy="11833151"/>
          </a:xfrm>
        </p:grpSpPr>
        <p:cxnSp>
          <p:nvCxnSpPr>
            <p:cNvPr id="54" name="Straight Connector 53"/>
            <p:cNvCxnSpPr/>
            <p:nvPr/>
          </p:nvCxnSpPr>
          <p:spPr>
            <a:xfrm>
              <a:off x="862772" y="-55626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5" name="Straight Connector 54"/>
            <p:cNvCxnSpPr/>
            <p:nvPr/>
          </p:nvCxnSpPr>
          <p:spPr>
            <a:xfrm>
              <a:off x="862773" y="6270551"/>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6" name="Straight Connector 55"/>
            <p:cNvCxnSpPr/>
            <p:nvPr/>
          </p:nvCxnSpPr>
          <p:spPr>
            <a:xfrm>
              <a:off x="907526" y="-424044"/>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7" name="Straight Connector 56"/>
            <p:cNvCxnSpPr/>
            <p:nvPr/>
          </p:nvCxnSpPr>
          <p:spPr>
            <a:xfrm>
              <a:off x="919711" y="-1527296"/>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8" name="Straight Connector 57"/>
            <p:cNvCxnSpPr/>
            <p:nvPr/>
          </p:nvCxnSpPr>
          <p:spPr>
            <a:xfrm>
              <a:off x="905311" y="-2611569"/>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9" name="Straight Connector 58"/>
            <p:cNvCxnSpPr/>
            <p:nvPr/>
          </p:nvCxnSpPr>
          <p:spPr>
            <a:xfrm>
              <a:off x="870533" y="-37338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a:off x="864332" y="-47244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1" name="Straight Connector 60"/>
            <p:cNvCxnSpPr/>
            <p:nvPr/>
          </p:nvCxnSpPr>
          <p:spPr>
            <a:xfrm>
              <a:off x="883166" y="1789052"/>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2" name="Straight Connector 61"/>
            <p:cNvCxnSpPr/>
            <p:nvPr/>
          </p:nvCxnSpPr>
          <p:spPr>
            <a:xfrm>
              <a:off x="895350" y="685800"/>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3" name="Straight Connector 62"/>
            <p:cNvCxnSpPr/>
            <p:nvPr/>
          </p:nvCxnSpPr>
          <p:spPr>
            <a:xfrm>
              <a:off x="870981" y="2892304"/>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4" name="Straight Connector 63"/>
            <p:cNvCxnSpPr/>
            <p:nvPr/>
          </p:nvCxnSpPr>
          <p:spPr>
            <a:xfrm>
              <a:off x="858796" y="3995556"/>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5" name="Straight Connector 64"/>
            <p:cNvCxnSpPr/>
            <p:nvPr/>
          </p:nvCxnSpPr>
          <p:spPr>
            <a:xfrm>
              <a:off x="846611" y="5098808"/>
              <a:ext cx="19803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6" name="Straight Connector 65"/>
            <p:cNvCxnSpPr/>
            <p:nvPr/>
          </p:nvCxnSpPr>
          <p:spPr>
            <a:xfrm>
              <a:off x="1047750" y="-5562600"/>
              <a:ext cx="0" cy="11833151"/>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3" name="Straight Arrow Connector 2"/>
          <p:cNvCxnSpPr/>
          <p:nvPr/>
        </p:nvCxnSpPr>
        <p:spPr>
          <a:xfrm>
            <a:off x="-2895600" y="2360385"/>
            <a:ext cx="2743200"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 name="Elbow Connector 5"/>
          <p:cNvCxnSpPr/>
          <p:nvPr/>
        </p:nvCxnSpPr>
        <p:spPr>
          <a:xfrm flipV="1">
            <a:off x="-2895600" y="3019478"/>
            <a:ext cx="2737757" cy="293487"/>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4" name="Elbow Connector 23"/>
          <p:cNvCxnSpPr/>
          <p:nvPr/>
        </p:nvCxnSpPr>
        <p:spPr>
          <a:xfrm>
            <a:off x="-2819400" y="4254623"/>
            <a:ext cx="2743200" cy="761877"/>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1" name="Elbow Connector 30"/>
          <p:cNvCxnSpPr/>
          <p:nvPr/>
        </p:nvCxnSpPr>
        <p:spPr>
          <a:xfrm>
            <a:off x="-2895600" y="3492500"/>
            <a:ext cx="2743200" cy="533399"/>
          </a:xfrm>
          <a:prstGeom prst="bentConnector3">
            <a:avLst>
              <a:gd name="adj1" fmla="val 55159"/>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Elbow Connector 44"/>
          <p:cNvCxnSpPr/>
          <p:nvPr/>
        </p:nvCxnSpPr>
        <p:spPr>
          <a:xfrm>
            <a:off x="-2971800" y="6007100"/>
            <a:ext cx="2819400" cy="12700"/>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sp>
        <p:nvSpPr>
          <p:cNvPr id="30" name="Rectangle 29"/>
          <p:cNvSpPr/>
          <p:nvPr/>
        </p:nvSpPr>
        <p:spPr>
          <a:xfrm>
            <a:off x="3173062" y="2765286"/>
            <a:ext cx="5724447" cy="1015663"/>
          </a:xfrm>
          <a:prstGeom prst="rect">
            <a:avLst/>
          </a:prstGeom>
        </p:spPr>
        <p:txBody>
          <a:bodyPr wrap="square">
            <a:spAutoFit/>
          </a:bodyPr>
          <a:lstStyle/>
          <a:p>
            <a:pPr lvl="1"/>
            <a:r>
              <a:rPr lang="en-US" sz="2000" dirty="0" smtClean="0">
                <a:solidFill>
                  <a:srgbClr val="000000"/>
                </a:solidFill>
              </a:rPr>
              <a:t>-July 2010: </a:t>
            </a:r>
            <a:r>
              <a:rPr lang="en-US" sz="2000" dirty="0">
                <a:solidFill>
                  <a:srgbClr val="000000"/>
                </a:solidFill>
              </a:rPr>
              <a:t>success of bottleneck feature coding using speech </a:t>
            </a:r>
            <a:r>
              <a:rPr lang="en-US" sz="2000" dirty="0" smtClean="0">
                <a:solidFill>
                  <a:srgbClr val="000000"/>
                </a:solidFill>
              </a:rPr>
              <a:t>spectrogram; Interspeech-2010 paper Deng/Hinton et al.</a:t>
            </a:r>
            <a:endParaRPr lang="en-US" sz="2000" dirty="0">
              <a:solidFill>
                <a:srgbClr val="000000"/>
              </a:solidFill>
            </a:endParaRPr>
          </a:p>
        </p:txBody>
      </p:sp>
      <p:sp>
        <p:nvSpPr>
          <p:cNvPr id="32" name="Rectangle 31"/>
          <p:cNvSpPr/>
          <p:nvPr/>
        </p:nvSpPr>
        <p:spPr>
          <a:xfrm>
            <a:off x="3162176" y="3759492"/>
            <a:ext cx="5677023" cy="1015663"/>
          </a:xfrm>
          <a:prstGeom prst="rect">
            <a:avLst/>
          </a:prstGeom>
        </p:spPr>
        <p:txBody>
          <a:bodyPr wrap="square">
            <a:spAutoFit/>
          </a:bodyPr>
          <a:lstStyle/>
          <a:p>
            <a:pPr lvl="1"/>
            <a:r>
              <a:rPr lang="en-US" sz="2000" dirty="0" smtClean="0">
                <a:solidFill>
                  <a:srgbClr val="000000"/>
                </a:solidFill>
              </a:rPr>
              <a:t>-</a:t>
            </a:r>
            <a:r>
              <a:rPr lang="en-US" sz="2000" b="1" dirty="0" smtClean="0">
                <a:solidFill>
                  <a:srgbClr val="000000"/>
                </a:solidFill>
              </a:rPr>
              <a:t>August 2010</a:t>
            </a:r>
            <a:r>
              <a:rPr lang="en-US" sz="2000" dirty="0" smtClean="0">
                <a:solidFill>
                  <a:srgbClr val="000000"/>
                </a:solidFill>
              </a:rPr>
              <a:t>: success </a:t>
            </a:r>
            <a:r>
              <a:rPr lang="en-US" sz="2000" dirty="0">
                <a:solidFill>
                  <a:srgbClr val="000000"/>
                </a:solidFill>
              </a:rPr>
              <a:t>of DNN in large-vocabulary speech recognition (</a:t>
            </a:r>
            <a:r>
              <a:rPr lang="en-US" sz="2000" b="1" dirty="0">
                <a:solidFill>
                  <a:srgbClr val="000000"/>
                </a:solidFill>
              </a:rPr>
              <a:t>voice search</a:t>
            </a:r>
            <a:r>
              <a:rPr lang="en-US" sz="2000" dirty="0" smtClean="0">
                <a:solidFill>
                  <a:srgbClr val="000000"/>
                </a:solidFill>
              </a:rPr>
              <a:t>); </a:t>
            </a:r>
            <a:r>
              <a:rPr lang="en-US" dirty="0" smtClean="0">
                <a:solidFill>
                  <a:srgbClr val="000000"/>
                </a:solidFill>
              </a:rPr>
              <a:t>paper in ICASSP-2011 (Dahl/Yu/Deng)</a:t>
            </a:r>
            <a:endParaRPr lang="en-US" dirty="0">
              <a:solidFill>
                <a:srgbClr val="000000"/>
              </a:solidFill>
            </a:endParaRPr>
          </a:p>
        </p:txBody>
      </p:sp>
      <p:sp>
        <p:nvSpPr>
          <p:cNvPr id="33" name="Rectangle 32"/>
          <p:cNvSpPr/>
          <p:nvPr/>
        </p:nvSpPr>
        <p:spPr>
          <a:xfrm>
            <a:off x="3162176" y="4800585"/>
            <a:ext cx="5981824" cy="707886"/>
          </a:xfrm>
          <a:prstGeom prst="rect">
            <a:avLst/>
          </a:prstGeom>
        </p:spPr>
        <p:txBody>
          <a:bodyPr wrap="square">
            <a:spAutoFit/>
          </a:bodyPr>
          <a:lstStyle/>
          <a:p>
            <a:pPr lvl="1"/>
            <a:r>
              <a:rPr lang="en-US" sz="2000" dirty="0" smtClean="0">
                <a:solidFill>
                  <a:srgbClr val="000000"/>
                </a:solidFill>
              </a:rPr>
              <a:t>-Oct 2010:  </a:t>
            </a:r>
            <a:r>
              <a:rPr lang="en-US" sz="2000" dirty="0">
                <a:solidFill>
                  <a:srgbClr val="000000"/>
                </a:solidFill>
              </a:rPr>
              <a:t>MSR/MSRA collaboration started on Switchboard </a:t>
            </a:r>
            <a:r>
              <a:rPr lang="en-US" sz="2000" dirty="0" smtClean="0">
                <a:solidFill>
                  <a:srgbClr val="000000"/>
                </a:solidFill>
              </a:rPr>
              <a:t>task</a:t>
            </a:r>
            <a:endParaRPr lang="en-US" sz="2000" dirty="0">
              <a:solidFill>
                <a:srgbClr val="000000"/>
              </a:solidFill>
            </a:endParaRPr>
          </a:p>
        </p:txBody>
      </p:sp>
      <p:sp>
        <p:nvSpPr>
          <p:cNvPr id="34" name="Rectangle 33"/>
          <p:cNvSpPr/>
          <p:nvPr/>
        </p:nvSpPr>
        <p:spPr>
          <a:xfrm>
            <a:off x="3194834" y="5508471"/>
            <a:ext cx="5949166" cy="1015663"/>
          </a:xfrm>
          <a:prstGeom prst="rect">
            <a:avLst/>
          </a:prstGeom>
        </p:spPr>
        <p:txBody>
          <a:bodyPr wrap="square">
            <a:spAutoFit/>
          </a:bodyPr>
          <a:lstStyle/>
          <a:p>
            <a:pPr lvl="1"/>
            <a:r>
              <a:rPr lang="en-US" sz="2000" dirty="0" smtClean="0">
                <a:solidFill>
                  <a:srgbClr val="000000"/>
                </a:solidFill>
              </a:rPr>
              <a:t>-March 2011: </a:t>
            </a:r>
            <a:r>
              <a:rPr lang="en-US" sz="2000" dirty="0">
                <a:solidFill>
                  <a:srgbClr val="000000"/>
                </a:solidFill>
              </a:rPr>
              <a:t>Success in </a:t>
            </a:r>
            <a:r>
              <a:rPr lang="en-US" sz="2000" dirty="0" smtClean="0">
                <a:solidFill>
                  <a:srgbClr val="000000"/>
                </a:solidFill>
              </a:rPr>
              <a:t>the Switchboard task by MSR/MSRA; Interspeech-2011: Seide/Yu, et al. Success of </a:t>
            </a:r>
            <a:r>
              <a:rPr lang="en-US" sz="2000" b="1" dirty="0" smtClean="0">
                <a:solidFill>
                  <a:srgbClr val="000000"/>
                </a:solidFill>
              </a:rPr>
              <a:t>deep stacking net</a:t>
            </a:r>
            <a:r>
              <a:rPr lang="en-US" sz="2000" dirty="0" smtClean="0">
                <a:solidFill>
                  <a:srgbClr val="000000"/>
                </a:solidFill>
              </a:rPr>
              <a:t>: Deng/Yu/Platt.</a:t>
            </a:r>
            <a:endParaRPr lang="en-US" sz="2000" dirty="0">
              <a:solidFill>
                <a:srgbClr val="000000"/>
              </a:solidFill>
            </a:endParaRPr>
          </a:p>
        </p:txBody>
      </p:sp>
      <p:sp>
        <p:nvSpPr>
          <p:cNvPr id="29" name="Title 1"/>
          <p:cNvSpPr>
            <a:spLocks noGrp="1"/>
          </p:cNvSpPr>
          <p:nvPr>
            <p:ph type="title"/>
          </p:nvPr>
        </p:nvSpPr>
        <p:spPr>
          <a:xfrm>
            <a:off x="646644" y="439050"/>
            <a:ext cx="8250865" cy="868363"/>
          </a:xfrm>
        </p:spPr>
        <p:txBody>
          <a:bodyPr>
            <a:normAutofit fontScale="90000"/>
          </a:bodyPr>
          <a:lstStyle/>
          <a:p>
            <a:pPr algn="ctr"/>
            <a:r>
              <a:rPr lang="en-US" u="sng" dirty="0" smtClean="0"/>
              <a:t>Industry Scale </a:t>
            </a:r>
            <a:r>
              <a:rPr lang="en-US" dirty="0" smtClean="0"/>
              <a:t>Deep Learning </a:t>
            </a:r>
            <a:br>
              <a:rPr lang="en-US" dirty="0" smtClean="0"/>
            </a:br>
            <a:endParaRPr lang="en-US" b="0" dirty="0"/>
          </a:p>
        </p:txBody>
      </p:sp>
      <p:sp>
        <p:nvSpPr>
          <p:cNvPr id="35" name="Rectangle 34"/>
          <p:cNvSpPr/>
          <p:nvPr/>
        </p:nvSpPr>
        <p:spPr>
          <a:xfrm>
            <a:off x="1600200" y="1447800"/>
            <a:ext cx="6189515" cy="584775"/>
          </a:xfrm>
          <a:prstGeom prst="rect">
            <a:avLst/>
          </a:prstGeom>
        </p:spPr>
        <p:txBody>
          <a:bodyPr wrap="none">
            <a:spAutoFit/>
          </a:bodyPr>
          <a:lstStyle/>
          <a:p>
            <a:r>
              <a:rPr lang="en-US" sz="3200" dirty="0">
                <a:solidFill>
                  <a:srgbClr val="000000"/>
                </a:solidFill>
              </a:rPr>
              <a:t>C</a:t>
            </a:r>
            <a:r>
              <a:rPr lang="en-US" sz="3200" dirty="0" smtClean="0">
                <a:solidFill>
                  <a:srgbClr val="000000"/>
                </a:solidFill>
              </a:rPr>
              <a:t>ontinued </a:t>
            </a:r>
            <a:r>
              <a:rPr lang="en-US" sz="3200" dirty="0">
                <a:solidFill>
                  <a:srgbClr val="000000"/>
                </a:solidFill>
              </a:rPr>
              <a:t>at MSR, </a:t>
            </a:r>
            <a:r>
              <a:rPr lang="en-US" sz="3200" dirty="0" smtClean="0">
                <a:solidFill>
                  <a:srgbClr val="000000"/>
                </a:solidFill>
              </a:rPr>
              <a:t>2010, 2011…</a:t>
            </a:r>
            <a:endParaRPr lang="en-US" sz="3200" dirty="0">
              <a:solidFill>
                <a:srgbClr val="000000"/>
              </a:solidFill>
            </a:endParaRPr>
          </a:p>
        </p:txBody>
      </p:sp>
    </p:spTree>
    <p:extLst>
      <p:ext uri="{BB962C8B-B14F-4D97-AF65-F5344CB8AC3E}">
        <p14:creationId xmlns:p14="http://schemas.microsoft.com/office/powerpoint/2010/main" val="20293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50" fill="hold"/>
                                        <p:tgtEl>
                                          <p:spTgt spid="53"/>
                                        </p:tgtEl>
                                      </p:cBhvr>
                                      <p:by x="150000" y="150000"/>
                                    </p:animScale>
                                  </p:childTnLst>
                                </p:cTn>
                              </p:par>
                              <p:par>
                                <p:cTn id="7" presetID="42" presetClass="path" presetSubtype="0" accel="50000" decel="50000" fill="hold" nodeType="withEffect">
                                  <p:stCondLst>
                                    <p:cond delay="0"/>
                                  </p:stCondLst>
                                  <p:childTnLst>
                                    <p:animMotion origin="layout" path="M 4.72222E-6 4.44444E-6 L 0.41666 4.44444E-6 " pathEditMode="relative" rAng="0" ptsTypes="AA">
                                      <p:cBhvr>
                                        <p:cTn id="8" dur="2000" fill="hold"/>
                                        <p:tgtEl>
                                          <p:spTgt spid="3"/>
                                        </p:tgtEl>
                                        <p:attrNameLst>
                                          <p:attrName>ppt_x</p:attrName>
                                          <p:attrName>ppt_y</p:attrName>
                                        </p:attrNameLst>
                                      </p:cBhvr>
                                      <p:rCtr x="20833" y="0"/>
                                    </p:animMotion>
                                  </p:childTnLst>
                                </p:cTn>
                              </p:par>
                              <p:par>
                                <p:cTn id="9" presetID="42" presetClass="entr" presetSubtype="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3.33333E-6 -4.44444E-6 L 0.41666 -4.44444E-6 " pathEditMode="relative" rAng="0" ptsTypes="AA">
                                      <p:cBhvr>
                                        <p:cTn id="17" dur="2000" fill="hold"/>
                                        <p:tgtEl>
                                          <p:spTgt spid="6"/>
                                        </p:tgtEl>
                                        <p:attrNameLst>
                                          <p:attrName>ppt_x</p:attrName>
                                          <p:attrName>ppt_y</p:attrName>
                                        </p:attrNameLst>
                                      </p:cBhvr>
                                      <p:rCtr x="20833" y="0"/>
                                    </p:animMotion>
                                  </p:childTnLst>
                                </p:cTn>
                              </p:par>
                              <p:par>
                                <p:cTn id="18" presetID="42" presetClass="entr" presetSubtype="0" fill="hold" grpId="0" nodeType="withEffect">
                                  <p:stCondLst>
                                    <p:cond delay="5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3.33333E-6 L 0.41666 -3.33333E-6 " pathEditMode="relative" rAng="0" ptsTypes="AA">
                                      <p:cBhvr>
                                        <p:cTn id="26" dur="2000" fill="hold"/>
                                        <p:tgtEl>
                                          <p:spTgt spid="31"/>
                                        </p:tgtEl>
                                        <p:attrNameLst>
                                          <p:attrName>ppt_x</p:attrName>
                                          <p:attrName>ppt_y</p:attrName>
                                        </p:attrNameLst>
                                      </p:cBhvr>
                                      <p:rCtr x="20833" y="0"/>
                                    </p:animMotion>
                                  </p:childTnLst>
                                </p:cTn>
                              </p:par>
                              <p:par>
                                <p:cTn id="27" presetID="42" presetClass="entr" presetSubtype="0" fill="hold" grpId="0" nodeType="withEffect">
                                  <p:stCondLst>
                                    <p:cond delay="50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3.33333E-6 0.00208 L 0.40833 0.00208 " pathEditMode="relative" rAng="0" ptsTypes="AA">
                                      <p:cBhvr>
                                        <p:cTn id="35" dur="2000" fill="hold"/>
                                        <p:tgtEl>
                                          <p:spTgt spid="24"/>
                                        </p:tgtEl>
                                        <p:attrNameLst>
                                          <p:attrName>ppt_x</p:attrName>
                                          <p:attrName>ppt_y</p:attrName>
                                        </p:attrNameLst>
                                      </p:cBhvr>
                                      <p:rCtr x="20417" y="0"/>
                                    </p:animMotion>
                                  </p:childTnLst>
                                </p:cTn>
                              </p:par>
                              <p:par>
                                <p:cTn id="36" presetID="42" presetClass="entr" presetSubtype="0" fill="hold" grpId="0" nodeType="withEffect">
                                  <p:stCondLst>
                                    <p:cond delay="5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33333E-6 0 L 0.42083 0 " pathEditMode="relative" rAng="0" ptsTypes="AA">
                                      <p:cBhvr>
                                        <p:cTn id="44" dur="2000" fill="hold"/>
                                        <p:tgtEl>
                                          <p:spTgt spid="45"/>
                                        </p:tgtEl>
                                        <p:attrNameLst>
                                          <p:attrName>ppt_x</p:attrName>
                                          <p:attrName>ppt_y</p:attrName>
                                        </p:attrNameLst>
                                      </p:cBhvr>
                                      <p:rCtr x="21042" y="0"/>
                                    </p:animMotion>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620" t="6908" r="20775" b="26743"/>
          <a:stretch/>
        </p:blipFill>
        <p:spPr bwMode="auto">
          <a:xfrm>
            <a:off x="24808" y="-8073"/>
            <a:ext cx="9119192" cy="670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6336083"/>
            <a:ext cx="652743" cy="369332"/>
          </a:xfrm>
          <a:prstGeom prst="rect">
            <a:avLst/>
          </a:prstGeom>
          <a:noFill/>
        </p:spPr>
        <p:txBody>
          <a:bodyPr wrap="none" rtlCol="0">
            <a:spAutoFit/>
          </a:bodyPr>
          <a:lstStyle/>
          <a:p>
            <a:r>
              <a:rPr lang="en-US" dirty="0" smtClean="0">
                <a:solidFill>
                  <a:prstClr val="black"/>
                </a:solidFill>
              </a:rPr>
              <a:t>1989</a:t>
            </a:r>
            <a:endParaRPr lang="en-US" dirty="0">
              <a:solidFill>
                <a:prstClr val="black"/>
              </a:solidFill>
            </a:endParaRPr>
          </a:p>
        </p:txBody>
      </p:sp>
      <p:sp>
        <p:nvSpPr>
          <p:cNvPr id="8" name="TextBox 7"/>
          <p:cNvSpPr txBox="1"/>
          <p:nvPr/>
        </p:nvSpPr>
        <p:spPr>
          <a:xfrm>
            <a:off x="7924800" y="6336083"/>
            <a:ext cx="652743" cy="369332"/>
          </a:xfrm>
          <a:prstGeom prst="rect">
            <a:avLst/>
          </a:prstGeom>
          <a:noFill/>
        </p:spPr>
        <p:txBody>
          <a:bodyPr wrap="none" rtlCol="0">
            <a:spAutoFit/>
          </a:bodyPr>
          <a:lstStyle/>
          <a:p>
            <a:r>
              <a:rPr lang="en-US" dirty="0" smtClean="0">
                <a:solidFill>
                  <a:prstClr val="black"/>
                </a:solidFill>
              </a:rPr>
              <a:t>2011</a:t>
            </a:r>
            <a:endParaRPr lang="en-US" dirty="0">
              <a:solidFill>
                <a:prstClr val="black"/>
              </a:solidFill>
            </a:endParaRPr>
          </a:p>
        </p:txBody>
      </p:sp>
      <p:sp>
        <p:nvSpPr>
          <p:cNvPr id="9" name="TextBox 8"/>
          <p:cNvSpPr txBox="1"/>
          <p:nvPr/>
        </p:nvSpPr>
        <p:spPr>
          <a:xfrm>
            <a:off x="4584402" y="6328010"/>
            <a:ext cx="652743" cy="369332"/>
          </a:xfrm>
          <a:prstGeom prst="rect">
            <a:avLst/>
          </a:prstGeom>
          <a:noFill/>
        </p:spPr>
        <p:txBody>
          <a:bodyPr wrap="none" rtlCol="0">
            <a:spAutoFit/>
          </a:bodyPr>
          <a:lstStyle/>
          <a:p>
            <a:r>
              <a:rPr lang="en-US" dirty="0" smtClean="0">
                <a:solidFill>
                  <a:prstClr val="black"/>
                </a:solidFill>
              </a:rPr>
              <a:t>1999</a:t>
            </a:r>
            <a:endParaRPr lang="en-US" dirty="0">
              <a:solidFill>
                <a:prstClr val="black"/>
              </a:solidFill>
            </a:endParaRPr>
          </a:p>
        </p:txBody>
      </p:sp>
    </p:spTree>
    <p:extLst>
      <p:ext uri="{BB962C8B-B14F-4D97-AF65-F5344CB8AC3E}">
        <p14:creationId xmlns:p14="http://schemas.microsoft.com/office/powerpoint/2010/main" val="3202024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620" t="6908" r="20775" b="26743"/>
          <a:stretch/>
        </p:blipFill>
        <p:spPr bwMode="auto">
          <a:xfrm>
            <a:off x="24808" y="0"/>
            <a:ext cx="9119192" cy="670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6336083"/>
            <a:ext cx="652743" cy="369332"/>
          </a:xfrm>
          <a:prstGeom prst="rect">
            <a:avLst/>
          </a:prstGeom>
          <a:noFill/>
        </p:spPr>
        <p:txBody>
          <a:bodyPr wrap="none" rtlCol="0">
            <a:spAutoFit/>
          </a:bodyPr>
          <a:lstStyle/>
          <a:p>
            <a:r>
              <a:rPr lang="en-US" dirty="0" smtClean="0">
                <a:solidFill>
                  <a:prstClr val="black"/>
                </a:solidFill>
              </a:rPr>
              <a:t>1989</a:t>
            </a:r>
            <a:endParaRPr lang="en-US" dirty="0">
              <a:solidFill>
                <a:prstClr val="black"/>
              </a:solidFill>
            </a:endParaRPr>
          </a:p>
        </p:txBody>
      </p:sp>
      <p:sp>
        <p:nvSpPr>
          <p:cNvPr id="8" name="TextBox 7"/>
          <p:cNvSpPr txBox="1"/>
          <p:nvPr/>
        </p:nvSpPr>
        <p:spPr>
          <a:xfrm>
            <a:off x="7924800" y="6336083"/>
            <a:ext cx="652743" cy="369332"/>
          </a:xfrm>
          <a:prstGeom prst="rect">
            <a:avLst/>
          </a:prstGeom>
          <a:noFill/>
        </p:spPr>
        <p:txBody>
          <a:bodyPr wrap="none" rtlCol="0">
            <a:spAutoFit/>
          </a:bodyPr>
          <a:lstStyle/>
          <a:p>
            <a:r>
              <a:rPr lang="en-US" dirty="0" smtClean="0">
                <a:solidFill>
                  <a:prstClr val="black"/>
                </a:solidFill>
              </a:rPr>
              <a:t>2011</a:t>
            </a:r>
            <a:endParaRPr lang="en-US" dirty="0">
              <a:solidFill>
                <a:prstClr val="black"/>
              </a:solidFill>
            </a:endParaRPr>
          </a:p>
        </p:txBody>
      </p:sp>
      <p:sp>
        <p:nvSpPr>
          <p:cNvPr id="6" name="Freeform 5"/>
          <p:cNvSpPr/>
          <p:nvPr/>
        </p:nvSpPr>
        <p:spPr>
          <a:xfrm>
            <a:off x="3487479" y="1743740"/>
            <a:ext cx="5090064" cy="2371060"/>
          </a:xfrm>
          <a:custGeom>
            <a:avLst/>
            <a:gdLst>
              <a:gd name="connsiteX0" fmla="*/ 0 w 5209954"/>
              <a:gd name="connsiteY0" fmla="*/ 42530 h 2445488"/>
              <a:gd name="connsiteX1" fmla="*/ 0 w 5209954"/>
              <a:gd name="connsiteY1" fmla="*/ 42530 h 2445488"/>
              <a:gd name="connsiteX2" fmla="*/ 127591 w 5209954"/>
              <a:gd name="connsiteY2" fmla="*/ 31897 h 2445488"/>
              <a:gd name="connsiteX3" fmla="*/ 159488 w 5209954"/>
              <a:gd name="connsiteY3" fmla="*/ 21265 h 2445488"/>
              <a:gd name="connsiteX4" fmla="*/ 478465 w 5209954"/>
              <a:gd name="connsiteY4" fmla="*/ 31897 h 2445488"/>
              <a:gd name="connsiteX5" fmla="*/ 637954 w 5209954"/>
              <a:gd name="connsiteY5" fmla="*/ 42530 h 2445488"/>
              <a:gd name="connsiteX6" fmla="*/ 978195 w 5209954"/>
              <a:gd name="connsiteY6" fmla="*/ 53162 h 2445488"/>
              <a:gd name="connsiteX7" fmla="*/ 1233377 w 5209954"/>
              <a:gd name="connsiteY7" fmla="*/ 85060 h 2445488"/>
              <a:gd name="connsiteX8" fmla="*/ 1318437 w 5209954"/>
              <a:gd name="connsiteY8" fmla="*/ 95693 h 2445488"/>
              <a:gd name="connsiteX9" fmla="*/ 1392865 w 5209954"/>
              <a:gd name="connsiteY9" fmla="*/ 116958 h 2445488"/>
              <a:gd name="connsiteX10" fmla="*/ 1605516 w 5209954"/>
              <a:gd name="connsiteY10" fmla="*/ 138223 h 2445488"/>
              <a:gd name="connsiteX11" fmla="*/ 1956391 w 5209954"/>
              <a:gd name="connsiteY11" fmla="*/ 127590 h 2445488"/>
              <a:gd name="connsiteX12" fmla="*/ 2030819 w 5209954"/>
              <a:gd name="connsiteY12" fmla="*/ 116958 h 2445488"/>
              <a:gd name="connsiteX13" fmla="*/ 2243470 w 5209954"/>
              <a:gd name="connsiteY13" fmla="*/ 95693 h 2445488"/>
              <a:gd name="connsiteX14" fmla="*/ 2307265 w 5209954"/>
              <a:gd name="connsiteY14" fmla="*/ 85060 h 2445488"/>
              <a:gd name="connsiteX15" fmla="*/ 2498651 w 5209954"/>
              <a:gd name="connsiteY15" fmla="*/ 74427 h 2445488"/>
              <a:gd name="connsiteX16" fmla="*/ 2647507 w 5209954"/>
              <a:gd name="connsiteY16" fmla="*/ 63795 h 2445488"/>
              <a:gd name="connsiteX17" fmla="*/ 2764465 w 5209954"/>
              <a:gd name="connsiteY17" fmla="*/ 42530 h 2445488"/>
              <a:gd name="connsiteX18" fmla="*/ 2796363 w 5209954"/>
              <a:gd name="connsiteY18" fmla="*/ 31897 h 2445488"/>
              <a:gd name="connsiteX19" fmla="*/ 2881423 w 5209954"/>
              <a:gd name="connsiteY19" fmla="*/ 21265 h 2445488"/>
              <a:gd name="connsiteX20" fmla="*/ 2934586 w 5209954"/>
              <a:gd name="connsiteY20" fmla="*/ 10632 h 2445488"/>
              <a:gd name="connsiteX21" fmla="*/ 3030279 w 5209954"/>
              <a:gd name="connsiteY21" fmla="*/ 0 h 2445488"/>
              <a:gd name="connsiteX22" fmla="*/ 3242930 w 5209954"/>
              <a:gd name="connsiteY22" fmla="*/ 10632 h 2445488"/>
              <a:gd name="connsiteX23" fmla="*/ 3327991 w 5209954"/>
              <a:gd name="connsiteY23" fmla="*/ 31897 h 2445488"/>
              <a:gd name="connsiteX24" fmla="*/ 3413051 w 5209954"/>
              <a:gd name="connsiteY24" fmla="*/ 53162 h 2445488"/>
              <a:gd name="connsiteX25" fmla="*/ 3455581 w 5209954"/>
              <a:gd name="connsiteY25" fmla="*/ 63795 h 2445488"/>
              <a:gd name="connsiteX26" fmla="*/ 3572540 w 5209954"/>
              <a:gd name="connsiteY26" fmla="*/ 95693 h 2445488"/>
              <a:gd name="connsiteX27" fmla="*/ 3700130 w 5209954"/>
              <a:gd name="connsiteY27" fmla="*/ 116958 h 2445488"/>
              <a:gd name="connsiteX28" fmla="*/ 3732028 w 5209954"/>
              <a:gd name="connsiteY28" fmla="*/ 127590 h 2445488"/>
              <a:gd name="connsiteX29" fmla="*/ 3848986 w 5209954"/>
              <a:gd name="connsiteY29" fmla="*/ 138223 h 2445488"/>
              <a:gd name="connsiteX30" fmla="*/ 3923414 w 5209954"/>
              <a:gd name="connsiteY30" fmla="*/ 148855 h 2445488"/>
              <a:gd name="connsiteX31" fmla="*/ 4497572 w 5209954"/>
              <a:gd name="connsiteY31" fmla="*/ 159488 h 2445488"/>
              <a:gd name="connsiteX32" fmla="*/ 4657061 w 5209954"/>
              <a:gd name="connsiteY32" fmla="*/ 202018 h 2445488"/>
              <a:gd name="connsiteX33" fmla="*/ 4742121 w 5209954"/>
              <a:gd name="connsiteY33" fmla="*/ 223283 h 2445488"/>
              <a:gd name="connsiteX34" fmla="*/ 4774019 w 5209954"/>
              <a:gd name="connsiteY34" fmla="*/ 233916 h 2445488"/>
              <a:gd name="connsiteX35" fmla="*/ 4827181 w 5209954"/>
              <a:gd name="connsiteY35" fmla="*/ 244548 h 2445488"/>
              <a:gd name="connsiteX36" fmla="*/ 4890977 w 5209954"/>
              <a:gd name="connsiteY36" fmla="*/ 265813 h 2445488"/>
              <a:gd name="connsiteX37" fmla="*/ 4933507 w 5209954"/>
              <a:gd name="connsiteY37" fmla="*/ 276446 h 2445488"/>
              <a:gd name="connsiteX38" fmla="*/ 4965405 w 5209954"/>
              <a:gd name="connsiteY38" fmla="*/ 287079 h 2445488"/>
              <a:gd name="connsiteX39" fmla="*/ 5071730 w 5209954"/>
              <a:gd name="connsiteY39" fmla="*/ 308344 h 2445488"/>
              <a:gd name="connsiteX40" fmla="*/ 5092995 w 5209954"/>
              <a:gd name="connsiteY40" fmla="*/ 350874 h 2445488"/>
              <a:gd name="connsiteX41" fmla="*/ 5114261 w 5209954"/>
              <a:gd name="connsiteY41" fmla="*/ 372139 h 2445488"/>
              <a:gd name="connsiteX42" fmla="*/ 5135526 w 5209954"/>
              <a:gd name="connsiteY42" fmla="*/ 404037 h 2445488"/>
              <a:gd name="connsiteX43" fmla="*/ 5178056 w 5209954"/>
              <a:gd name="connsiteY43" fmla="*/ 478465 h 2445488"/>
              <a:gd name="connsiteX44" fmla="*/ 5188688 w 5209954"/>
              <a:gd name="connsiteY44" fmla="*/ 531627 h 2445488"/>
              <a:gd name="connsiteX45" fmla="*/ 5199321 w 5209954"/>
              <a:gd name="connsiteY45" fmla="*/ 563525 h 2445488"/>
              <a:gd name="connsiteX46" fmla="*/ 5209954 w 5209954"/>
              <a:gd name="connsiteY46" fmla="*/ 637953 h 2445488"/>
              <a:gd name="connsiteX47" fmla="*/ 5188688 w 5209954"/>
              <a:gd name="connsiteY47" fmla="*/ 818707 h 2445488"/>
              <a:gd name="connsiteX48" fmla="*/ 5167423 w 5209954"/>
              <a:gd name="connsiteY48" fmla="*/ 925032 h 2445488"/>
              <a:gd name="connsiteX49" fmla="*/ 5156791 w 5209954"/>
              <a:gd name="connsiteY49" fmla="*/ 1041990 h 2445488"/>
              <a:gd name="connsiteX50" fmla="*/ 5167423 w 5209954"/>
              <a:gd name="connsiteY50" fmla="*/ 1180213 h 2445488"/>
              <a:gd name="connsiteX51" fmla="*/ 5178056 w 5209954"/>
              <a:gd name="connsiteY51" fmla="*/ 1350334 h 2445488"/>
              <a:gd name="connsiteX52" fmla="*/ 5167423 w 5209954"/>
              <a:gd name="connsiteY52" fmla="*/ 1499190 h 2445488"/>
              <a:gd name="connsiteX53" fmla="*/ 5135526 w 5209954"/>
              <a:gd name="connsiteY53" fmla="*/ 1520455 h 2445488"/>
              <a:gd name="connsiteX54" fmla="*/ 5124893 w 5209954"/>
              <a:gd name="connsiteY54" fmla="*/ 1552353 h 2445488"/>
              <a:gd name="connsiteX55" fmla="*/ 5071730 w 5209954"/>
              <a:gd name="connsiteY55" fmla="*/ 1616148 h 2445488"/>
              <a:gd name="connsiteX56" fmla="*/ 5029200 w 5209954"/>
              <a:gd name="connsiteY56" fmla="*/ 1679944 h 2445488"/>
              <a:gd name="connsiteX57" fmla="*/ 4986670 w 5209954"/>
              <a:gd name="connsiteY57" fmla="*/ 1754372 h 2445488"/>
              <a:gd name="connsiteX58" fmla="*/ 4954772 w 5209954"/>
              <a:gd name="connsiteY58" fmla="*/ 1786269 h 2445488"/>
              <a:gd name="connsiteX59" fmla="*/ 4933507 w 5209954"/>
              <a:gd name="connsiteY59" fmla="*/ 1818167 h 2445488"/>
              <a:gd name="connsiteX60" fmla="*/ 4922874 w 5209954"/>
              <a:gd name="connsiteY60" fmla="*/ 1850065 h 2445488"/>
              <a:gd name="connsiteX61" fmla="*/ 4890977 w 5209954"/>
              <a:gd name="connsiteY61" fmla="*/ 1860697 h 2445488"/>
              <a:gd name="connsiteX62" fmla="*/ 4827181 w 5209954"/>
              <a:gd name="connsiteY62" fmla="*/ 1945758 h 2445488"/>
              <a:gd name="connsiteX63" fmla="*/ 4827181 w 5209954"/>
              <a:gd name="connsiteY63" fmla="*/ 1945758 h 2445488"/>
              <a:gd name="connsiteX64" fmla="*/ 4774019 w 5209954"/>
              <a:gd name="connsiteY64" fmla="*/ 2020186 h 2445488"/>
              <a:gd name="connsiteX65" fmla="*/ 4731488 w 5209954"/>
              <a:gd name="connsiteY65" fmla="*/ 2041451 h 2445488"/>
              <a:gd name="connsiteX66" fmla="*/ 4710223 w 5209954"/>
              <a:gd name="connsiteY66" fmla="*/ 2073348 h 2445488"/>
              <a:gd name="connsiteX67" fmla="*/ 4678326 w 5209954"/>
              <a:gd name="connsiteY67" fmla="*/ 2094613 h 2445488"/>
              <a:gd name="connsiteX68" fmla="*/ 4657061 w 5209954"/>
              <a:gd name="connsiteY68" fmla="*/ 2115879 h 2445488"/>
              <a:gd name="connsiteX69" fmla="*/ 4582633 w 5209954"/>
              <a:gd name="connsiteY69" fmla="*/ 2169041 h 2445488"/>
              <a:gd name="connsiteX70" fmla="*/ 4550735 w 5209954"/>
              <a:gd name="connsiteY70" fmla="*/ 2200939 h 2445488"/>
              <a:gd name="connsiteX71" fmla="*/ 4508205 w 5209954"/>
              <a:gd name="connsiteY71" fmla="*/ 2222204 h 2445488"/>
              <a:gd name="connsiteX72" fmla="*/ 4444409 w 5209954"/>
              <a:gd name="connsiteY72" fmla="*/ 2264734 h 2445488"/>
              <a:gd name="connsiteX73" fmla="*/ 4412512 w 5209954"/>
              <a:gd name="connsiteY73" fmla="*/ 2286000 h 2445488"/>
              <a:gd name="connsiteX74" fmla="*/ 4327451 w 5209954"/>
              <a:gd name="connsiteY74" fmla="*/ 2296632 h 2445488"/>
              <a:gd name="connsiteX75" fmla="*/ 4253023 w 5209954"/>
              <a:gd name="connsiteY75" fmla="*/ 2307265 h 2445488"/>
              <a:gd name="connsiteX76" fmla="*/ 4072270 w 5209954"/>
              <a:gd name="connsiteY76" fmla="*/ 2328530 h 2445488"/>
              <a:gd name="connsiteX77" fmla="*/ 3997842 w 5209954"/>
              <a:gd name="connsiteY77" fmla="*/ 2339162 h 2445488"/>
              <a:gd name="connsiteX78" fmla="*/ 3955312 w 5209954"/>
              <a:gd name="connsiteY78" fmla="*/ 2349795 h 2445488"/>
              <a:gd name="connsiteX79" fmla="*/ 3859619 w 5209954"/>
              <a:gd name="connsiteY79" fmla="*/ 2360427 h 2445488"/>
              <a:gd name="connsiteX80" fmla="*/ 3774558 w 5209954"/>
              <a:gd name="connsiteY80" fmla="*/ 2381693 h 2445488"/>
              <a:gd name="connsiteX81" fmla="*/ 3540642 w 5209954"/>
              <a:gd name="connsiteY81" fmla="*/ 2402958 h 2445488"/>
              <a:gd name="connsiteX82" fmla="*/ 3359888 w 5209954"/>
              <a:gd name="connsiteY82" fmla="*/ 2413590 h 2445488"/>
              <a:gd name="connsiteX83" fmla="*/ 3200400 w 5209954"/>
              <a:gd name="connsiteY83" fmla="*/ 2424223 h 2445488"/>
              <a:gd name="connsiteX84" fmla="*/ 3051544 w 5209954"/>
              <a:gd name="connsiteY84" fmla="*/ 2445488 h 2445488"/>
              <a:gd name="connsiteX85" fmla="*/ 2892056 w 5209954"/>
              <a:gd name="connsiteY85" fmla="*/ 2434855 h 2445488"/>
              <a:gd name="connsiteX86" fmla="*/ 2828261 w 5209954"/>
              <a:gd name="connsiteY86" fmla="*/ 2424223 h 2445488"/>
              <a:gd name="connsiteX87" fmla="*/ 2690037 w 5209954"/>
              <a:gd name="connsiteY87" fmla="*/ 2402958 h 2445488"/>
              <a:gd name="connsiteX88" fmla="*/ 2626242 w 5209954"/>
              <a:gd name="connsiteY88" fmla="*/ 2381693 h 2445488"/>
              <a:gd name="connsiteX89" fmla="*/ 2541181 w 5209954"/>
              <a:gd name="connsiteY89" fmla="*/ 2339162 h 2445488"/>
              <a:gd name="connsiteX90" fmla="*/ 2466754 w 5209954"/>
              <a:gd name="connsiteY90" fmla="*/ 2317897 h 2445488"/>
              <a:gd name="connsiteX91" fmla="*/ 2392326 w 5209954"/>
              <a:gd name="connsiteY91" fmla="*/ 2275367 h 2445488"/>
              <a:gd name="connsiteX92" fmla="*/ 2349795 w 5209954"/>
              <a:gd name="connsiteY92" fmla="*/ 2232837 h 2445488"/>
              <a:gd name="connsiteX93" fmla="*/ 2222205 w 5209954"/>
              <a:gd name="connsiteY93" fmla="*/ 2190307 h 2445488"/>
              <a:gd name="connsiteX94" fmla="*/ 2179674 w 5209954"/>
              <a:gd name="connsiteY94" fmla="*/ 2147776 h 2445488"/>
              <a:gd name="connsiteX95" fmla="*/ 2115879 w 5209954"/>
              <a:gd name="connsiteY95" fmla="*/ 2126511 h 2445488"/>
              <a:gd name="connsiteX96" fmla="*/ 2073349 w 5209954"/>
              <a:gd name="connsiteY96" fmla="*/ 2105246 h 2445488"/>
              <a:gd name="connsiteX97" fmla="*/ 1988288 w 5209954"/>
              <a:gd name="connsiteY97" fmla="*/ 2062716 h 2445488"/>
              <a:gd name="connsiteX98" fmla="*/ 1998921 w 5209954"/>
              <a:gd name="connsiteY98" fmla="*/ 2030818 h 2445488"/>
              <a:gd name="connsiteX99" fmla="*/ 2052084 w 5209954"/>
              <a:gd name="connsiteY99" fmla="*/ 1956390 h 2445488"/>
              <a:gd name="connsiteX100" fmla="*/ 2073349 w 5209954"/>
              <a:gd name="connsiteY100" fmla="*/ 1892595 h 2445488"/>
              <a:gd name="connsiteX101" fmla="*/ 2105247 w 5209954"/>
              <a:gd name="connsiteY101" fmla="*/ 1828800 h 2445488"/>
              <a:gd name="connsiteX102" fmla="*/ 2126512 w 5209954"/>
              <a:gd name="connsiteY102" fmla="*/ 1796902 h 2445488"/>
              <a:gd name="connsiteX103" fmla="*/ 2158409 w 5209954"/>
              <a:gd name="connsiteY103" fmla="*/ 1701209 h 2445488"/>
              <a:gd name="connsiteX104" fmla="*/ 2169042 w 5209954"/>
              <a:gd name="connsiteY104" fmla="*/ 1669311 h 2445488"/>
              <a:gd name="connsiteX105" fmla="*/ 2190307 w 5209954"/>
              <a:gd name="connsiteY105" fmla="*/ 1637413 h 2445488"/>
              <a:gd name="connsiteX106" fmla="*/ 2211572 w 5209954"/>
              <a:gd name="connsiteY106" fmla="*/ 1573618 h 2445488"/>
              <a:gd name="connsiteX107" fmla="*/ 2222205 w 5209954"/>
              <a:gd name="connsiteY107" fmla="*/ 1541720 h 2445488"/>
              <a:gd name="connsiteX108" fmla="*/ 2232837 w 5209954"/>
              <a:gd name="connsiteY108" fmla="*/ 1467293 h 2445488"/>
              <a:gd name="connsiteX109" fmla="*/ 2243470 w 5209954"/>
              <a:gd name="connsiteY109" fmla="*/ 1403497 h 2445488"/>
              <a:gd name="connsiteX110" fmla="*/ 2232837 w 5209954"/>
              <a:gd name="connsiteY110" fmla="*/ 1286539 h 2445488"/>
              <a:gd name="connsiteX111" fmla="*/ 2211572 w 5209954"/>
              <a:gd name="connsiteY111" fmla="*/ 1318437 h 2445488"/>
              <a:gd name="connsiteX112" fmla="*/ 2179674 w 5209954"/>
              <a:gd name="connsiteY112" fmla="*/ 1350334 h 2445488"/>
              <a:gd name="connsiteX113" fmla="*/ 2169042 w 5209954"/>
              <a:gd name="connsiteY113" fmla="*/ 1392865 h 2445488"/>
              <a:gd name="connsiteX114" fmla="*/ 2158409 w 5209954"/>
              <a:gd name="connsiteY114" fmla="*/ 1424762 h 2445488"/>
              <a:gd name="connsiteX115" fmla="*/ 2179674 w 5209954"/>
              <a:gd name="connsiteY115" fmla="*/ 1350334 h 2445488"/>
              <a:gd name="connsiteX116" fmla="*/ 2147777 w 5209954"/>
              <a:gd name="connsiteY116" fmla="*/ 1329069 h 2445488"/>
              <a:gd name="connsiteX117" fmla="*/ 2083981 w 5209954"/>
              <a:gd name="connsiteY117" fmla="*/ 1297172 h 2445488"/>
              <a:gd name="connsiteX118" fmla="*/ 1967023 w 5209954"/>
              <a:gd name="connsiteY118" fmla="*/ 1307804 h 2445488"/>
              <a:gd name="connsiteX119" fmla="*/ 1913861 w 5209954"/>
              <a:gd name="connsiteY119" fmla="*/ 1318437 h 2445488"/>
              <a:gd name="connsiteX120" fmla="*/ 1828800 w 5209954"/>
              <a:gd name="connsiteY120" fmla="*/ 1329069 h 2445488"/>
              <a:gd name="connsiteX121" fmla="*/ 1796902 w 5209954"/>
              <a:gd name="connsiteY121" fmla="*/ 1339702 h 2445488"/>
              <a:gd name="connsiteX122" fmla="*/ 1605516 w 5209954"/>
              <a:gd name="connsiteY122" fmla="*/ 1318437 h 2445488"/>
              <a:gd name="connsiteX123" fmla="*/ 1573619 w 5209954"/>
              <a:gd name="connsiteY123" fmla="*/ 1307804 h 2445488"/>
              <a:gd name="connsiteX124" fmla="*/ 1531088 w 5209954"/>
              <a:gd name="connsiteY124" fmla="*/ 1297172 h 2445488"/>
              <a:gd name="connsiteX125" fmla="*/ 1467293 w 5209954"/>
              <a:gd name="connsiteY125" fmla="*/ 1254641 h 2445488"/>
              <a:gd name="connsiteX126" fmla="*/ 1424763 w 5209954"/>
              <a:gd name="connsiteY126" fmla="*/ 1222744 h 2445488"/>
              <a:gd name="connsiteX127" fmla="*/ 1350335 w 5209954"/>
              <a:gd name="connsiteY127" fmla="*/ 1190846 h 2445488"/>
              <a:gd name="connsiteX128" fmla="*/ 1318437 w 5209954"/>
              <a:gd name="connsiteY128" fmla="*/ 1169581 h 2445488"/>
              <a:gd name="connsiteX129" fmla="*/ 1275907 w 5209954"/>
              <a:gd name="connsiteY129" fmla="*/ 1148316 h 2445488"/>
              <a:gd name="connsiteX130" fmla="*/ 1212112 w 5209954"/>
              <a:gd name="connsiteY130" fmla="*/ 1127051 h 2445488"/>
              <a:gd name="connsiteX131" fmla="*/ 1180214 w 5209954"/>
              <a:gd name="connsiteY131" fmla="*/ 1105786 h 2445488"/>
              <a:gd name="connsiteX132" fmla="*/ 1063256 w 5209954"/>
              <a:gd name="connsiteY132" fmla="*/ 1052623 h 2445488"/>
              <a:gd name="connsiteX133" fmla="*/ 1031358 w 5209954"/>
              <a:gd name="connsiteY133" fmla="*/ 1041990 h 2445488"/>
              <a:gd name="connsiteX134" fmla="*/ 999461 w 5209954"/>
              <a:gd name="connsiteY134" fmla="*/ 1020725 h 2445488"/>
              <a:gd name="connsiteX135" fmla="*/ 978195 w 5209954"/>
              <a:gd name="connsiteY135" fmla="*/ 999460 h 2445488"/>
              <a:gd name="connsiteX136" fmla="*/ 829340 w 5209954"/>
              <a:gd name="connsiteY136" fmla="*/ 978195 h 2445488"/>
              <a:gd name="connsiteX137" fmla="*/ 797442 w 5209954"/>
              <a:gd name="connsiteY137" fmla="*/ 967562 h 2445488"/>
              <a:gd name="connsiteX138" fmla="*/ 744279 w 5209954"/>
              <a:gd name="connsiteY138" fmla="*/ 956930 h 2445488"/>
              <a:gd name="connsiteX139" fmla="*/ 669851 w 5209954"/>
              <a:gd name="connsiteY139" fmla="*/ 914400 h 2445488"/>
              <a:gd name="connsiteX140" fmla="*/ 627321 w 5209954"/>
              <a:gd name="connsiteY140" fmla="*/ 861237 h 2445488"/>
              <a:gd name="connsiteX141" fmla="*/ 595423 w 5209954"/>
              <a:gd name="connsiteY141" fmla="*/ 818707 h 2445488"/>
              <a:gd name="connsiteX142" fmla="*/ 542261 w 5209954"/>
              <a:gd name="connsiteY142" fmla="*/ 765544 h 2445488"/>
              <a:gd name="connsiteX143" fmla="*/ 520995 w 5209954"/>
              <a:gd name="connsiteY143" fmla="*/ 744279 h 2445488"/>
              <a:gd name="connsiteX144" fmla="*/ 478465 w 5209954"/>
              <a:gd name="connsiteY144" fmla="*/ 680483 h 2445488"/>
              <a:gd name="connsiteX145" fmla="*/ 435935 w 5209954"/>
              <a:gd name="connsiteY145" fmla="*/ 648586 h 2445488"/>
              <a:gd name="connsiteX146" fmla="*/ 414670 w 5209954"/>
              <a:gd name="connsiteY146" fmla="*/ 627320 h 2445488"/>
              <a:gd name="connsiteX147" fmla="*/ 372140 w 5209954"/>
              <a:gd name="connsiteY147" fmla="*/ 606055 h 2445488"/>
              <a:gd name="connsiteX148" fmla="*/ 318977 w 5209954"/>
              <a:gd name="connsiteY148" fmla="*/ 552893 h 2445488"/>
              <a:gd name="connsiteX149" fmla="*/ 287079 w 5209954"/>
              <a:gd name="connsiteY149" fmla="*/ 520995 h 2445488"/>
              <a:gd name="connsiteX150" fmla="*/ 265814 w 5209954"/>
              <a:gd name="connsiteY150" fmla="*/ 478465 h 2445488"/>
              <a:gd name="connsiteX151" fmla="*/ 223284 w 5209954"/>
              <a:gd name="connsiteY151" fmla="*/ 467832 h 2445488"/>
              <a:gd name="connsiteX152" fmla="*/ 202019 w 5209954"/>
              <a:gd name="connsiteY152" fmla="*/ 435934 h 2445488"/>
              <a:gd name="connsiteX153" fmla="*/ 170121 w 5209954"/>
              <a:gd name="connsiteY153" fmla="*/ 414669 h 2445488"/>
              <a:gd name="connsiteX154" fmla="*/ 127591 w 5209954"/>
              <a:gd name="connsiteY154" fmla="*/ 382772 h 2445488"/>
              <a:gd name="connsiteX155" fmla="*/ 116958 w 5209954"/>
              <a:gd name="connsiteY155" fmla="*/ 350874 h 2445488"/>
              <a:gd name="connsiteX156" fmla="*/ 63795 w 5209954"/>
              <a:gd name="connsiteY156" fmla="*/ 265813 h 2445488"/>
              <a:gd name="connsiteX157" fmla="*/ 42530 w 5209954"/>
              <a:gd name="connsiteY157" fmla="*/ 202018 h 2445488"/>
              <a:gd name="connsiteX158" fmla="*/ 0 w 5209954"/>
              <a:gd name="connsiteY158" fmla="*/ 42530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5209954" h="2445488">
                <a:moveTo>
                  <a:pt x="0" y="42530"/>
                </a:moveTo>
                <a:lnTo>
                  <a:pt x="0" y="42530"/>
                </a:lnTo>
                <a:cubicBezTo>
                  <a:pt x="42530" y="38986"/>
                  <a:pt x="85288" y="37537"/>
                  <a:pt x="127591" y="31897"/>
                </a:cubicBezTo>
                <a:cubicBezTo>
                  <a:pt x="138700" y="30416"/>
                  <a:pt x="148281" y="21265"/>
                  <a:pt x="159488" y="21265"/>
                </a:cubicBezTo>
                <a:cubicBezTo>
                  <a:pt x="265873" y="21265"/>
                  <a:pt x="372139" y="28353"/>
                  <a:pt x="478465" y="31897"/>
                </a:cubicBezTo>
                <a:cubicBezTo>
                  <a:pt x="531628" y="35441"/>
                  <a:pt x="584721" y="40265"/>
                  <a:pt x="637954" y="42530"/>
                </a:cubicBezTo>
                <a:cubicBezTo>
                  <a:pt x="751320" y="47354"/>
                  <a:pt x="864947" y="46084"/>
                  <a:pt x="978195" y="53162"/>
                </a:cubicBezTo>
                <a:cubicBezTo>
                  <a:pt x="978210" y="53163"/>
                  <a:pt x="1190839" y="79743"/>
                  <a:pt x="1233377" y="85060"/>
                </a:cubicBezTo>
                <a:lnTo>
                  <a:pt x="1318437" y="95693"/>
                </a:lnTo>
                <a:cubicBezTo>
                  <a:pt x="1343246" y="102781"/>
                  <a:pt x="1367636" y="111552"/>
                  <a:pt x="1392865" y="116958"/>
                </a:cubicBezTo>
                <a:cubicBezTo>
                  <a:pt x="1450542" y="129317"/>
                  <a:pt x="1557544" y="134533"/>
                  <a:pt x="1605516" y="138223"/>
                </a:cubicBezTo>
                <a:lnTo>
                  <a:pt x="1956391" y="127590"/>
                </a:lnTo>
                <a:cubicBezTo>
                  <a:pt x="1981421" y="126339"/>
                  <a:pt x="2005951" y="120066"/>
                  <a:pt x="2030819" y="116958"/>
                </a:cubicBezTo>
                <a:cubicBezTo>
                  <a:pt x="2355320" y="76396"/>
                  <a:pt x="1862917" y="140464"/>
                  <a:pt x="2243470" y="95693"/>
                </a:cubicBezTo>
                <a:cubicBezTo>
                  <a:pt x="2264881" y="93174"/>
                  <a:pt x="2285781" y="86850"/>
                  <a:pt x="2307265" y="85060"/>
                </a:cubicBezTo>
                <a:cubicBezTo>
                  <a:pt x="2370938" y="79754"/>
                  <a:pt x="2434882" y="78413"/>
                  <a:pt x="2498651" y="74427"/>
                </a:cubicBezTo>
                <a:lnTo>
                  <a:pt x="2647507" y="63795"/>
                </a:lnTo>
                <a:cubicBezTo>
                  <a:pt x="2675930" y="59058"/>
                  <a:pt x="2734757" y="49957"/>
                  <a:pt x="2764465" y="42530"/>
                </a:cubicBezTo>
                <a:cubicBezTo>
                  <a:pt x="2775338" y="39812"/>
                  <a:pt x="2785336" y="33902"/>
                  <a:pt x="2796363" y="31897"/>
                </a:cubicBezTo>
                <a:cubicBezTo>
                  <a:pt x="2824476" y="26786"/>
                  <a:pt x="2853181" y="25610"/>
                  <a:pt x="2881423" y="21265"/>
                </a:cubicBezTo>
                <a:cubicBezTo>
                  <a:pt x="2899285" y="18517"/>
                  <a:pt x="2916696" y="13188"/>
                  <a:pt x="2934586" y="10632"/>
                </a:cubicBezTo>
                <a:cubicBezTo>
                  <a:pt x="2966357" y="6093"/>
                  <a:pt x="2998381" y="3544"/>
                  <a:pt x="3030279" y="0"/>
                </a:cubicBezTo>
                <a:cubicBezTo>
                  <a:pt x="3101163" y="3544"/>
                  <a:pt x="3172184" y="4972"/>
                  <a:pt x="3242930" y="10632"/>
                </a:cubicBezTo>
                <a:cubicBezTo>
                  <a:pt x="3291997" y="14557"/>
                  <a:pt x="3288304" y="21074"/>
                  <a:pt x="3327991" y="31897"/>
                </a:cubicBezTo>
                <a:cubicBezTo>
                  <a:pt x="3356187" y="39587"/>
                  <a:pt x="3384698" y="46074"/>
                  <a:pt x="3413051" y="53162"/>
                </a:cubicBezTo>
                <a:cubicBezTo>
                  <a:pt x="3427228" y="56706"/>
                  <a:pt x="3441718" y="59174"/>
                  <a:pt x="3455581" y="63795"/>
                </a:cubicBezTo>
                <a:cubicBezTo>
                  <a:pt x="3496807" y="77536"/>
                  <a:pt x="3524584" y="87700"/>
                  <a:pt x="3572540" y="95693"/>
                </a:cubicBezTo>
                <a:cubicBezTo>
                  <a:pt x="3615070" y="102781"/>
                  <a:pt x="3659226" y="103324"/>
                  <a:pt x="3700130" y="116958"/>
                </a:cubicBezTo>
                <a:cubicBezTo>
                  <a:pt x="3710763" y="120502"/>
                  <a:pt x="3720933" y="126005"/>
                  <a:pt x="3732028" y="127590"/>
                </a:cubicBezTo>
                <a:cubicBezTo>
                  <a:pt x="3770781" y="133126"/>
                  <a:pt x="3810079" y="133900"/>
                  <a:pt x="3848986" y="138223"/>
                </a:cubicBezTo>
                <a:cubicBezTo>
                  <a:pt x="3873894" y="140991"/>
                  <a:pt x="3898366" y="148034"/>
                  <a:pt x="3923414" y="148855"/>
                </a:cubicBezTo>
                <a:cubicBezTo>
                  <a:pt x="4114730" y="155128"/>
                  <a:pt x="4306186" y="155944"/>
                  <a:pt x="4497572" y="159488"/>
                </a:cubicBezTo>
                <a:cubicBezTo>
                  <a:pt x="4617446" y="179466"/>
                  <a:pt x="4505181" y="157347"/>
                  <a:pt x="4657061" y="202018"/>
                </a:cubicBezTo>
                <a:cubicBezTo>
                  <a:pt x="4685099" y="210265"/>
                  <a:pt x="4714395" y="214041"/>
                  <a:pt x="4742121" y="223283"/>
                </a:cubicBezTo>
                <a:cubicBezTo>
                  <a:pt x="4752754" y="226827"/>
                  <a:pt x="4763146" y="231198"/>
                  <a:pt x="4774019" y="233916"/>
                </a:cubicBezTo>
                <a:cubicBezTo>
                  <a:pt x="4791551" y="238299"/>
                  <a:pt x="4809746" y="239793"/>
                  <a:pt x="4827181" y="244548"/>
                </a:cubicBezTo>
                <a:cubicBezTo>
                  <a:pt x="4848807" y="250446"/>
                  <a:pt x="4869231" y="260376"/>
                  <a:pt x="4890977" y="265813"/>
                </a:cubicBezTo>
                <a:cubicBezTo>
                  <a:pt x="4905154" y="269357"/>
                  <a:pt x="4919456" y="272431"/>
                  <a:pt x="4933507" y="276446"/>
                </a:cubicBezTo>
                <a:cubicBezTo>
                  <a:pt x="4944284" y="279525"/>
                  <a:pt x="4954484" y="284559"/>
                  <a:pt x="4965405" y="287079"/>
                </a:cubicBezTo>
                <a:cubicBezTo>
                  <a:pt x="5000623" y="295206"/>
                  <a:pt x="5036288" y="301256"/>
                  <a:pt x="5071730" y="308344"/>
                </a:cubicBezTo>
                <a:cubicBezTo>
                  <a:pt x="5078818" y="322521"/>
                  <a:pt x="5084203" y="337686"/>
                  <a:pt x="5092995" y="350874"/>
                </a:cubicBezTo>
                <a:cubicBezTo>
                  <a:pt x="5098556" y="359215"/>
                  <a:pt x="5107999" y="364311"/>
                  <a:pt x="5114261" y="372139"/>
                </a:cubicBezTo>
                <a:cubicBezTo>
                  <a:pt x="5122244" y="382118"/>
                  <a:pt x="5129186" y="392942"/>
                  <a:pt x="5135526" y="404037"/>
                </a:cubicBezTo>
                <a:cubicBezTo>
                  <a:pt x="5189486" y="498467"/>
                  <a:pt x="5126247" y="400750"/>
                  <a:pt x="5178056" y="478465"/>
                </a:cubicBezTo>
                <a:cubicBezTo>
                  <a:pt x="5181600" y="496186"/>
                  <a:pt x="5184305" y="514095"/>
                  <a:pt x="5188688" y="531627"/>
                </a:cubicBezTo>
                <a:cubicBezTo>
                  <a:pt x="5191406" y="542500"/>
                  <a:pt x="5197123" y="552535"/>
                  <a:pt x="5199321" y="563525"/>
                </a:cubicBezTo>
                <a:cubicBezTo>
                  <a:pt x="5204236" y="588100"/>
                  <a:pt x="5206410" y="613144"/>
                  <a:pt x="5209954" y="637953"/>
                </a:cubicBezTo>
                <a:cubicBezTo>
                  <a:pt x="5190339" y="873327"/>
                  <a:pt x="5210859" y="685680"/>
                  <a:pt x="5188688" y="818707"/>
                </a:cubicBezTo>
                <a:cubicBezTo>
                  <a:pt x="5172398" y="916449"/>
                  <a:pt x="5187803" y="863894"/>
                  <a:pt x="5167423" y="925032"/>
                </a:cubicBezTo>
                <a:cubicBezTo>
                  <a:pt x="5163879" y="964018"/>
                  <a:pt x="5156791" y="1002843"/>
                  <a:pt x="5156791" y="1041990"/>
                </a:cubicBezTo>
                <a:cubicBezTo>
                  <a:pt x="5156791" y="1088200"/>
                  <a:pt x="5164244" y="1134112"/>
                  <a:pt x="5167423" y="1180213"/>
                </a:cubicBezTo>
                <a:cubicBezTo>
                  <a:pt x="5171332" y="1236896"/>
                  <a:pt x="5174512" y="1293627"/>
                  <a:pt x="5178056" y="1350334"/>
                </a:cubicBezTo>
                <a:cubicBezTo>
                  <a:pt x="5174512" y="1399953"/>
                  <a:pt x="5179488" y="1450930"/>
                  <a:pt x="5167423" y="1499190"/>
                </a:cubicBezTo>
                <a:cubicBezTo>
                  <a:pt x="5164324" y="1511587"/>
                  <a:pt x="5143509" y="1510477"/>
                  <a:pt x="5135526" y="1520455"/>
                </a:cubicBezTo>
                <a:cubicBezTo>
                  <a:pt x="5128525" y="1529207"/>
                  <a:pt x="5129905" y="1542328"/>
                  <a:pt x="5124893" y="1552353"/>
                </a:cubicBezTo>
                <a:cubicBezTo>
                  <a:pt x="5110089" y="1581961"/>
                  <a:pt x="5095247" y="1592632"/>
                  <a:pt x="5071730" y="1616148"/>
                </a:cubicBezTo>
                <a:cubicBezTo>
                  <a:pt x="5048924" y="1684571"/>
                  <a:pt x="5078978" y="1610256"/>
                  <a:pt x="5029200" y="1679944"/>
                </a:cubicBezTo>
                <a:cubicBezTo>
                  <a:pt x="4977208" y="1752732"/>
                  <a:pt x="5036892" y="1694106"/>
                  <a:pt x="4986670" y="1754372"/>
                </a:cubicBezTo>
                <a:cubicBezTo>
                  <a:pt x="4977044" y="1765923"/>
                  <a:pt x="4964398" y="1774718"/>
                  <a:pt x="4954772" y="1786269"/>
                </a:cubicBezTo>
                <a:cubicBezTo>
                  <a:pt x="4946591" y="1796086"/>
                  <a:pt x="4939222" y="1806737"/>
                  <a:pt x="4933507" y="1818167"/>
                </a:cubicBezTo>
                <a:cubicBezTo>
                  <a:pt x="4928495" y="1828192"/>
                  <a:pt x="4930799" y="1842140"/>
                  <a:pt x="4922874" y="1850065"/>
                </a:cubicBezTo>
                <a:cubicBezTo>
                  <a:pt x="4914949" y="1857990"/>
                  <a:pt x="4901609" y="1857153"/>
                  <a:pt x="4890977" y="1860697"/>
                </a:cubicBezTo>
                <a:cubicBezTo>
                  <a:pt x="4860746" y="1921160"/>
                  <a:pt x="4880920" y="1892019"/>
                  <a:pt x="4827181" y="1945758"/>
                </a:cubicBezTo>
                <a:lnTo>
                  <a:pt x="4827181" y="1945758"/>
                </a:lnTo>
                <a:cubicBezTo>
                  <a:pt x="4817222" y="1960696"/>
                  <a:pt x="4784272" y="2011398"/>
                  <a:pt x="4774019" y="2020186"/>
                </a:cubicBezTo>
                <a:cubicBezTo>
                  <a:pt x="4761985" y="2030501"/>
                  <a:pt x="4745665" y="2034363"/>
                  <a:pt x="4731488" y="2041451"/>
                </a:cubicBezTo>
                <a:cubicBezTo>
                  <a:pt x="4724400" y="2052083"/>
                  <a:pt x="4719259" y="2064312"/>
                  <a:pt x="4710223" y="2073348"/>
                </a:cubicBezTo>
                <a:cubicBezTo>
                  <a:pt x="4701187" y="2082384"/>
                  <a:pt x="4688304" y="2086630"/>
                  <a:pt x="4678326" y="2094613"/>
                </a:cubicBezTo>
                <a:cubicBezTo>
                  <a:pt x="4670498" y="2100875"/>
                  <a:pt x="4664889" y="2109617"/>
                  <a:pt x="4657061" y="2115879"/>
                </a:cubicBezTo>
                <a:cubicBezTo>
                  <a:pt x="4572888" y="2183218"/>
                  <a:pt x="4687430" y="2079216"/>
                  <a:pt x="4582633" y="2169041"/>
                </a:cubicBezTo>
                <a:cubicBezTo>
                  <a:pt x="4571216" y="2178827"/>
                  <a:pt x="4562971" y="2192199"/>
                  <a:pt x="4550735" y="2200939"/>
                </a:cubicBezTo>
                <a:cubicBezTo>
                  <a:pt x="4537837" y="2210152"/>
                  <a:pt x="4521796" y="2214049"/>
                  <a:pt x="4508205" y="2222204"/>
                </a:cubicBezTo>
                <a:cubicBezTo>
                  <a:pt x="4486289" y="2235353"/>
                  <a:pt x="4465674" y="2250557"/>
                  <a:pt x="4444409" y="2264734"/>
                </a:cubicBezTo>
                <a:cubicBezTo>
                  <a:pt x="4433776" y="2271822"/>
                  <a:pt x="4425192" y="2284415"/>
                  <a:pt x="4412512" y="2286000"/>
                </a:cubicBezTo>
                <a:lnTo>
                  <a:pt x="4327451" y="2296632"/>
                </a:lnTo>
                <a:lnTo>
                  <a:pt x="4253023" y="2307265"/>
                </a:lnTo>
                <a:cubicBezTo>
                  <a:pt x="4053246" y="2332237"/>
                  <a:pt x="4256560" y="2303958"/>
                  <a:pt x="4072270" y="2328530"/>
                </a:cubicBezTo>
                <a:cubicBezTo>
                  <a:pt x="4047429" y="2331842"/>
                  <a:pt x="4022499" y="2334679"/>
                  <a:pt x="3997842" y="2339162"/>
                </a:cubicBezTo>
                <a:cubicBezTo>
                  <a:pt x="3983465" y="2341776"/>
                  <a:pt x="3969755" y="2347573"/>
                  <a:pt x="3955312" y="2349795"/>
                </a:cubicBezTo>
                <a:cubicBezTo>
                  <a:pt x="3923591" y="2354675"/>
                  <a:pt x="3891517" y="2356883"/>
                  <a:pt x="3859619" y="2360427"/>
                </a:cubicBezTo>
                <a:cubicBezTo>
                  <a:pt x="3831265" y="2367516"/>
                  <a:pt x="3803284" y="2376307"/>
                  <a:pt x="3774558" y="2381693"/>
                </a:cubicBezTo>
                <a:cubicBezTo>
                  <a:pt x="3714185" y="2393013"/>
                  <a:pt x="3589087" y="2399833"/>
                  <a:pt x="3540642" y="2402958"/>
                </a:cubicBezTo>
                <a:lnTo>
                  <a:pt x="3359888" y="2413590"/>
                </a:lnTo>
                <a:lnTo>
                  <a:pt x="3200400" y="2424223"/>
                </a:lnTo>
                <a:cubicBezTo>
                  <a:pt x="3151324" y="2434038"/>
                  <a:pt x="3102051" y="2445488"/>
                  <a:pt x="3051544" y="2445488"/>
                </a:cubicBezTo>
                <a:cubicBezTo>
                  <a:pt x="2998263" y="2445488"/>
                  <a:pt x="2945219" y="2438399"/>
                  <a:pt x="2892056" y="2434855"/>
                </a:cubicBezTo>
                <a:cubicBezTo>
                  <a:pt x="2870791" y="2431311"/>
                  <a:pt x="2849603" y="2427272"/>
                  <a:pt x="2828261" y="2424223"/>
                </a:cubicBezTo>
                <a:cubicBezTo>
                  <a:pt x="2783001" y="2417757"/>
                  <a:pt x="2734706" y="2415140"/>
                  <a:pt x="2690037" y="2402958"/>
                </a:cubicBezTo>
                <a:cubicBezTo>
                  <a:pt x="2668412" y="2397060"/>
                  <a:pt x="2646291" y="2391718"/>
                  <a:pt x="2626242" y="2381693"/>
                </a:cubicBezTo>
                <a:cubicBezTo>
                  <a:pt x="2597888" y="2367516"/>
                  <a:pt x="2571935" y="2346850"/>
                  <a:pt x="2541181" y="2339162"/>
                </a:cubicBezTo>
                <a:cubicBezTo>
                  <a:pt x="2487778" y="2325812"/>
                  <a:pt x="2512514" y="2333151"/>
                  <a:pt x="2466754" y="2317897"/>
                </a:cubicBezTo>
                <a:cubicBezTo>
                  <a:pt x="2405740" y="2256886"/>
                  <a:pt x="2504777" y="2350334"/>
                  <a:pt x="2392326" y="2275367"/>
                </a:cubicBezTo>
                <a:cubicBezTo>
                  <a:pt x="2375644" y="2264246"/>
                  <a:pt x="2366220" y="2244334"/>
                  <a:pt x="2349795" y="2232837"/>
                </a:cubicBezTo>
                <a:cubicBezTo>
                  <a:pt x="2297870" y="2196489"/>
                  <a:pt x="2281204" y="2200140"/>
                  <a:pt x="2222205" y="2190307"/>
                </a:cubicBezTo>
                <a:cubicBezTo>
                  <a:pt x="2208028" y="2176130"/>
                  <a:pt x="2196866" y="2158091"/>
                  <a:pt x="2179674" y="2147776"/>
                </a:cubicBezTo>
                <a:cubicBezTo>
                  <a:pt x="2160453" y="2136243"/>
                  <a:pt x="2136691" y="2134836"/>
                  <a:pt x="2115879" y="2126511"/>
                </a:cubicBezTo>
                <a:cubicBezTo>
                  <a:pt x="2101163" y="2120624"/>
                  <a:pt x="2087833" y="2111683"/>
                  <a:pt x="2073349" y="2105246"/>
                </a:cubicBezTo>
                <a:cubicBezTo>
                  <a:pt x="1995315" y="2070564"/>
                  <a:pt x="2044775" y="2100373"/>
                  <a:pt x="1988288" y="2062716"/>
                </a:cubicBezTo>
                <a:cubicBezTo>
                  <a:pt x="1991832" y="2052083"/>
                  <a:pt x="1992704" y="2040143"/>
                  <a:pt x="1998921" y="2030818"/>
                </a:cubicBezTo>
                <a:cubicBezTo>
                  <a:pt x="2050302" y="1953747"/>
                  <a:pt x="2015371" y="2048171"/>
                  <a:pt x="2052084" y="1956390"/>
                </a:cubicBezTo>
                <a:cubicBezTo>
                  <a:pt x="2060409" y="1935578"/>
                  <a:pt x="2060915" y="1911246"/>
                  <a:pt x="2073349" y="1892595"/>
                </a:cubicBezTo>
                <a:cubicBezTo>
                  <a:pt x="2134292" y="1801179"/>
                  <a:pt x="2061226" y="1916841"/>
                  <a:pt x="2105247" y="1828800"/>
                </a:cubicBezTo>
                <a:cubicBezTo>
                  <a:pt x="2110962" y="1817370"/>
                  <a:pt x="2119424" y="1807535"/>
                  <a:pt x="2126512" y="1796902"/>
                </a:cubicBezTo>
                <a:lnTo>
                  <a:pt x="2158409" y="1701209"/>
                </a:lnTo>
                <a:cubicBezTo>
                  <a:pt x="2161953" y="1690576"/>
                  <a:pt x="2162825" y="1678637"/>
                  <a:pt x="2169042" y="1669311"/>
                </a:cubicBezTo>
                <a:cubicBezTo>
                  <a:pt x="2176130" y="1658678"/>
                  <a:pt x="2185117" y="1649090"/>
                  <a:pt x="2190307" y="1637413"/>
                </a:cubicBezTo>
                <a:cubicBezTo>
                  <a:pt x="2199411" y="1616930"/>
                  <a:pt x="2204484" y="1594883"/>
                  <a:pt x="2211572" y="1573618"/>
                </a:cubicBezTo>
                <a:lnTo>
                  <a:pt x="2222205" y="1541720"/>
                </a:lnTo>
                <a:cubicBezTo>
                  <a:pt x="2225749" y="1516911"/>
                  <a:pt x="2229026" y="1492062"/>
                  <a:pt x="2232837" y="1467293"/>
                </a:cubicBezTo>
                <a:cubicBezTo>
                  <a:pt x="2236115" y="1445985"/>
                  <a:pt x="2243470" y="1425056"/>
                  <a:pt x="2243470" y="1403497"/>
                </a:cubicBezTo>
                <a:cubicBezTo>
                  <a:pt x="2243470" y="1364350"/>
                  <a:pt x="2236381" y="1325525"/>
                  <a:pt x="2232837" y="1286539"/>
                </a:cubicBezTo>
                <a:cubicBezTo>
                  <a:pt x="2225749" y="1297172"/>
                  <a:pt x="2219753" y="1308620"/>
                  <a:pt x="2211572" y="1318437"/>
                </a:cubicBezTo>
                <a:cubicBezTo>
                  <a:pt x="2201946" y="1329988"/>
                  <a:pt x="2187134" y="1337279"/>
                  <a:pt x="2179674" y="1350334"/>
                </a:cubicBezTo>
                <a:cubicBezTo>
                  <a:pt x="2172424" y="1363022"/>
                  <a:pt x="2173057" y="1378814"/>
                  <a:pt x="2169042" y="1392865"/>
                </a:cubicBezTo>
                <a:cubicBezTo>
                  <a:pt x="2165963" y="1403641"/>
                  <a:pt x="2158409" y="1435970"/>
                  <a:pt x="2158409" y="1424762"/>
                </a:cubicBezTo>
                <a:cubicBezTo>
                  <a:pt x="2158409" y="1411416"/>
                  <a:pt x="2174661" y="1365373"/>
                  <a:pt x="2179674" y="1350334"/>
                </a:cubicBezTo>
                <a:cubicBezTo>
                  <a:pt x="2169042" y="1343246"/>
                  <a:pt x="2159207" y="1334784"/>
                  <a:pt x="2147777" y="1329069"/>
                </a:cubicBezTo>
                <a:cubicBezTo>
                  <a:pt x="2059731" y="1285046"/>
                  <a:pt x="2175401" y="1358118"/>
                  <a:pt x="2083981" y="1297172"/>
                </a:cubicBezTo>
                <a:cubicBezTo>
                  <a:pt x="2044995" y="1300716"/>
                  <a:pt x="2005867" y="1302948"/>
                  <a:pt x="1967023" y="1307804"/>
                </a:cubicBezTo>
                <a:cubicBezTo>
                  <a:pt x="1949091" y="1310046"/>
                  <a:pt x="1931723" y="1315689"/>
                  <a:pt x="1913861" y="1318437"/>
                </a:cubicBezTo>
                <a:cubicBezTo>
                  <a:pt x="1885619" y="1322782"/>
                  <a:pt x="1857154" y="1325525"/>
                  <a:pt x="1828800" y="1329069"/>
                </a:cubicBezTo>
                <a:cubicBezTo>
                  <a:pt x="1818167" y="1332613"/>
                  <a:pt x="1808097" y="1340235"/>
                  <a:pt x="1796902" y="1339702"/>
                </a:cubicBezTo>
                <a:cubicBezTo>
                  <a:pt x="1732787" y="1336649"/>
                  <a:pt x="1669059" y="1327515"/>
                  <a:pt x="1605516" y="1318437"/>
                </a:cubicBezTo>
                <a:cubicBezTo>
                  <a:pt x="1594421" y="1316852"/>
                  <a:pt x="1584395" y="1310883"/>
                  <a:pt x="1573619" y="1307804"/>
                </a:cubicBezTo>
                <a:cubicBezTo>
                  <a:pt x="1559568" y="1303789"/>
                  <a:pt x="1545265" y="1300716"/>
                  <a:pt x="1531088" y="1297172"/>
                </a:cubicBezTo>
                <a:cubicBezTo>
                  <a:pt x="1509823" y="1282995"/>
                  <a:pt x="1488231" y="1269297"/>
                  <a:pt x="1467293" y="1254641"/>
                </a:cubicBezTo>
                <a:cubicBezTo>
                  <a:pt x="1452776" y="1244479"/>
                  <a:pt x="1439790" y="1232136"/>
                  <a:pt x="1424763" y="1222744"/>
                </a:cubicBezTo>
                <a:cubicBezTo>
                  <a:pt x="1336265" y="1167433"/>
                  <a:pt x="1422686" y="1227021"/>
                  <a:pt x="1350335" y="1190846"/>
                </a:cubicBezTo>
                <a:cubicBezTo>
                  <a:pt x="1338905" y="1185131"/>
                  <a:pt x="1329532" y="1175921"/>
                  <a:pt x="1318437" y="1169581"/>
                </a:cubicBezTo>
                <a:cubicBezTo>
                  <a:pt x="1304675" y="1161717"/>
                  <a:pt x="1290623" y="1154203"/>
                  <a:pt x="1275907" y="1148316"/>
                </a:cubicBezTo>
                <a:cubicBezTo>
                  <a:pt x="1255095" y="1139991"/>
                  <a:pt x="1212112" y="1127051"/>
                  <a:pt x="1212112" y="1127051"/>
                </a:cubicBezTo>
                <a:cubicBezTo>
                  <a:pt x="1201479" y="1119963"/>
                  <a:pt x="1191309" y="1112126"/>
                  <a:pt x="1180214" y="1105786"/>
                </a:cubicBezTo>
                <a:cubicBezTo>
                  <a:pt x="1150022" y="1088533"/>
                  <a:pt x="1090130" y="1063372"/>
                  <a:pt x="1063256" y="1052623"/>
                </a:cubicBezTo>
                <a:cubicBezTo>
                  <a:pt x="1052850" y="1048461"/>
                  <a:pt x="1041383" y="1047002"/>
                  <a:pt x="1031358" y="1041990"/>
                </a:cubicBezTo>
                <a:cubicBezTo>
                  <a:pt x="1019929" y="1036275"/>
                  <a:pt x="1009439" y="1028708"/>
                  <a:pt x="999461" y="1020725"/>
                </a:cubicBezTo>
                <a:cubicBezTo>
                  <a:pt x="991633" y="1014463"/>
                  <a:pt x="987581" y="1002980"/>
                  <a:pt x="978195" y="999460"/>
                </a:cubicBezTo>
                <a:cubicBezTo>
                  <a:pt x="962860" y="993709"/>
                  <a:pt x="834204" y="978803"/>
                  <a:pt x="829340" y="978195"/>
                </a:cubicBezTo>
                <a:cubicBezTo>
                  <a:pt x="818707" y="974651"/>
                  <a:pt x="808315" y="970280"/>
                  <a:pt x="797442" y="967562"/>
                </a:cubicBezTo>
                <a:cubicBezTo>
                  <a:pt x="779910" y="963179"/>
                  <a:pt x="761424" y="962645"/>
                  <a:pt x="744279" y="956930"/>
                </a:cubicBezTo>
                <a:cubicBezTo>
                  <a:pt x="725570" y="950694"/>
                  <a:pt x="686516" y="927733"/>
                  <a:pt x="669851" y="914400"/>
                </a:cubicBezTo>
                <a:cubicBezTo>
                  <a:pt x="646145" y="895435"/>
                  <a:pt x="645740" y="887023"/>
                  <a:pt x="627321" y="861237"/>
                </a:cubicBezTo>
                <a:cubicBezTo>
                  <a:pt x="617021" y="846817"/>
                  <a:pt x="607196" y="831952"/>
                  <a:pt x="595423" y="818707"/>
                </a:cubicBezTo>
                <a:cubicBezTo>
                  <a:pt x="578773" y="799976"/>
                  <a:pt x="559982" y="783265"/>
                  <a:pt x="542261" y="765544"/>
                </a:cubicBezTo>
                <a:cubicBezTo>
                  <a:pt x="535172" y="758455"/>
                  <a:pt x="526556" y="752620"/>
                  <a:pt x="520995" y="744279"/>
                </a:cubicBezTo>
                <a:cubicBezTo>
                  <a:pt x="506818" y="723014"/>
                  <a:pt x="498911" y="695817"/>
                  <a:pt x="478465" y="680483"/>
                </a:cubicBezTo>
                <a:cubicBezTo>
                  <a:pt x="464288" y="669851"/>
                  <a:pt x="449548" y="659931"/>
                  <a:pt x="435935" y="648586"/>
                </a:cubicBezTo>
                <a:cubicBezTo>
                  <a:pt x="428234" y="642168"/>
                  <a:pt x="423011" y="632881"/>
                  <a:pt x="414670" y="627320"/>
                </a:cubicBezTo>
                <a:cubicBezTo>
                  <a:pt x="401482" y="618528"/>
                  <a:pt x="384651" y="615786"/>
                  <a:pt x="372140" y="606055"/>
                </a:cubicBezTo>
                <a:cubicBezTo>
                  <a:pt x="352358" y="590669"/>
                  <a:pt x="336698" y="570614"/>
                  <a:pt x="318977" y="552893"/>
                </a:cubicBezTo>
                <a:cubicBezTo>
                  <a:pt x="308344" y="542260"/>
                  <a:pt x="293804" y="534444"/>
                  <a:pt x="287079" y="520995"/>
                </a:cubicBezTo>
                <a:cubicBezTo>
                  <a:pt x="279991" y="506818"/>
                  <a:pt x="277990" y="488612"/>
                  <a:pt x="265814" y="478465"/>
                </a:cubicBezTo>
                <a:cubicBezTo>
                  <a:pt x="254588" y="469110"/>
                  <a:pt x="237461" y="471376"/>
                  <a:pt x="223284" y="467832"/>
                </a:cubicBezTo>
                <a:cubicBezTo>
                  <a:pt x="216196" y="457199"/>
                  <a:pt x="211055" y="444970"/>
                  <a:pt x="202019" y="435934"/>
                </a:cubicBezTo>
                <a:cubicBezTo>
                  <a:pt x="192983" y="426898"/>
                  <a:pt x="180520" y="422096"/>
                  <a:pt x="170121" y="414669"/>
                </a:cubicBezTo>
                <a:cubicBezTo>
                  <a:pt x="155701" y="404369"/>
                  <a:pt x="141768" y="393404"/>
                  <a:pt x="127591" y="382772"/>
                </a:cubicBezTo>
                <a:cubicBezTo>
                  <a:pt x="124047" y="372139"/>
                  <a:pt x="121970" y="360899"/>
                  <a:pt x="116958" y="350874"/>
                </a:cubicBezTo>
                <a:cubicBezTo>
                  <a:pt x="65850" y="248658"/>
                  <a:pt x="131992" y="415845"/>
                  <a:pt x="63795" y="265813"/>
                </a:cubicBezTo>
                <a:cubicBezTo>
                  <a:pt x="54519" y="245407"/>
                  <a:pt x="42530" y="224433"/>
                  <a:pt x="42530" y="202018"/>
                </a:cubicBezTo>
                <a:lnTo>
                  <a:pt x="0" y="4253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Straight Arrow Connector 10"/>
          <p:cNvCxnSpPr>
            <a:stCxn id="6" idx="108"/>
          </p:cNvCxnSpPr>
          <p:nvPr/>
        </p:nvCxnSpPr>
        <p:spPr>
          <a:xfrm>
            <a:off x="5668935" y="3166376"/>
            <a:ext cx="2254093" cy="2241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7946371" y="3142713"/>
            <a:ext cx="304800" cy="4199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38800" y="3859619"/>
            <a:ext cx="25146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18294341">
            <a:off x="4032827" y="2278023"/>
            <a:ext cx="361888" cy="428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48" name="Straight Connector 2047"/>
          <p:cNvCxnSpPr/>
          <p:nvPr/>
        </p:nvCxnSpPr>
        <p:spPr>
          <a:xfrm>
            <a:off x="8272742" y="1743740"/>
            <a:ext cx="0" cy="1990060"/>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rot="17797869">
            <a:off x="4820330" y="3027408"/>
            <a:ext cx="350666" cy="932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4" name="5-Point Star 2053"/>
          <p:cNvSpPr/>
          <p:nvPr/>
        </p:nvSpPr>
        <p:spPr>
          <a:xfrm>
            <a:off x="8191500" y="3493819"/>
            <a:ext cx="228600" cy="27388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4341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3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a:solidFill>
                  <a:schemeClr val="accent1">
                    <a:lumMod val="60000"/>
                    <a:lumOff val="40000"/>
                  </a:schemeClr>
                </a:solidFill>
              </a:rPr>
              <a:t>(including </a:t>
            </a:r>
            <a:r>
              <a:rPr lang="en-US" sz="3200" dirty="0" smtClean="0">
                <a:solidFill>
                  <a:schemeClr val="accent1">
                    <a:lumMod val="60000"/>
                    <a:lumOff val="40000"/>
                  </a:schemeClr>
                </a:solidFill>
              </a:rPr>
              <a:t>connections to other ML paradigms, example of incorporating speech knowledge in DL architecture, and recent experiments in speech recognition)</a:t>
            </a: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4087713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810969"/>
            <a:ext cx="9309750" cy="54102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
        <p:nvSpPr>
          <p:cNvPr id="6" name="TextBox 5"/>
          <p:cNvSpPr txBox="1"/>
          <p:nvPr/>
        </p:nvSpPr>
        <p:spPr>
          <a:xfrm>
            <a:off x="5856535" y="810969"/>
            <a:ext cx="1393330" cy="338554"/>
          </a:xfrm>
          <a:prstGeom prst="rect">
            <a:avLst/>
          </a:prstGeom>
          <a:noFill/>
        </p:spPr>
        <p:txBody>
          <a:bodyPr wrap="none" rtlCol="0">
            <a:spAutoFit/>
          </a:bodyPr>
          <a:lstStyle/>
          <a:p>
            <a:r>
              <a:rPr lang="en-US" sz="1600" dirty="0" smtClean="0"/>
              <a:t>pp. 1060-1089</a:t>
            </a:r>
            <a:endParaRPr lang="en-US" sz="1600" dirty="0"/>
          </a:p>
        </p:txBody>
      </p:sp>
    </p:spTree>
    <p:extLst>
      <p:ext uri="{BB962C8B-B14F-4D97-AF65-F5344CB8AC3E}">
        <p14:creationId xmlns:p14="http://schemas.microsoft.com/office/powerpoint/2010/main" val="2155114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487041" y="361"/>
            <a:ext cx="4780800" cy="6857280"/>
          </a:xfrm>
          <a:prstGeom prst="rect">
            <a:avLst/>
          </a:prstGeom>
          <a:solidFill>
            <a:srgbClr val="FF0000">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dirty="0">
              <a:solidFill>
                <a:srgbClr val="FFFFFF"/>
              </a:solidFill>
              <a:latin typeface="Times New Roman" panose="02020603050405020304" pitchFamily="18" charset="0"/>
            </a:endParaRPr>
          </a:p>
        </p:txBody>
      </p:sp>
      <p:sp>
        <p:nvSpPr>
          <p:cNvPr id="25602" name="Rectangle 2"/>
          <p:cNvSpPr>
            <a:spLocks noChangeArrowheads="1"/>
          </p:cNvSpPr>
          <p:nvPr/>
        </p:nvSpPr>
        <p:spPr bwMode="auto">
          <a:xfrm>
            <a:off x="-97920" y="361"/>
            <a:ext cx="4561920" cy="6857280"/>
          </a:xfrm>
          <a:prstGeom prst="rect">
            <a:avLst/>
          </a:prstGeom>
          <a:solidFill>
            <a:srgbClr val="0000FF">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3" name="Oval 3"/>
          <p:cNvSpPr>
            <a:spLocks noChangeArrowheads="1"/>
          </p:cNvSpPr>
          <p:nvPr/>
        </p:nvSpPr>
        <p:spPr bwMode="auto">
          <a:xfrm>
            <a:off x="5371200"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4" name="Oval 4"/>
          <p:cNvSpPr>
            <a:spLocks noChangeArrowheads="1"/>
          </p:cNvSpPr>
          <p:nvPr/>
        </p:nvSpPr>
        <p:spPr bwMode="auto">
          <a:xfrm>
            <a:off x="3444480"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5" name="Oval 5"/>
          <p:cNvSpPr>
            <a:spLocks noChangeArrowheads="1"/>
          </p:cNvSpPr>
          <p:nvPr/>
        </p:nvSpPr>
        <p:spPr bwMode="auto">
          <a:xfrm>
            <a:off x="2040481" y="153108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6" name="Oval 6"/>
          <p:cNvSpPr>
            <a:spLocks noChangeArrowheads="1"/>
          </p:cNvSpPr>
          <p:nvPr/>
        </p:nvSpPr>
        <p:spPr bwMode="auto">
          <a:xfrm>
            <a:off x="2988001" y="42742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7" name="Oval 7"/>
          <p:cNvSpPr>
            <a:spLocks noChangeArrowheads="1"/>
          </p:cNvSpPr>
          <p:nvPr/>
        </p:nvSpPr>
        <p:spPr bwMode="auto">
          <a:xfrm>
            <a:off x="34776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8" name="Oval 8"/>
          <p:cNvSpPr>
            <a:spLocks noChangeArrowheads="1"/>
          </p:cNvSpPr>
          <p:nvPr/>
        </p:nvSpPr>
        <p:spPr bwMode="auto">
          <a:xfrm>
            <a:off x="48168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9" name="Oval 9"/>
          <p:cNvSpPr>
            <a:spLocks noChangeArrowheads="1"/>
          </p:cNvSpPr>
          <p:nvPr/>
        </p:nvSpPr>
        <p:spPr bwMode="auto">
          <a:xfrm>
            <a:off x="583056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10" name="Oval 10"/>
          <p:cNvSpPr>
            <a:spLocks noChangeArrowheads="1"/>
          </p:cNvSpPr>
          <p:nvPr/>
        </p:nvSpPr>
        <p:spPr bwMode="auto">
          <a:xfrm>
            <a:off x="4358881" y="432324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11" name="Text Box 11"/>
          <p:cNvSpPr txBox="1">
            <a:spLocks noChangeArrowheads="1"/>
          </p:cNvSpPr>
          <p:nvPr/>
        </p:nvSpPr>
        <p:spPr bwMode="auto">
          <a:xfrm>
            <a:off x="4995361" y="16246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D-AE</a:t>
            </a:r>
          </a:p>
        </p:txBody>
      </p:sp>
      <p:sp>
        <p:nvSpPr>
          <p:cNvPr id="25612" name="Text Box 12"/>
          <p:cNvSpPr txBox="1">
            <a:spLocks noChangeArrowheads="1"/>
          </p:cNvSpPr>
          <p:nvPr/>
        </p:nvSpPr>
        <p:spPr bwMode="auto">
          <a:xfrm>
            <a:off x="4570561" y="276804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DBN</a:t>
            </a:r>
          </a:p>
        </p:txBody>
      </p:sp>
      <p:sp>
        <p:nvSpPr>
          <p:cNvPr id="25613" name="Text Box 13"/>
          <p:cNvSpPr txBox="1">
            <a:spLocks noChangeArrowheads="1"/>
          </p:cNvSpPr>
          <p:nvPr/>
        </p:nvSpPr>
        <p:spPr bwMode="auto">
          <a:xfrm>
            <a:off x="5551201" y="28342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DBM</a:t>
            </a:r>
          </a:p>
        </p:txBody>
      </p:sp>
      <p:sp>
        <p:nvSpPr>
          <p:cNvPr id="25614" name="Text Box 14"/>
          <p:cNvSpPr txBox="1">
            <a:spLocks noChangeArrowheads="1"/>
          </p:cNvSpPr>
          <p:nvPr/>
        </p:nvSpPr>
        <p:spPr bwMode="auto">
          <a:xfrm>
            <a:off x="3271681" y="1626121"/>
            <a:ext cx="6897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AE</a:t>
            </a:r>
          </a:p>
        </p:txBody>
      </p:sp>
      <p:sp>
        <p:nvSpPr>
          <p:cNvPr id="25615" name="Text Box 15"/>
          <p:cNvSpPr txBox="1">
            <a:spLocks noChangeArrowheads="1"/>
          </p:cNvSpPr>
          <p:nvPr/>
        </p:nvSpPr>
        <p:spPr bwMode="auto">
          <a:xfrm>
            <a:off x="1409761" y="1725481"/>
            <a:ext cx="16516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Perceptron</a:t>
            </a:r>
          </a:p>
        </p:txBody>
      </p:sp>
      <p:sp>
        <p:nvSpPr>
          <p:cNvPr id="25616" name="Text Box 16"/>
          <p:cNvSpPr txBox="1">
            <a:spLocks noChangeArrowheads="1"/>
          </p:cNvSpPr>
          <p:nvPr/>
        </p:nvSpPr>
        <p:spPr bwMode="auto">
          <a:xfrm>
            <a:off x="3199681" y="280116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RBM</a:t>
            </a:r>
          </a:p>
        </p:txBody>
      </p:sp>
      <p:sp>
        <p:nvSpPr>
          <p:cNvPr id="25617" name="Text Box 17"/>
          <p:cNvSpPr txBox="1">
            <a:spLocks noChangeArrowheads="1"/>
          </p:cNvSpPr>
          <p:nvPr/>
        </p:nvSpPr>
        <p:spPr bwMode="auto">
          <a:xfrm>
            <a:off x="2645281" y="3846601"/>
            <a:ext cx="9979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GMM</a:t>
            </a:r>
          </a:p>
        </p:txBody>
      </p:sp>
      <p:sp>
        <p:nvSpPr>
          <p:cNvPr id="25618" name="Text Box 18"/>
          <p:cNvSpPr txBox="1">
            <a:spLocks noChangeArrowheads="1"/>
          </p:cNvSpPr>
          <p:nvPr/>
        </p:nvSpPr>
        <p:spPr bwMode="auto">
          <a:xfrm>
            <a:off x="4890240" y="3825001"/>
            <a:ext cx="1244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err="1" smtClean="0"/>
              <a:t>BayesNP</a:t>
            </a:r>
            <a:endParaRPr lang="en-US" sz="2177" b="1" dirty="0"/>
          </a:p>
        </p:txBody>
      </p:sp>
      <p:sp>
        <p:nvSpPr>
          <p:cNvPr id="25619" name="Oval 19"/>
          <p:cNvSpPr>
            <a:spLocks noChangeArrowheads="1"/>
          </p:cNvSpPr>
          <p:nvPr/>
        </p:nvSpPr>
        <p:spPr bwMode="auto">
          <a:xfrm>
            <a:off x="603361" y="260820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0" name="Text Box 20"/>
          <p:cNvSpPr txBox="1">
            <a:spLocks noChangeArrowheads="1"/>
          </p:cNvSpPr>
          <p:nvPr/>
        </p:nvSpPr>
        <p:spPr bwMode="auto">
          <a:xfrm>
            <a:off x="332641" y="2802601"/>
            <a:ext cx="944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SVM</a:t>
            </a:r>
          </a:p>
        </p:txBody>
      </p:sp>
      <p:sp>
        <p:nvSpPr>
          <p:cNvPr id="25621" name="Oval 21"/>
          <p:cNvSpPr>
            <a:spLocks noChangeArrowheads="1"/>
          </p:cNvSpPr>
          <p:nvPr/>
        </p:nvSpPr>
        <p:spPr bwMode="auto">
          <a:xfrm>
            <a:off x="3935521" y="342612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2" name="Text Box 22"/>
          <p:cNvSpPr txBox="1">
            <a:spLocks noChangeArrowheads="1"/>
          </p:cNvSpPr>
          <p:nvPr/>
        </p:nvSpPr>
        <p:spPr bwMode="auto">
          <a:xfrm>
            <a:off x="3330721" y="3585961"/>
            <a:ext cx="1294560" cy="69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Sparse Coding</a:t>
            </a:r>
          </a:p>
        </p:txBody>
      </p:sp>
      <p:sp>
        <p:nvSpPr>
          <p:cNvPr id="25623" name="Oval 23"/>
          <p:cNvSpPr>
            <a:spLocks noChangeArrowheads="1"/>
          </p:cNvSpPr>
          <p:nvPr/>
        </p:nvSpPr>
        <p:spPr bwMode="auto">
          <a:xfrm>
            <a:off x="6841441" y="46011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4" name="Text Box 24"/>
          <p:cNvSpPr txBox="1">
            <a:spLocks noChangeArrowheads="1"/>
          </p:cNvSpPr>
          <p:nvPr/>
        </p:nvSpPr>
        <p:spPr bwMode="auto">
          <a:xfrm>
            <a:off x="6628321" y="4173481"/>
            <a:ext cx="6696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latin typeface="Symbol" panose="05050102010706020507" pitchFamily="18" charset="2"/>
              </a:rPr>
              <a:t>SP</a:t>
            </a:r>
          </a:p>
        </p:txBody>
      </p:sp>
      <p:sp>
        <p:nvSpPr>
          <p:cNvPr id="25625" name="Oval 25"/>
          <p:cNvSpPr>
            <a:spLocks noChangeArrowheads="1"/>
          </p:cNvSpPr>
          <p:nvPr/>
        </p:nvSpPr>
        <p:spPr bwMode="auto">
          <a:xfrm>
            <a:off x="897121" y="52534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6" name="Text Box 26"/>
          <p:cNvSpPr txBox="1">
            <a:spLocks noChangeArrowheads="1"/>
          </p:cNvSpPr>
          <p:nvPr/>
        </p:nvSpPr>
        <p:spPr bwMode="auto">
          <a:xfrm>
            <a:off x="234721" y="5447881"/>
            <a:ext cx="18633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DecisionTree</a:t>
            </a:r>
          </a:p>
        </p:txBody>
      </p:sp>
      <p:sp>
        <p:nvSpPr>
          <p:cNvPr id="25627" name="Oval 27"/>
          <p:cNvSpPr>
            <a:spLocks noChangeArrowheads="1"/>
          </p:cNvSpPr>
          <p:nvPr/>
        </p:nvSpPr>
        <p:spPr bwMode="auto">
          <a:xfrm>
            <a:off x="930240" y="8787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8" name="Text Box 28"/>
          <p:cNvSpPr txBox="1">
            <a:spLocks noChangeArrowheads="1"/>
          </p:cNvSpPr>
          <p:nvPr/>
        </p:nvSpPr>
        <p:spPr bwMode="auto">
          <a:xfrm>
            <a:off x="430561" y="1071721"/>
            <a:ext cx="1208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Boosting</a:t>
            </a:r>
          </a:p>
        </p:txBody>
      </p:sp>
      <p:sp>
        <p:nvSpPr>
          <p:cNvPr id="25629" name="Line 29"/>
          <p:cNvSpPr>
            <a:spLocks noChangeShapeType="1"/>
          </p:cNvSpPr>
          <p:nvPr/>
        </p:nvSpPr>
        <p:spPr bwMode="auto">
          <a:xfrm>
            <a:off x="4462561" y="361"/>
            <a:ext cx="1440" cy="6857280"/>
          </a:xfrm>
          <a:prstGeom prst="line">
            <a:avLst/>
          </a:prstGeom>
          <a:noFill/>
          <a:ln w="54720" cap="flat">
            <a:solidFill>
              <a:srgbClr val="3465A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0" name="Text Box 30"/>
          <p:cNvSpPr txBox="1">
            <a:spLocks noChangeArrowheads="1"/>
          </p:cNvSpPr>
          <p:nvPr/>
        </p:nvSpPr>
        <p:spPr bwMode="auto">
          <a:xfrm>
            <a:off x="44641" y="66601"/>
            <a:ext cx="22809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SHALLOW</a:t>
            </a:r>
          </a:p>
        </p:txBody>
      </p:sp>
      <p:sp>
        <p:nvSpPr>
          <p:cNvPr id="25631" name="Text Box 31"/>
          <p:cNvSpPr txBox="1">
            <a:spLocks noChangeArrowheads="1"/>
          </p:cNvSpPr>
          <p:nvPr/>
        </p:nvSpPr>
        <p:spPr bwMode="auto">
          <a:xfrm>
            <a:off x="8208000" y="66601"/>
            <a:ext cx="12844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DEEP</a:t>
            </a:r>
          </a:p>
        </p:txBody>
      </p:sp>
      <p:sp>
        <p:nvSpPr>
          <p:cNvPr id="25632" name="Oval 32"/>
          <p:cNvSpPr>
            <a:spLocks noChangeArrowheads="1"/>
          </p:cNvSpPr>
          <p:nvPr/>
        </p:nvSpPr>
        <p:spPr bwMode="auto">
          <a:xfrm>
            <a:off x="7296481" y="228132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3" name="Text Box 33"/>
          <p:cNvSpPr txBox="1">
            <a:spLocks noChangeArrowheads="1"/>
          </p:cNvSpPr>
          <p:nvPr/>
        </p:nvSpPr>
        <p:spPr bwMode="auto">
          <a:xfrm>
            <a:off x="6530401" y="1951561"/>
            <a:ext cx="135936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Conv. Net</a:t>
            </a:r>
          </a:p>
        </p:txBody>
      </p:sp>
      <p:sp>
        <p:nvSpPr>
          <p:cNvPr id="25634" name="Oval 34"/>
          <p:cNvSpPr>
            <a:spLocks noChangeArrowheads="1"/>
          </p:cNvSpPr>
          <p:nvPr/>
        </p:nvSpPr>
        <p:spPr bwMode="auto">
          <a:xfrm>
            <a:off x="6871680" y="140004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5" name="Text Box 35"/>
          <p:cNvSpPr txBox="1">
            <a:spLocks noChangeArrowheads="1"/>
          </p:cNvSpPr>
          <p:nvPr/>
        </p:nvSpPr>
        <p:spPr bwMode="auto">
          <a:xfrm>
            <a:off x="6105600" y="1070281"/>
            <a:ext cx="177408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Neural Net</a:t>
            </a:r>
          </a:p>
        </p:txBody>
      </p:sp>
      <p:sp>
        <p:nvSpPr>
          <p:cNvPr id="25636" name="Oval 36"/>
          <p:cNvSpPr>
            <a:spLocks noChangeArrowheads="1"/>
          </p:cNvSpPr>
          <p:nvPr/>
        </p:nvSpPr>
        <p:spPr bwMode="auto">
          <a:xfrm>
            <a:off x="7394401" y="176004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7" name="Text Box 37"/>
          <p:cNvSpPr txBox="1">
            <a:spLocks noChangeArrowheads="1"/>
          </p:cNvSpPr>
          <p:nvPr/>
        </p:nvSpPr>
        <p:spPr bwMode="auto">
          <a:xfrm>
            <a:off x="7020001" y="1430281"/>
            <a:ext cx="980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RNN</a:t>
            </a:r>
          </a:p>
        </p:txBody>
      </p:sp>
      <p:sp>
        <p:nvSpPr>
          <p:cNvPr id="39" name="Text Box 25"/>
          <p:cNvSpPr txBox="1">
            <a:spLocks noChangeArrowheads="1"/>
          </p:cNvSpPr>
          <p:nvPr/>
        </p:nvSpPr>
        <p:spPr bwMode="auto">
          <a:xfrm>
            <a:off x="3896281" y="4496281"/>
            <a:ext cx="14508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solidFill>
                  <a:srgbClr val="002060"/>
                </a:solidFill>
              </a:rPr>
              <a:t>Bayes Nets</a:t>
            </a:r>
            <a:endParaRPr lang="en-US" sz="2177" b="1" dirty="0">
              <a:solidFill>
                <a:srgbClr val="002060"/>
              </a:solidFill>
            </a:endParaRPr>
          </a:p>
        </p:txBody>
      </p:sp>
      <p:sp>
        <p:nvSpPr>
          <p:cNvPr id="40" name="Oval 10"/>
          <p:cNvSpPr>
            <a:spLocks noChangeArrowheads="1"/>
          </p:cNvSpPr>
          <p:nvPr/>
        </p:nvSpPr>
        <p:spPr bwMode="auto">
          <a:xfrm>
            <a:off x="5196963" y="417348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 name="TextBox 1"/>
          <p:cNvSpPr txBox="1"/>
          <p:nvPr/>
        </p:nvSpPr>
        <p:spPr>
          <a:xfrm>
            <a:off x="6418157" y="495028"/>
            <a:ext cx="1582484" cy="369332"/>
          </a:xfrm>
          <a:prstGeom prst="rect">
            <a:avLst/>
          </a:prstGeom>
          <a:noFill/>
        </p:spPr>
        <p:txBody>
          <a:bodyPr wrap="none" rtlCol="0">
            <a:spAutoFit/>
          </a:bodyPr>
          <a:lstStyle/>
          <a:p>
            <a:r>
              <a:rPr lang="en-US" dirty="0" smtClean="0">
                <a:solidFill>
                  <a:schemeClr val="bg1"/>
                </a:solidFill>
              </a:rPr>
              <a:t>Modified from</a:t>
            </a:r>
            <a:endParaRPr lang="en-US" dirty="0">
              <a:solidFill>
                <a:schemeClr val="bg1"/>
              </a:solidFill>
            </a:endParaRPr>
          </a:p>
        </p:txBody>
      </p:sp>
    </p:spTree>
    <p:extLst>
      <p:ext uri="{BB962C8B-B14F-4D97-AF65-F5344CB8AC3E}">
        <p14:creationId xmlns:p14="http://schemas.microsoft.com/office/powerpoint/2010/main" val="2575731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4426710" y="-88919"/>
            <a:ext cx="4825440" cy="6857280"/>
          </a:xfrm>
          <a:prstGeom prst="rect">
            <a:avLst/>
          </a:prstGeom>
          <a:solidFill>
            <a:srgbClr val="FF0000">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26" name="Rectangle 2"/>
          <p:cNvSpPr>
            <a:spLocks noChangeArrowheads="1"/>
          </p:cNvSpPr>
          <p:nvPr/>
        </p:nvSpPr>
        <p:spPr bwMode="auto">
          <a:xfrm>
            <a:off x="-97920" y="361"/>
            <a:ext cx="4561920" cy="6857280"/>
          </a:xfrm>
          <a:prstGeom prst="rect">
            <a:avLst/>
          </a:prstGeom>
          <a:solidFill>
            <a:srgbClr val="0000FF">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27" name="Line 3"/>
          <p:cNvSpPr>
            <a:spLocks noChangeShapeType="1"/>
          </p:cNvSpPr>
          <p:nvPr/>
        </p:nvSpPr>
        <p:spPr bwMode="auto">
          <a:xfrm>
            <a:off x="4462561" y="361"/>
            <a:ext cx="1440" cy="6857280"/>
          </a:xfrm>
          <a:prstGeom prst="line">
            <a:avLst/>
          </a:prstGeom>
          <a:noFill/>
          <a:ln w="54720" cap="flat">
            <a:solidFill>
              <a:srgbClr val="3465A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28" name="Text Box 4"/>
          <p:cNvSpPr txBox="1">
            <a:spLocks noChangeArrowheads="1"/>
          </p:cNvSpPr>
          <p:nvPr/>
        </p:nvSpPr>
        <p:spPr bwMode="auto">
          <a:xfrm>
            <a:off x="44641" y="65161"/>
            <a:ext cx="22809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SHALLOW</a:t>
            </a:r>
          </a:p>
        </p:txBody>
      </p:sp>
      <p:sp>
        <p:nvSpPr>
          <p:cNvPr id="26629" name="Text Box 5"/>
          <p:cNvSpPr txBox="1">
            <a:spLocks noChangeArrowheads="1"/>
          </p:cNvSpPr>
          <p:nvPr/>
        </p:nvSpPr>
        <p:spPr bwMode="auto">
          <a:xfrm>
            <a:off x="8208000" y="66601"/>
            <a:ext cx="12844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DEEP</a:t>
            </a:r>
          </a:p>
        </p:txBody>
      </p:sp>
      <p:sp>
        <p:nvSpPr>
          <p:cNvPr id="26630" name="Oval 6"/>
          <p:cNvSpPr>
            <a:spLocks noChangeArrowheads="1"/>
          </p:cNvSpPr>
          <p:nvPr/>
        </p:nvSpPr>
        <p:spPr bwMode="auto">
          <a:xfrm>
            <a:off x="1157760" y="809640"/>
            <a:ext cx="6635520" cy="2903040"/>
          </a:xfrm>
          <a:prstGeom prst="ellipse">
            <a:avLst/>
          </a:prstGeom>
          <a:solidFill>
            <a:srgbClr val="008000">
              <a:alpha val="50000"/>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1" name="Oval 7"/>
          <p:cNvSpPr>
            <a:spLocks noChangeArrowheads="1"/>
          </p:cNvSpPr>
          <p:nvPr/>
        </p:nvSpPr>
        <p:spPr bwMode="auto">
          <a:xfrm>
            <a:off x="1157760" y="2736360"/>
            <a:ext cx="6635520" cy="2903040"/>
          </a:xfrm>
          <a:prstGeom prst="ellipse">
            <a:avLst/>
          </a:prstGeom>
          <a:solidFill>
            <a:srgbClr val="808000">
              <a:alpha val="50000"/>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2" name="Text Box 8"/>
          <p:cNvSpPr txBox="1">
            <a:spLocks noChangeArrowheads="1"/>
          </p:cNvSpPr>
          <p:nvPr/>
        </p:nvSpPr>
        <p:spPr bwMode="auto">
          <a:xfrm>
            <a:off x="2306880" y="972361"/>
            <a:ext cx="27360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00FF00"/>
                </a:solidFill>
              </a:rPr>
              <a:t>Neural Networks</a:t>
            </a:r>
          </a:p>
        </p:txBody>
      </p:sp>
      <p:sp>
        <p:nvSpPr>
          <p:cNvPr id="26633" name="Text Box 9"/>
          <p:cNvSpPr txBox="1">
            <a:spLocks noChangeArrowheads="1"/>
          </p:cNvSpPr>
          <p:nvPr/>
        </p:nvSpPr>
        <p:spPr bwMode="auto">
          <a:xfrm>
            <a:off x="1883520" y="4825801"/>
            <a:ext cx="2736000" cy="4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FFFF00"/>
                </a:solidFill>
              </a:rPr>
              <a:t>Probabilistic Models</a:t>
            </a:r>
          </a:p>
        </p:txBody>
      </p:sp>
      <p:sp>
        <p:nvSpPr>
          <p:cNvPr id="26634" name="Oval 10"/>
          <p:cNvSpPr>
            <a:spLocks noChangeArrowheads="1"/>
          </p:cNvSpPr>
          <p:nvPr/>
        </p:nvSpPr>
        <p:spPr bwMode="auto">
          <a:xfrm>
            <a:off x="5369761"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5" name="Oval 11"/>
          <p:cNvSpPr>
            <a:spLocks noChangeArrowheads="1"/>
          </p:cNvSpPr>
          <p:nvPr/>
        </p:nvSpPr>
        <p:spPr bwMode="auto">
          <a:xfrm>
            <a:off x="3444480"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6" name="Oval 12"/>
          <p:cNvSpPr>
            <a:spLocks noChangeArrowheads="1"/>
          </p:cNvSpPr>
          <p:nvPr/>
        </p:nvSpPr>
        <p:spPr bwMode="auto">
          <a:xfrm>
            <a:off x="2040481" y="153108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7" name="Oval 13"/>
          <p:cNvSpPr>
            <a:spLocks noChangeArrowheads="1"/>
          </p:cNvSpPr>
          <p:nvPr/>
        </p:nvSpPr>
        <p:spPr bwMode="auto">
          <a:xfrm>
            <a:off x="2988001" y="42742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8" name="Oval 14"/>
          <p:cNvSpPr>
            <a:spLocks noChangeArrowheads="1"/>
          </p:cNvSpPr>
          <p:nvPr/>
        </p:nvSpPr>
        <p:spPr bwMode="auto">
          <a:xfrm>
            <a:off x="34776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39" name="Oval 15"/>
          <p:cNvSpPr>
            <a:spLocks noChangeArrowheads="1"/>
          </p:cNvSpPr>
          <p:nvPr/>
        </p:nvSpPr>
        <p:spPr bwMode="auto">
          <a:xfrm>
            <a:off x="48168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40" name="Oval 16"/>
          <p:cNvSpPr>
            <a:spLocks noChangeArrowheads="1"/>
          </p:cNvSpPr>
          <p:nvPr/>
        </p:nvSpPr>
        <p:spPr bwMode="auto">
          <a:xfrm>
            <a:off x="5829120"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41" name="Oval 17"/>
          <p:cNvSpPr>
            <a:spLocks noChangeArrowheads="1"/>
          </p:cNvSpPr>
          <p:nvPr/>
        </p:nvSpPr>
        <p:spPr bwMode="auto">
          <a:xfrm>
            <a:off x="5405760" y="427572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42" name="Text Box 18"/>
          <p:cNvSpPr txBox="1">
            <a:spLocks noChangeArrowheads="1"/>
          </p:cNvSpPr>
          <p:nvPr/>
        </p:nvSpPr>
        <p:spPr bwMode="auto">
          <a:xfrm>
            <a:off x="4995361" y="16246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D-AE</a:t>
            </a:r>
          </a:p>
        </p:txBody>
      </p:sp>
      <p:sp>
        <p:nvSpPr>
          <p:cNvPr id="26643" name="Text Box 19"/>
          <p:cNvSpPr txBox="1">
            <a:spLocks noChangeArrowheads="1"/>
          </p:cNvSpPr>
          <p:nvPr/>
        </p:nvSpPr>
        <p:spPr bwMode="auto">
          <a:xfrm>
            <a:off x="4570561" y="276804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DBN</a:t>
            </a:r>
          </a:p>
        </p:txBody>
      </p:sp>
      <p:sp>
        <p:nvSpPr>
          <p:cNvPr id="26644" name="Text Box 20"/>
          <p:cNvSpPr txBox="1">
            <a:spLocks noChangeArrowheads="1"/>
          </p:cNvSpPr>
          <p:nvPr/>
        </p:nvSpPr>
        <p:spPr bwMode="auto">
          <a:xfrm>
            <a:off x="5551201" y="28342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DBM</a:t>
            </a:r>
          </a:p>
        </p:txBody>
      </p:sp>
      <p:sp>
        <p:nvSpPr>
          <p:cNvPr id="26645" name="Text Box 21"/>
          <p:cNvSpPr txBox="1">
            <a:spLocks noChangeArrowheads="1"/>
          </p:cNvSpPr>
          <p:nvPr/>
        </p:nvSpPr>
        <p:spPr bwMode="auto">
          <a:xfrm>
            <a:off x="3270241" y="1626121"/>
            <a:ext cx="6897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AE</a:t>
            </a:r>
          </a:p>
        </p:txBody>
      </p:sp>
      <p:sp>
        <p:nvSpPr>
          <p:cNvPr id="26646" name="Text Box 22"/>
          <p:cNvSpPr txBox="1">
            <a:spLocks noChangeArrowheads="1"/>
          </p:cNvSpPr>
          <p:nvPr/>
        </p:nvSpPr>
        <p:spPr bwMode="auto">
          <a:xfrm>
            <a:off x="1409761" y="1725481"/>
            <a:ext cx="16142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Perceptron</a:t>
            </a:r>
          </a:p>
        </p:txBody>
      </p:sp>
      <p:sp>
        <p:nvSpPr>
          <p:cNvPr id="26647" name="Text Box 23"/>
          <p:cNvSpPr txBox="1">
            <a:spLocks noChangeArrowheads="1"/>
          </p:cNvSpPr>
          <p:nvPr/>
        </p:nvSpPr>
        <p:spPr bwMode="auto">
          <a:xfrm>
            <a:off x="3199681" y="280116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RBM</a:t>
            </a:r>
          </a:p>
        </p:txBody>
      </p:sp>
      <p:sp>
        <p:nvSpPr>
          <p:cNvPr id="26648" name="Text Box 24"/>
          <p:cNvSpPr txBox="1">
            <a:spLocks noChangeArrowheads="1"/>
          </p:cNvSpPr>
          <p:nvPr/>
        </p:nvSpPr>
        <p:spPr bwMode="auto">
          <a:xfrm>
            <a:off x="2645281" y="3846601"/>
            <a:ext cx="9979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GMM</a:t>
            </a:r>
          </a:p>
        </p:txBody>
      </p:sp>
      <p:sp>
        <p:nvSpPr>
          <p:cNvPr id="26649" name="Text Box 25"/>
          <p:cNvSpPr txBox="1">
            <a:spLocks noChangeArrowheads="1"/>
          </p:cNvSpPr>
          <p:nvPr/>
        </p:nvSpPr>
        <p:spPr bwMode="auto">
          <a:xfrm>
            <a:off x="4890240" y="3825001"/>
            <a:ext cx="1244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err="1"/>
              <a:t>BayesNP</a:t>
            </a:r>
            <a:endParaRPr lang="en-US" sz="2177" b="1" dirty="0"/>
          </a:p>
        </p:txBody>
      </p:sp>
      <p:sp>
        <p:nvSpPr>
          <p:cNvPr id="26650" name="Oval 26"/>
          <p:cNvSpPr>
            <a:spLocks noChangeArrowheads="1"/>
          </p:cNvSpPr>
          <p:nvPr/>
        </p:nvSpPr>
        <p:spPr bwMode="auto">
          <a:xfrm>
            <a:off x="603361" y="260820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51" name="Text Box 27"/>
          <p:cNvSpPr txBox="1">
            <a:spLocks noChangeArrowheads="1"/>
          </p:cNvSpPr>
          <p:nvPr/>
        </p:nvSpPr>
        <p:spPr bwMode="auto">
          <a:xfrm>
            <a:off x="331200" y="2802601"/>
            <a:ext cx="944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SVM</a:t>
            </a:r>
          </a:p>
        </p:txBody>
      </p:sp>
      <p:sp>
        <p:nvSpPr>
          <p:cNvPr id="26652" name="Oval 28"/>
          <p:cNvSpPr>
            <a:spLocks noChangeArrowheads="1"/>
          </p:cNvSpPr>
          <p:nvPr/>
        </p:nvSpPr>
        <p:spPr bwMode="auto">
          <a:xfrm>
            <a:off x="3934080" y="342612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53" name="Text Box 29"/>
          <p:cNvSpPr txBox="1">
            <a:spLocks noChangeArrowheads="1"/>
          </p:cNvSpPr>
          <p:nvPr/>
        </p:nvSpPr>
        <p:spPr bwMode="auto">
          <a:xfrm>
            <a:off x="3342960" y="3479451"/>
            <a:ext cx="1294560" cy="69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Sparse Coding</a:t>
            </a:r>
          </a:p>
        </p:txBody>
      </p:sp>
      <p:sp>
        <p:nvSpPr>
          <p:cNvPr id="26654" name="Oval 30"/>
          <p:cNvSpPr>
            <a:spLocks noChangeArrowheads="1"/>
          </p:cNvSpPr>
          <p:nvPr/>
        </p:nvSpPr>
        <p:spPr bwMode="auto">
          <a:xfrm>
            <a:off x="6841441" y="46011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55" name="Text Box 31"/>
          <p:cNvSpPr txBox="1">
            <a:spLocks noChangeArrowheads="1"/>
          </p:cNvSpPr>
          <p:nvPr/>
        </p:nvSpPr>
        <p:spPr bwMode="auto">
          <a:xfrm>
            <a:off x="6628321" y="4173481"/>
            <a:ext cx="6696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latin typeface="Symbol" panose="05050102010706020507" pitchFamily="18" charset="2"/>
              </a:rPr>
              <a:t>SP</a:t>
            </a:r>
          </a:p>
        </p:txBody>
      </p:sp>
      <p:sp>
        <p:nvSpPr>
          <p:cNvPr id="26656" name="Oval 32"/>
          <p:cNvSpPr>
            <a:spLocks noChangeArrowheads="1"/>
          </p:cNvSpPr>
          <p:nvPr/>
        </p:nvSpPr>
        <p:spPr bwMode="auto">
          <a:xfrm>
            <a:off x="897121" y="52534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57" name="Text Box 33"/>
          <p:cNvSpPr txBox="1">
            <a:spLocks noChangeArrowheads="1"/>
          </p:cNvSpPr>
          <p:nvPr/>
        </p:nvSpPr>
        <p:spPr bwMode="auto">
          <a:xfrm>
            <a:off x="233281" y="5447881"/>
            <a:ext cx="18633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DecisionTree</a:t>
            </a:r>
          </a:p>
        </p:txBody>
      </p:sp>
      <p:sp>
        <p:nvSpPr>
          <p:cNvPr id="26658" name="Oval 34"/>
          <p:cNvSpPr>
            <a:spLocks noChangeArrowheads="1"/>
          </p:cNvSpPr>
          <p:nvPr/>
        </p:nvSpPr>
        <p:spPr bwMode="auto">
          <a:xfrm>
            <a:off x="930240" y="8787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59" name="Text Box 35"/>
          <p:cNvSpPr txBox="1">
            <a:spLocks noChangeArrowheads="1"/>
          </p:cNvSpPr>
          <p:nvPr/>
        </p:nvSpPr>
        <p:spPr bwMode="auto">
          <a:xfrm>
            <a:off x="429121" y="1071721"/>
            <a:ext cx="1208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Boosting</a:t>
            </a:r>
          </a:p>
        </p:txBody>
      </p:sp>
      <p:sp>
        <p:nvSpPr>
          <p:cNvPr id="26660" name="Oval 36"/>
          <p:cNvSpPr>
            <a:spLocks noChangeArrowheads="1"/>
          </p:cNvSpPr>
          <p:nvPr/>
        </p:nvSpPr>
        <p:spPr bwMode="auto">
          <a:xfrm>
            <a:off x="7296481" y="228132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61" name="Text Box 37"/>
          <p:cNvSpPr txBox="1">
            <a:spLocks noChangeArrowheads="1"/>
          </p:cNvSpPr>
          <p:nvPr/>
        </p:nvSpPr>
        <p:spPr bwMode="auto">
          <a:xfrm>
            <a:off x="6530401" y="1951561"/>
            <a:ext cx="135936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Conv. Net</a:t>
            </a:r>
          </a:p>
        </p:txBody>
      </p:sp>
      <p:sp>
        <p:nvSpPr>
          <p:cNvPr id="26662" name="Oval 38"/>
          <p:cNvSpPr>
            <a:spLocks noChangeArrowheads="1"/>
          </p:cNvSpPr>
          <p:nvPr/>
        </p:nvSpPr>
        <p:spPr bwMode="auto">
          <a:xfrm>
            <a:off x="6871680" y="140004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63" name="Text Box 39"/>
          <p:cNvSpPr txBox="1">
            <a:spLocks noChangeArrowheads="1"/>
          </p:cNvSpPr>
          <p:nvPr/>
        </p:nvSpPr>
        <p:spPr bwMode="auto">
          <a:xfrm>
            <a:off x="6105600" y="1070281"/>
            <a:ext cx="177408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t>Deep Neural </a:t>
            </a:r>
            <a:r>
              <a:rPr lang="en-US" sz="2177" b="1" dirty="0"/>
              <a:t>Net</a:t>
            </a:r>
          </a:p>
        </p:txBody>
      </p:sp>
      <p:sp>
        <p:nvSpPr>
          <p:cNvPr id="26664" name="Oval 40"/>
          <p:cNvSpPr>
            <a:spLocks noChangeArrowheads="1"/>
          </p:cNvSpPr>
          <p:nvPr/>
        </p:nvSpPr>
        <p:spPr bwMode="auto">
          <a:xfrm>
            <a:off x="7394401" y="176004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6665" name="Text Box 41"/>
          <p:cNvSpPr txBox="1">
            <a:spLocks noChangeArrowheads="1"/>
          </p:cNvSpPr>
          <p:nvPr/>
        </p:nvSpPr>
        <p:spPr bwMode="auto">
          <a:xfrm>
            <a:off x="7020001" y="1430281"/>
            <a:ext cx="980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RNN</a:t>
            </a:r>
          </a:p>
        </p:txBody>
      </p:sp>
      <p:sp>
        <p:nvSpPr>
          <p:cNvPr id="43" name="Text Box 25"/>
          <p:cNvSpPr txBox="1">
            <a:spLocks noChangeArrowheads="1"/>
          </p:cNvSpPr>
          <p:nvPr/>
        </p:nvSpPr>
        <p:spPr bwMode="auto">
          <a:xfrm>
            <a:off x="3917520" y="4362925"/>
            <a:ext cx="14508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solidFill>
                  <a:schemeClr val="accent6"/>
                </a:solidFill>
              </a:rPr>
              <a:t>Bayes Nets</a:t>
            </a:r>
            <a:endParaRPr lang="en-US" sz="2177" b="1" dirty="0">
              <a:solidFill>
                <a:schemeClr val="accent6"/>
              </a:solidFill>
            </a:endParaRPr>
          </a:p>
        </p:txBody>
      </p:sp>
      <p:sp>
        <p:nvSpPr>
          <p:cNvPr id="44" name="Oval 17"/>
          <p:cNvSpPr>
            <a:spLocks noChangeArrowheads="1"/>
          </p:cNvSpPr>
          <p:nvPr/>
        </p:nvSpPr>
        <p:spPr bwMode="auto">
          <a:xfrm>
            <a:off x="4384229" y="4253317"/>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45" name="TextBox 44"/>
          <p:cNvSpPr txBox="1"/>
          <p:nvPr/>
        </p:nvSpPr>
        <p:spPr>
          <a:xfrm>
            <a:off x="6418157" y="495028"/>
            <a:ext cx="1582484" cy="369332"/>
          </a:xfrm>
          <a:prstGeom prst="rect">
            <a:avLst/>
          </a:prstGeom>
          <a:noFill/>
        </p:spPr>
        <p:txBody>
          <a:bodyPr wrap="none" rtlCol="0">
            <a:spAutoFit/>
          </a:bodyPr>
          <a:lstStyle/>
          <a:p>
            <a:r>
              <a:rPr lang="en-US" dirty="0" smtClean="0">
                <a:solidFill>
                  <a:schemeClr val="bg1"/>
                </a:solidFill>
              </a:rPr>
              <a:t>Modified from</a:t>
            </a:r>
            <a:endParaRPr lang="en-US" dirty="0">
              <a:solidFill>
                <a:schemeClr val="bg1"/>
              </a:solidFill>
            </a:endParaRPr>
          </a:p>
        </p:txBody>
      </p:sp>
    </p:spTree>
    <p:extLst>
      <p:ext uri="{BB962C8B-B14F-4D97-AF65-F5344CB8AC3E}">
        <p14:creationId xmlns:p14="http://schemas.microsoft.com/office/powerpoint/2010/main" val="42911778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71500" y="150035"/>
            <a:ext cx="8229600" cy="1143000"/>
          </a:xfrm>
        </p:spPr>
        <p:txBody>
          <a:bodyPr>
            <a:normAutofit/>
          </a:bodyPr>
          <a:lstStyle/>
          <a:p>
            <a:pPr eaLnBrk="1" hangingPunct="1"/>
            <a:r>
              <a:rPr lang="en-US" dirty="0" smtClean="0"/>
              <a:t>Deep Learning (DL) Basics</a:t>
            </a:r>
          </a:p>
        </p:txBody>
      </p:sp>
      <p:sp>
        <p:nvSpPr>
          <p:cNvPr id="3075" name="Content Placeholder 2"/>
          <p:cNvSpPr>
            <a:spLocks noGrp="1"/>
          </p:cNvSpPr>
          <p:nvPr>
            <p:ph idx="1"/>
          </p:nvPr>
        </p:nvSpPr>
        <p:spPr>
          <a:xfrm>
            <a:off x="457200" y="1061260"/>
            <a:ext cx="8458200" cy="5320491"/>
          </a:xfrm>
        </p:spPr>
        <p:txBody>
          <a:bodyPr>
            <a:noAutofit/>
          </a:bodyPr>
          <a:lstStyle/>
          <a:p>
            <a:pPr marL="512883" indent="-512883">
              <a:buFont typeface="Calibri" pitchFamily="34" charset="0"/>
              <a:buAutoNum type="arabicPeriod"/>
            </a:pPr>
            <a:r>
              <a:rPr lang="en-US" sz="1600" b="1" dirty="0"/>
              <a:t>Deep </a:t>
            </a:r>
            <a:r>
              <a:rPr lang="en-US" sz="1600" b="1" dirty="0" smtClean="0"/>
              <a:t>Learning (aka Deep </a:t>
            </a:r>
            <a:r>
              <a:rPr lang="en-US" sz="1600" b="1" dirty="0"/>
              <a:t>Structured Learning, </a:t>
            </a:r>
            <a:r>
              <a:rPr lang="en-US" sz="1600" b="1" dirty="0" smtClean="0"/>
              <a:t>Hierarchical Learning)</a:t>
            </a:r>
            <a:r>
              <a:rPr lang="en-US" sz="2000" dirty="0" smtClean="0"/>
              <a:t>: </a:t>
            </a:r>
            <a:r>
              <a:rPr lang="en-US" sz="1600" dirty="0">
                <a:solidFill>
                  <a:srgbClr val="00B0F0"/>
                </a:solidFill>
              </a:rPr>
              <a:t>a class of machine learning techniques, where many layers of information processing stages in hierarchical architectures are exploited for unsupervised feature learning and for pattern analysis/classification. </a:t>
            </a:r>
          </a:p>
          <a:p>
            <a:pPr marL="512883" indent="-512883">
              <a:buFont typeface="Calibri" pitchFamily="34" charset="0"/>
              <a:buAutoNum type="arabicPeriod"/>
            </a:pPr>
            <a:r>
              <a:rPr lang="en-US" sz="1600" b="1" dirty="0"/>
              <a:t>Deep belief nets (DBN):</a:t>
            </a:r>
            <a:r>
              <a:rPr lang="en-US" sz="1600" dirty="0"/>
              <a:t> </a:t>
            </a:r>
            <a:r>
              <a:rPr lang="en-US" sz="1600" dirty="0">
                <a:solidFill>
                  <a:schemeClr val="accent6">
                    <a:lumMod val="75000"/>
                  </a:schemeClr>
                </a:solidFill>
              </a:rPr>
              <a:t>probabilistic generative models composed of multiple layers of stochastic, hidden variables. The top two layers have undirected, symmetric connections between them. The lower layers receive top-down, directed connections from the layer above. (key: stacked RBMs; Hinton: </a:t>
            </a:r>
            <a:r>
              <a:rPr lang="en-US" sz="1600" b="1" dirty="0">
                <a:solidFill>
                  <a:srgbClr val="FF0000"/>
                </a:solidFill>
              </a:rPr>
              <a:t>Science, 2006</a:t>
            </a:r>
            <a:r>
              <a:rPr lang="en-US" sz="1600" dirty="0">
                <a:solidFill>
                  <a:schemeClr val="accent6">
                    <a:lumMod val="75000"/>
                  </a:schemeClr>
                </a:solidFill>
              </a:rPr>
              <a:t>)</a:t>
            </a:r>
          </a:p>
          <a:p>
            <a:pPr marL="512883" indent="-512883">
              <a:buFont typeface="Calibri" pitchFamily="34" charset="0"/>
              <a:buAutoNum type="arabicPeriod"/>
            </a:pPr>
            <a:r>
              <a:rPr lang="en-US" sz="1600" b="1" dirty="0"/>
              <a:t>Boltzmann machine (BM)</a:t>
            </a:r>
            <a:r>
              <a:rPr lang="en-US" sz="1600" dirty="0"/>
              <a:t>: </a:t>
            </a:r>
            <a:r>
              <a:rPr lang="en-US" sz="1600" dirty="0">
                <a:solidFill>
                  <a:srgbClr val="00B0F0"/>
                </a:solidFill>
              </a:rPr>
              <a:t>a network of symmetrically connected, neuron-like units that make stochastic decisions about whether to be on or off. </a:t>
            </a:r>
          </a:p>
          <a:p>
            <a:pPr marL="512883" indent="-512883">
              <a:buFont typeface="Calibri" pitchFamily="34" charset="0"/>
              <a:buAutoNum type="arabicPeriod"/>
            </a:pPr>
            <a:r>
              <a:rPr lang="en-US" sz="1600" b="1" dirty="0"/>
              <a:t>Restricted Boltzmann machine (RBM): </a:t>
            </a:r>
            <a:r>
              <a:rPr lang="en-US" sz="1600" dirty="0">
                <a:solidFill>
                  <a:schemeClr val="accent6">
                    <a:lumMod val="75000"/>
                  </a:schemeClr>
                </a:solidFill>
              </a:rPr>
              <a:t>a special BM consisting of a layer of visible units and a layer of hidden units with no visible-visible or hidden-hidden connections. (Key: contrastive divergence learning)</a:t>
            </a:r>
          </a:p>
          <a:p>
            <a:pPr marL="512883" indent="-512883">
              <a:buFont typeface="Calibri" pitchFamily="34" charset="0"/>
              <a:buAutoNum type="arabicPeriod"/>
            </a:pPr>
            <a:r>
              <a:rPr lang="en-US" sz="1600" b="1" dirty="0"/>
              <a:t>Deep neural nets (</a:t>
            </a:r>
            <a:r>
              <a:rPr lang="en-US" sz="1600" b="1" dirty="0" smtClean="0"/>
              <a:t>DNN, </a:t>
            </a:r>
            <a:r>
              <a:rPr lang="en-US" sz="1600" b="1" dirty="0"/>
              <a:t>or “DBN</a:t>
            </a:r>
            <a:r>
              <a:rPr lang="en-US" sz="1600" b="1" dirty="0" smtClean="0"/>
              <a:t>” before Nov 2012): </a:t>
            </a:r>
            <a:r>
              <a:rPr lang="en-US" sz="1600" dirty="0">
                <a:solidFill>
                  <a:srgbClr val="00B0F0"/>
                </a:solidFill>
              </a:rPr>
              <a:t>multilayer </a:t>
            </a:r>
            <a:r>
              <a:rPr lang="en-US" sz="1600" dirty="0" err="1">
                <a:solidFill>
                  <a:srgbClr val="00B0F0"/>
                </a:solidFill>
              </a:rPr>
              <a:t>perceptrons</a:t>
            </a:r>
            <a:r>
              <a:rPr lang="en-US" sz="1600" dirty="0">
                <a:solidFill>
                  <a:srgbClr val="00B0F0"/>
                </a:solidFill>
              </a:rPr>
              <a:t>  with many hidden layers, whose weights are often initialized (pre-trained) using stacked RBMs or </a:t>
            </a:r>
            <a:r>
              <a:rPr lang="en-US" sz="1600" dirty="0" smtClean="0">
                <a:solidFill>
                  <a:srgbClr val="00B0F0"/>
                </a:solidFill>
              </a:rPr>
              <a:t>DBN</a:t>
            </a:r>
            <a:r>
              <a:rPr lang="en-US" sz="1600" dirty="0">
                <a:solidFill>
                  <a:srgbClr val="00B0F0"/>
                </a:solidFill>
              </a:rPr>
              <a:t> </a:t>
            </a:r>
            <a:r>
              <a:rPr lang="en-US" sz="1600" dirty="0" smtClean="0">
                <a:solidFill>
                  <a:srgbClr val="00B0F0"/>
                </a:solidFill>
              </a:rPr>
              <a:t>(DBN-DNN) or discriminative pre-training. </a:t>
            </a:r>
            <a:endParaRPr lang="en-US" sz="1600" dirty="0">
              <a:solidFill>
                <a:srgbClr val="00B0F0"/>
              </a:solidFill>
            </a:endParaRPr>
          </a:p>
          <a:p>
            <a:pPr marL="512883" indent="-512883">
              <a:buFont typeface="Calibri" pitchFamily="34" charset="0"/>
              <a:buAutoNum type="arabicPeriod"/>
            </a:pPr>
            <a:r>
              <a:rPr lang="en-US" sz="1600" b="1" dirty="0"/>
              <a:t>Deep auto-encoder: </a:t>
            </a:r>
            <a:r>
              <a:rPr lang="en-US" sz="1600" dirty="0">
                <a:solidFill>
                  <a:schemeClr val="accent6">
                    <a:lumMod val="75000"/>
                  </a:schemeClr>
                </a:solidFill>
              </a:rPr>
              <a:t>a DNN whose output is the data input itself, often pre-trained with DBN (Deng/Hinton, </a:t>
            </a:r>
            <a:r>
              <a:rPr lang="en-US" sz="1600" dirty="0" err="1">
                <a:solidFill>
                  <a:schemeClr val="accent6">
                    <a:lumMod val="75000"/>
                  </a:schemeClr>
                </a:solidFill>
              </a:rPr>
              <a:t>interspeech</a:t>
            </a:r>
            <a:r>
              <a:rPr lang="en-US" sz="1600" dirty="0">
                <a:solidFill>
                  <a:schemeClr val="accent6">
                    <a:lumMod val="75000"/>
                  </a:schemeClr>
                </a:solidFill>
              </a:rPr>
              <a:t> 2010; Hinton, Science 2006</a:t>
            </a:r>
            <a:r>
              <a:rPr lang="en-US" sz="1600" dirty="0" smtClean="0">
                <a:solidFill>
                  <a:schemeClr val="accent6">
                    <a:lumMod val="75000"/>
                  </a:schemeClr>
                </a:solidFill>
              </a:rPr>
              <a:t>)</a:t>
            </a:r>
          </a:p>
          <a:p>
            <a:pPr marL="512883" indent="-512883">
              <a:buFont typeface="Calibri" pitchFamily="34" charset="0"/>
              <a:buAutoNum type="arabicPeriod"/>
            </a:pPr>
            <a:r>
              <a:rPr lang="en-US" sz="1600" b="1" dirty="0">
                <a:solidFill>
                  <a:srgbClr val="00B050"/>
                </a:solidFill>
              </a:rPr>
              <a:t>Distributed representation</a:t>
            </a:r>
            <a:r>
              <a:rPr lang="en-US" sz="1600" dirty="0">
                <a:solidFill>
                  <a:srgbClr val="00B050"/>
                </a:solidFill>
              </a:rPr>
              <a:t>: a representation of the observed data in such a way that they are modeled as being generated by the interactions of many hidden factors. A particular factor learned from configurations of other factors can often generalize well. Distributed representations form the basis of deep learning.</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73969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Oval 1"/>
          <p:cNvSpPr>
            <a:spLocks noChangeArrowheads="1"/>
          </p:cNvSpPr>
          <p:nvPr/>
        </p:nvSpPr>
        <p:spPr bwMode="auto">
          <a:xfrm>
            <a:off x="6020641" y="426600"/>
            <a:ext cx="2265120" cy="5708160"/>
          </a:xfrm>
          <a:prstGeom prst="ellipse">
            <a:avLst/>
          </a:prstGeom>
          <a:solidFill>
            <a:srgbClr val="0066CC">
              <a:alpha val="29999"/>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0" name="Oval 2"/>
          <p:cNvSpPr>
            <a:spLocks noChangeArrowheads="1"/>
          </p:cNvSpPr>
          <p:nvPr/>
        </p:nvSpPr>
        <p:spPr bwMode="auto">
          <a:xfrm>
            <a:off x="2488321" y="317160"/>
            <a:ext cx="3608640" cy="6013440"/>
          </a:xfrm>
          <a:prstGeom prst="ellipse">
            <a:avLst/>
          </a:prstGeom>
          <a:solidFill>
            <a:srgbClr val="FFFF00">
              <a:alpha val="29999"/>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1" name="Rectangle 3"/>
          <p:cNvSpPr>
            <a:spLocks noChangeArrowheads="1"/>
          </p:cNvSpPr>
          <p:nvPr/>
        </p:nvSpPr>
        <p:spPr bwMode="auto">
          <a:xfrm>
            <a:off x="-97920" y="361"/>
            <a:ext cx="4561920" cy="6857280"/>
          </a:xfrm>
          <a:prstGeom prst="rect">
            <a:avLst/>
          </a:prstGeom>
          <a:solidFill>
            <a:srgbClr val="0000FF">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2" name="Oval 4"/>
          <p:cNvSpPr>
            <a:spLocks noChangeArrowheads="1"/>
          </p:cNvSpPr>
          <p:nvPr/>
        </p:nvSpPr>
        <p:spPr bwMode="auto">
          <a:xfrm>
            <a:off x="240481" y="426600"/>
            <a:ext cx="2455200" cy="5708160"/>
          </a:xfrm>
          <a:prstGeom prst="ellipse">
            <a:avLst/>
          </a:prstGeom>
          <a:solidFill>
            <a:srgbClr val="0066CC">
              <a:alpha val="29999"/>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3" name="Rectangle 5"/>
          <p:cNvSpPr>
            <a:spLocks noChangeArrowheads="1"/>
          </p:cNvSpPr>
          <p:nvPr/>
        </p:nvSpPr>
        <p:spPr bwMode="auto">
          <a:xfrm>
            <a:off x="4440961" y="361"/>
            <a:ext cx="4825440" cy="6857280"/>
          </a:xfrm>
          <a:prstGeom prst="rect">
            <a:avLst/>
          </a:prstGeom>
          <a:solidFill>
            <a:srgbClr val="FF0000">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4" name="Line 6"/>
          <p:cNvSpPr>
            <a:spLocks noChangeShapeType="1"/>
          </p:cNvSpPr>
          <p:nvPr/>
        </p:nvSpPr>
        <p:spPr bwMode="auto">
          <a:xfrm>
            <a:off x="4462561" y="361"/>
            <a:ext cx="1440" cy="6857280"/>
          </a:xfrm>
          <a:prstGeom prst="line">
            <a:avLst/>
          </a:prstGeom>
          <a:noFill/>
          <a:ln w="54720" cap="flat">
            <a:solidFill>
              <a:srgbClr val="3465A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5" name="Text Box 7"/>
          <p:cNvSpPr txBox="1">
            <a:spLocks noChangeArrowheads="1"/>
          </p:cNvSpPr>
          <p:nvPr/>
        </p:nvSpPr>
        <p:spPr bwMode="auto">
          <a:xfrm>
            <a:off x="44641" y="65161"/>
            <a:ext cx="22809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SHALLOW</a:t>
            </a:r>
          </a:p>
        </p:txBody>
      </p:sp>
      <p:sp>
        <p:nvSpPr>
          <p:cNvPr id="27656" name="Text Box 8"/>
          <p:cNvSpPr txBox="1">
            <a:spLocks noChangeArrowheads="1"/>
          </p:cNvSpPr>
          <p:nvPr/>
        </p:nvSpPr>
        <p:spPr bwMode="auto">
          <a:xfrm>
            <a:off x="8208000" y="66601"/>
            <a:ext cx="12844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DEEP</a:t>
            </a:r>
          </a:p>
        </p:txBody>
      </p:sp>
      <p:sp>
        <p:nvSpPr>
          <p:cNvPr id="27657" name="Oval 9"/>
          <p:cNvSpPr>
            <a:spLocks noChangeArrowheads="1"/>
          </p:cNvSpPr>
          <p:nvPr/>
        </p:nvSpPr>
        <p:spPr bwMode="auto">
          <a:xfrm>
            <a:off x="1157760" y="809640"/>
            <a:ext cx="6635520" cy="2903040"/>
          </a:xfrm>
          <a:prstGeom prst="ellipse">
            <a:avLst/>
          </a:prstGeom>
          <a:solidFill>
            <a:srgbClr val="008000">
              <a:alpha val="50000"/>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8" name="Oval 10"/>
          <p:cNvSpPr>
            <a:spLocks noChangeArrowheads="1"/>
          </p:cNvSpPr>
          <p:nvPr/>
        </p:nvSpPr>
        <p:spPr bwMode="auto">
          <a:xfrm>
            <a:off x="1157760" y="2736360"/>
            <a:ext cx="6635520" cy="2903040"/>
          </a:xfrm>
          <a:prstGeom prst="ellipse">
            <a:avLst/>
          </a:prstGeom>
          <a:solidFill>
            <a:srgbClr val="808000">
              <a:alpha val="50000"/>
            </a:srgbClr>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59" name="Text Box 11"/>
          <p:cNvSpPr txBox="1">
            <a:spLocks noChangeArrowheads="1"/>
          </p:cNvSpPr>
          <p:nvPr/>
        </p:nvSpPr>
        <p:spPr bwMode="auto">
          <a:xfrm>
            <a:off x="2306880" y="972361"/>
            <a:ext cx="27360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00FF00"/>
                </a:solidFill>
              </a:rPr>
              <a:t>Neural Networks</a:t>
            </a:r>
          </a:p>
        </p:txBody>
      </p:sp>
      <p:sp>
        <p:nvSpPr>
          <p:cNvPr id="27660" name="Text Box 12"/>
          <p:cNvSpPr txBox="1">
            <a:spLocks noChangeArrowheads="1"/>
          </p:cNvSpPr>
          <p:nvPr/>
        </p:nvSpPr>
        <p:spPr bwMode="auto">
          <a:xfrm>
            <a:off x="1883520" y="4825801"/>
            <a:ext cx="2736000" cy="4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FFFF00"/>
                </a:solidFill>
              </a:rPr>
              <a:t>Probabilistic Models</a:t>
            </a:r>
          </a:p>
        </p:txBody>
      </p:sp>
      <p:sp>
        <p:nvSpPr>
          <p:cNvPr id="27661" name="Oval 13"/>
          <p:cNvSpPr>
            <a:spLocks noChangeArrowheads="1"/>
          </p:cNvSpPr>
          <p:nvPr/>
        </p:nvSpPr>
        <p:spPr bwMode="auto">
          <a:xfrm>
            <a:off x="7296481" y="228132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2" name="Oval 14"/>
          <p:cNvSpPr>
            <a:spLocks noChangeArrowheads="1"/>
          </p:cNvSpPr>
          <p:nvPr/>
        </p:nvSpPr>
        <p:spPr bwMode="auto">
          <a:xfrm>
            <a:off x="5369761"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3" name="Oval 15"/>
          <p:cNvSpPr>
            <a:spLocks noChangeArrowheads="1"/>
          </p:cNvSpPr>
          <p:nvPr/>
        </p:nvSpPr>
        <p:spPr bwMode="auto">
          <a:xfrm>
            <a:off x="3444480"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4" name="Oval 16"/>
          <p:cNvSpPr>
            <a:spLocks noChangeArrowheads="1"/>
          </p:cNvSpPr>
          <p:nvPr/>
        </p:nvSpPr>
        <p:spPr bwMode="auto">
          <a:xfrm>
            <a:off x="2040481" y="153108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5" name="Oval 17"/>
          <p:cNvSpPr>
            <a:spLocks noChangeArrowheads="1"/>
          </p:cNvSpPr>
          <p:nvPr/>
        </p:nvSpPr>
        <p:spPr bwMode="auto">
          <a:xfrm>
            <a:off x="2988001" y="42742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6" name="Oval 18"/>
          <p:cNvSpPr>
            <a:spLocks noChangeArrowheads="1"/>
          </p:cNvSpPr>
          <p:nvPr/>
        </p:nvSpPr>
        <p:spPr bwMode="auto">
          <a:xfrm>
            <a:off x="34776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7" name="Oval 19"/>
          <p:cNvSpPr>
            <a:spLocks noChangeArrowheads="1"/>
          </p:cNvSpPr>
          <p:nvPr/>
        </p:nvSpPr>
        <p:spPr bwMode="auto">
          <a:xfrm>
            <a:off x="48168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8" name="Oval 20"/>
          <p:cNvSpPr>
            <a:spLocks noChangeArrowheads="1"/>
          </p:cNvSpPr>
          <p:nvPr/>
        </p:nvSpPr>
        <p:spPr bwMode="auto">
          <a:xfrm>
            <a:off x="5829120"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69" name="Oval 21"/>
          <p:cNvSpPr>
            <a:spLocks noChangeArrowheads="1"/>
          </p:cNvSpPr>
          <p:nvPr/>
        </p:nvSpPr>
        <p:spPr bwMode="auto">
          <a:xfrm>
            <a:off x="5405760" y="427572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70" name="Text Box 22"/>
          <p:cNvSpPr txBox="1">
            <a:spLocks noChangeArrowheads="1"/>
          </p:cNvSpPr>
          <p:nvPr/>
        </p:nvSpPr>
        <p:spPr bwMode="auto">
          <a:xfrm>
            <a:off x="6530401" y="1951561"/>
            <a:ext cx="135936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Conv. Net</a:t>
            </a:r>
          </a:p>
        </p:txBody>
      </p:sp>
      <p:sp>
        <p:nvSpPr>
          <p:cNvPr id="27671" name="Text Box 23"/>
          <p:cNvSpPr txBox="1">
            <a:spLocks noChangeArrowheads="1"/>
          </p:cNvSpPr>
          <p:nvPr/>
        </p:nvSpPr>
        <p:spPr bwMode="auto">
          <a:xfrm>
            <a:off x="4995361" y="16246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D-AE</a:t>
            </a:r>
          </a:p>
        </p:txBody>
      </p:sp>
      <p:sp>
        <p:nvSpPr>
          <p:cNvPr id="27672" name="Text Box 24"/>
          <p:cNvSpPr txBox="1">
            <a:spLocks noChangeArrowheads="1"/>
          </p:cNvSpPr>
          <p:nvPr/>
        </p:nvSpPr>
        <p:spPr bwMode="auto">
          <a:xfrm>
            <a:off x="4570561" y="276804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DBN</a:t>
            </a:r>
          </a:p>
        </p:txBody>
      </p:sp>
      <p:sp>
        <p:nvSpPr>
          <p:cNvPr id="27673" name="Text Box 25"/>
          <p:cNvSpPr txBox="1">
            <a:spLocks noChangeArrowheads="1"/>
          </p:cNvSpPr>
          <p:nvPr/>
        </p:nvSpPr>
        <p:spPr bwMode="auto">
          <a:xfrm>
            <a:off x="5551201" y="28342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DBM</a:t>
            </a:r>
          </a:p>
        </p:txBody>
      </p:sp>
      <p:sp>
        <p:nvSpPr>
          <p:cNvPr id="27674" name="Text Box 26"/>
          <p:cNvSpPr txBox="1">
            <a:spLocks noChangeArrowheads="1"/>
          </p:cNvSpPr>
          <p:nvPr/>
        </p:nvSpPr>
        <p:spPr bwMode="auto">
          <a:xfrm>
            <a:off x="3270241" y="1626121"/>
            <a:ext cx="6897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AE</a:t>
            </a:r>
          </a:p>
        </p:txBody>
      </p:sp>
      <p:sp>
        <p:nvSpPr>
          <p:cNvPr id="27675" name="Text Box 27"/>
          <p:cNvSpPr txBox="1">
            <a:spLocks noChangeArrowheads="1"/>
          </p:cNvSpPr>
          <p:nvPr/>
        </p:nvSpPr>
        <p:spPr bwMode="auto">
          <a:xfrm>
            <a:off x="1409761" y="1725481"/>
            <a:ext cx="17668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Perceptron</a:t>
            </a:r>
          </a:p>
        </p:txBody>
      </p:sp>
      <p:sp>
        <p:nvSpPr>
          <p:cNvPr id="27676" name="Text Box 28"/>
          <p:cNvSpPr txBox="1">
            <a:spLocks noChangeArrowheads="1"/>
          </p:cNvSpPr>
          <p:nvPr/>
        </p:nvSpPr>
        <p:spPr bwMode="auto">
          <a:xfrm>
            <a:off x="3199681" y="280116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RBM</a:t>
            </a:r>
          </a:p>
        </p:txBody>
      </p:sp>
      <p:sp>
        <p:nvSpPr>
          <p:cNvPr id="27677" name="Text Box 29"/>
          <p:cNvSpPr txBox="1">
            <a:spLocks noChangeArrowheads="1"/>
          </p:cNvSpPr>
          <p:nvPr/>
        </p:nvSpPr>
        <p:spPr bwMode="auto">
          <a:xfrm>
            <a:off x="2512801" y="3847321"/>
            <a:ext cx="10569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t>?GMM</a:t>
            </a:r>
            <a:endParaRPr lang="en-US" sz="2177" b="1" dirty="0"/>
          </a:p>
        </p:txBody>
      </p:sp>
      <p:sp>
        <p:nvSpPr>
          <p:cNvPr id="27678" name="Text Box 30"/>
          <p:cNvSpPr txBox="1">
            <a:spLocks noChangeArrowheads="1"/>
          </p:cNvSpPr>
          <p:nvPr/>
        </p:nvSpPr>
        <p:spPr bwMode="auto">
          <a:xfrm>
            <a:off x="4890240" y="3825001"/>
            <a:ext cx="1244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err="1"/>
              <a:t>BayesNP</a:t>
            </a:r>
            <a:endParaRPr lang="en-US" sz="2177" b="1" dirty="0"/>
          </a:p>
        </p:txBody>
      </p:sp>
      <p:sp>
        <p:nvSpPr>
          <p:cNvPr id="27679" name="Oval 31"/>
          <p:cNvSpPr>
            <a:spLocks noChangeArrowheads="1"/>
          </p:cNvSpPr>
          <p:nvPr/>
        </p:nvSpPr>
        <p:spPr bwMode="auto">
          <a:xfrm>
            <a:off x="603361" y="260820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80" name="Text Box 32"/>
          <p:cNvSpPr txBox="1">
            <a:spLocks noChangeArrowheads="1"/>
          </p:cNvSpPr>
          <p:nvPr/>
        </p:nvSpPr>
        <p:spPr bwMode="auto">
          <a:xfrm>
            <a:off x="331200" y="2802601"/>
            <a:ext cx="944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SVM</a:t>
            </a:r>
          </a:p>
        </p:txBody>
      </p:sp>
      <p:sp>
        <p:nvSpPr>
          <p:cNvPr id="27681" name="Text Box 33"/>
          <p:cNvSpPr txBox="1">
            <a:spLocks noChangeArrowheads="1"/>
          </p:cNvSpPr>
          <p:nvPr/>
        </p:nvSpPr>
        <p:spPr bwMode="auto">
          <a:xfrm>
            <a:off x="773281" y="6033960"/>
            <a:ext cx="1582560" cy="4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FF0000"/>
                </a:solidFill>
              </a:rPr>
              <a:t>Supervised</a:t>
            </a:r>
          </a:p>
        </p:txBody>
      </p:sp>
      <p:sp>
        <p:nvSpPr>
          <p:cNvPr id="27682" name="Text Box 34"/>
          <p:cNvSpPr txBox="1">
            <a:spLocks noChangeArrowheads="1"/>
          </p:cNvSpPr>
          <p:nvPr/>
        </p:nvSpPr>
        <p:spPr bwMode="auto">
          <a:xfrm>
            <a:off x="6422401" y="6000841"/>
            <a:ext cx="1582560" cy="4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FF0000"/>
                </a:solidFill>
              </a:rPr>
              <a:t>Supervised</a:t>
            </a:r>
          </a:p>
        </p:txBody>
      </p:sp>
      <p:sp>
        <p:nvSpPr>
          <p:cNvPr id="27683" name="Text Box 35"/>
          <p:cNvSpPr txBox="1">
            <a:spLocks noChangeArrowheads="1"/>
          </p:cNvSpPr>
          <p:nvPr/>
        </p:nvSpPr>
        <p:spPr bwMode="auto">
          <a:xfrm>
            <a:off x="3320641" y="5673960"/>
            <a:ext cx="1959840" cy="4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solidFill>
                  <a:srgbClr val="FF0000"/>
                </a:solidFill>
              </a:rPr>
              <a:t>Unsupervised</a:t>
            </a:r>
          </a:p>
        </p:txBody>
      </p:sp>
      <p:sp>
        <p:nvSpPr>
          <p:cNvPr id="27684" name="Oval 36"/>
          <p:cNvSpPr>
            <a:spLocks noChangeArrowheads="1"/>
          </p:cNvSpPr>
          <p:nvPr/>
        </p:nvSpPr>
        <p:spPr bwMode="auto">
          <a:xfrm>
            <a:off x="3934080" y="342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85" name="Text Box 37"/>
          <p:cNvSpPr txBox="1">
            <a:spLocks noChangeArrowheads="1"/>
          </p:cNvSpPr>
          <p:nvPr/>
        </p:nvSpPr>
        <p:spPr bwMode="auto">
          <a:xfrm>
            <a:off x="3330721" y="3587401"/>
            <a:ext cx="1294560" cy="69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Sparse Coding</a:t>
            </a:r>
          </a:p>
        </p:txBody>
      </p:sp>
      <p:sp>
        <p:nvSpPr>
          <p:cNvPr id="27686" name="Oval 38"/>
          <p:cNvSpPr>
            <a:spLocks noChangeArrowheads="1"/>
          </p:cNvSpPr>
          <p:nvPr/>
        </p:nvSpPr>
        <p:spPr bwMode="auto">
          <a:xfrm>
            <a:off x="6841441" y="46011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87" name="Text Box 39"/>
          <p:cNvSpPr txBox="1">
            <a:spLocks noChangeArrowheads="1"/>
          </p:cNvSpPr>
          <p:nvPr/>
        </p:nvSpPr>
        <p:spPr bwMode="auto">
          <a:xfrm>
            <a:off x="6628321" y="4173481"/>
            <a:ext cx="6696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latin typeface="Symbol" panose="05050102010706020507" pitchFamily="18" charset="2"/>
              </a:rPr>
              <a:t>SP</a:t>
            </a:r>
          </a:p>
        </p:txBody>
      </p:sp>
      <p:sp>
        <p:nvSpPr>
          <p:cNvPr id="27688" name="Oval 40"/>
          <p:cNvSpPr>
            <a:spLocks noChangeArrowheads="1"/>
          </p:cNvSpPr>
          <p:nvPr/>
        </p:nvSpPr>
        <p:spPr bwMode="auto">
          <a:xfrm>
            <a:off x="930240" y="8787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89" name="Text Box 41"/>
          <p:cNvSpPr txBox="1">
            <a:spLocks noChangeArrowheads="1"/>
          </p:cNvSpPr>
          <p:nvPr/>
        </p:nvSpPr>
        <p:spPr bwMode="auto">
          <a:xfrm>
            <a:off x="430561" y="1071721"/>
            <a:ext cx="1208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Boosting</a:t>
            </a:r>
          </a:p>
        </p:txBody>
      </p:sp>
      <p:sp>
        <p:nvSpPr>
          <p:cNvPr id="27690" name="Oval 42"/>
          <p:cNvSpPr>
            <a:spLocks noChangeArrowheads="1"/>
          </p:cNvSpPr>
          <p:nvPr/>
        </p:nvSpPr>
        <p:spPr bwMode="auto">
          <a:xfrm>
            <a:off x="897121" y="52534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91" name="Text Box 43"/>
          <p:cNvSpPr txBox="1">
            <a:spLocks noChangeArrowheads="1"/>
          </p:cNvSpPr>
          <p:nvPr/>
        </p:nvSpPr>
        <p:spPr bwMode="auto">
          <a:xfrm>
            <a:off x="233281" y="5447881"/>
            <a:ext cx="18633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DecisionTree</a:t>
            </a:r>
          </a:p>
        </p:txBody>
      </p:sp>
      <p:sp>
        <p:nvSpPr>
          <p:cNvPr id="27692" name="Oval 44"/>
          <p:cNvSpPr>
            <a:spLocks noChangeArrowheads="1"/>
          </p:cNvSpPr>
          <p:nvPr/>
        </p:nvSpPr>
        <p:spPr bwMode="auto">
          <a:xfrm>
            <a:off x="6871680" y="140004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93" name="Text Box 45"/>
          <p:cNvSpPr txBox="1">
            <a:spLocks noChangeArrowheads="1"/>
          </p:cNvSpPr>
          <p:nvPr/>
        </p:nvSpPr>
        <p:spPr bwMode="auto">
          <a:xfrm>
            <a:off x="6105600" y="1070281"/>
            <a:ext cx="177408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Deep Neural Net</a:t>
            </a:r>
          </a:p>
        </p:txBody>
      </p:sp>
      <p:sp>
        <p:nvSpPr>
          <p:cNvPr id="27694" name="Oval 46"/>
          <p:cNvSpPr>
            <a:spLocks noChangeArrowheads="1"/>
          </p:cNvSpPr>
          <p:nvPr/>
        </p:nvSpPr>
        <p:spPr bwMode="auto">
          <a:xfrm>
            <a:off x="7394401" y="175860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7695" name="Text Box 47"/>
          <p:cNvSpPr txBox="1">
            <a:spLocks noChangeArrowheads="1"/>
          </p:cNvSpPr>
          <p:nvPr/>
        </p:nvSpPr>
        <p:spPr bwMode="auto">
          <a:xfrm>
            <a:off x="7020001" y="1428841"/>
            <a:ext cx="980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RNN</a:t>
            </a:r>
          </a:p>
        </p:txBody>
      </p:sp>
      <p:sp>
        <p:nvSpPr>
          <p:cNvPr id="49" name="Text Box 25"/>
          <p:cNvSpPr txBox="1">
            <a:spLocks noChangeArrowheads="1"/>
          </p:cNvSpPr>
          <p:nvPr/>
        </p:nvSpPr>
        <p:spPr bwMode="auto">
          <a:xfrm>
            <a:off x="3834719" y="4398194"/>
            <a:ext cx="1607041"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solidFill>
                  <a:srgbClr val="002060"/>
                </a:solidFill>
              </a:rPr>
              <a:t>?Bayes Nets</a:t>
            </a:r>
            <a:endParaRPr lang="en-US" sz="2177" b="1" dirty="0">
              <a:solidFill>
                <a:srgbClr val="002060"/>
              </a:solidFill>
            </a:endParaRPr>
          </a:p>
        </p:txBody>
      </p:sp>
      <p:sp>
        <p:nvSpPr>
          <p:cNvPr id="50" name="Oval 21"/>
          <p:cNvSpPr>
            <a:spLocks noChangeArrowheads="1"/>
          </p:cNvSpPr>
          <p:nvPr/>
        </p:nvSpPr>
        <p:spPr bwMode="auto">
          <a:xfrm>
            <a:off x="4370256" y="4246564"/>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51" name="TextBox 50"/>
          <p:cNvSpPr txBox="1"/>
          <p:nvPr/>
        </p:nvSpPr>
        <p:spPr>
          <a:xfrm>
            <a:off x="6418157" y="495028"/>
            <a:ext cx="1582484" cy="369332"/>
          </a:xfrm>
          <a:prstGeom prst="rect">
            <a:avLst/>
          </a:prstGeom>
          <a:noFill/>
        </p:spPr>
        <p:txBody>
          <a:bodyPr wrap="none" rtlCol="0">
            <a:spAutoFit/>
          </a:bodyPr>
          <a:lstStyle/>
          <a:p>
            <a:r>
              <a:rPr lang="en-US" dirty="0" smtClean="0">
                <a:solidFill>
                  <a:schemeClr val="bg1"/>
                </a:solidFill>
              </a:rPr>
              <a:t>Modified from</a:t>
            </a:r>
            <a:endParaRPr lang="en-US" dirty="0">
              <a:solidFill>
                <a:schemeClr val="bg1"/>
              </a:solidFill>
            </a:endParaRPr>
          </a:p>
        </p:txBody>
      </p:sp>
    </p:spTree>
    <p:extLst>
      <p:ext uri="{BB962C8B-B14F-4D97-AF65-F5344CB8AC3E}">
        <p14:creationId xmlns:p14="http://schemas.microsoft.com/office/powerpoint/2010/main" val="373117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442401" y="361"/>
            <a:ext cx="4825440" cy="6857280"/>
          </a:xfrm>
          <a:prstGeom prst="rect">
            <a:avLst/>
          </a:prstGeom>
          <a:solidFill>
            <a:srgbClr val="FF0000">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dirty="0">
              <a:solidFill>
                <a:srgbClr val="FFFFFF"/>
              </a:solidFill>
              <a:latin typeface="Times New Roman" panose="02020603050405020304" pitchFamily="18" charset="0"/>
            </a:endParaRPr>
          </a:p>
        </p:txBody>
      </p:sp>
      <p:sp>
        <p:nvSpPr>
          <p:cNvPr id="25602" name="Rectangle 2"/>
          <p:cNvSpPr>
            <a:spLocks noChangeArrowheads="1"/>
          </p:cNvSpPr>
          <p:nvPr/>
        </p:nvSpPr>
        <p:spPr bwMode="auto">
          <a:xfrm>
            <a:off x="-97920" y="361"/>
            <a:ext cx="4561920" cy="6857280"/>
          </a:xfrm>
          <a:prstGeom prst="rect">
            <a:avLst/>
          </a:prstGeom>
          <a:solidFill>
            <a:srgbClr val="0000FF">
              <a:alpha val="20000"/>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3" name="Oval 3"/>
          <p:cNvSpPr>
            <a:spLocks noChangeArrowheads="1"/>
          </p:cNvSpPr>
          <p:nvPr/>
        </p:nvSpPr>
        <p:spPr bwMode="auto">
          <a:xfrm>
            <a:off x="5371200"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4" name="Oval 4"/>
          <p:cNvSpPr>
            <a:spLocks noChangeArrowheads="1"/>
          </p:cNvSpPr>
          <p:nvPr/>
        </p:nvSpPr>
        <p:spPr bwMode="auto">
          <a:xfrm>
            <a:off x="3444480" y="19875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5" name="Oval 5"/>
          <p:cNvSpPr>
            <a:spLocks noChangeArrowheads="1"/>
          </p:cNvSpPr>
          <p:nvPr/>
        </p:nvSpPr>
        <p:spPr bwMode="auto">
          <a:xfrm>
            <a:off x="2040481" y="153108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6" name="Oval 6"/>
          <p:cNvSpPr>
            <a:spLocks noChangeArrowheads="1"/>
          </p:cNvSpPr>
          <p:nvPr/>
        </p:nvSpPr>
        <p:spPr bwMode="auto">
          <a:xfrm>
            <a:off x="2988001" y="42742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7" name="Oval 7"/>
          <p:cNvSpPr>
            <a:spLocks noChangeArrowheads="1"/>
          </p:cNvSpPr>
          <p:nvPr/>
        </p:nvSpPr>
        <p:spPr bwMode="auto">
          <a:xfrm>
            <a:off x="34776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8" name="Oval 8"/>
          <p:cNvSpPr>
            <a:spLocks noChangeArrowheads="1"/>
          </p:cNvSpPr>
          <p:nvPr/>
        </p:nvSpPr>
        <p:spPr bwMode="auto">
          <a:xfrm>
            <a:off x="481680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09" name="Oval 9"/>
          <p:cNvSpPr>
            <a:spLocks noChangeArrowheads="1"/>
          </p:cNvSpPr>
          <p:nvPr/>
        </p:nvSpPr>
        <p:spPr bwMode="auto">
          <a:xfrm>
            <a:off x="5830561" y="31323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10" name="Oval 10"/>
          <p:cNvSpPr>
            <a:spLocks noChangeArrowheads="1"/>
          </p:cNvSpPr>
          <p:nvPr/>
        </p:nvSpPr>
        <p:spPr bwMode="auto">
          <a:xfrm>
            <a:off x="4358881" y="432324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11" name="Text Box 11"/>
          <p:cNvSpPr txBox="1">
            <a:spLocks noChangeArrowheads="1"/>
          </p:cNvSpPr>
          <p:nvPr/>
        </p:nvSpPr>
        <p:spPr bwMode="auto">
          <a:xfrm>
            <a:off x="4995361" y="16246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D-AE</a:t>
            </a:r>
          </a:p>
        </p:txBody>
      </p:sp>
      <p:sp>
        <p:nvSpPr>
          <p:cNvPr id="25612" name="Text Box 12"/>
          <p:cNvSpPr txBox="1">
            <a:spLocks noChangeArrowheads="1"/>
          </p:cNvSpPr>
          <p:nvPr/>
        </p:nvSpPr>
        <p:spPr bwMode="auto">
          <a:xfrm>
            <a:off x="4570561" y="276804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DBN</a:t>
            </a:r>
          </a:p>
        </p:txBody>
      </p:sp>
      <p:sp>
        <p:nvSpPr>
          <p:cNvPr id="25613" name="Text Box 13"/>
          <p:cNvSpPr txBox="1">
            <a:spLocks noChangeArrowheads="1"/>
          </p:cNvSpPr>
          <p:nvPr/>
        </p:nvSpPr>
        <p:spPr bwMode="auto">
          <a:xfrm>
            <a:off x="5551201" y="283428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DBM</a:t>
            </a:r>
          </a:p>
        </p:txBody>
      </p:sp>
      <p:sp>
        <p:nvSpPr>
          <p:cNvPr id="25614" name="Text Box 14"/>
          <p:cNvSpPr txBox="1">
            <a:spLocks noChangeArrowheads="1"/>
          </p:cNvSpPr>
          <p:nvPr/>
        </p:nvSpPr>
        <p:spPr bwMode="auto">
          <a:xfrm>
            <a:off x="3271681" y="1626121"/>
            <a:ext cx="6897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AE</a:t>
            </a:r>
          </a:p>
        </p:txBody>
      </p:sp>
      <p:sp>
        <p:nvSpPr>
          <p:cNvPr id="25615" name="Text Box 15"/>
          <p:cNvSpPr txBox="1">
            <a:spLocks noChangeArrowheads="1"/>
          </p:cNvSpPr>
          <p:nvPr/>
        </p:nvSpPr>
        <p:spPr bwMode="auto">
          <a:xfrm>
            <a:off x="1409761" y="1725481"/>
            <a:ext cx="16516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Perceptron</a:t>
            </a:r>
          </a:p>
        </p:txBody>
      </p:sp>
      <p:sp>
        <p:nvSpPr>
          <p:cNvPr id="25616" name="Text Box 16"/>
          <p:cNvSpPr txBox="1">
            <a:spLocks noChangeArrowheads="1"/>
          </p:cNvSpPr>
          <p:nvPr/>
        </p:nvSpPr>
        <p:spPr bwMode="auto">
          <a:xfrm>
            <a:off x="3199681" y="2801161"/>
            <a:ext cx="8971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RBM</a:t>
            </a:r>
          </a:p>
        </p:txBody>
      </p:sp>
      <p:sp>
        <p:nvSpPr>
          <p:cNvPr id="25617" name="Text Box 17"/>
          <p:cNvSpPr txBox="1">
            <a:spLocks noChangeArrowheads="1"/>
          </p:cNvSpPr>
          <p:nvPr/>
        </p:nvSpPr>
        <p:spPr bwMode="auto">
          <a:xfrm>
            <a:off x="2645281" y="3846601"/>
            <a:ext cx="99792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GMM</a:t>
            </a:r>
          </a:p>
        </p:txBody>
      </p:sp>
      <p:sp>
        <p:nvSpPr>
          <p:cNvPr id="25618" name="Text Box 18"/>
          <p:cNvSpPr txBox="1">
            <a:spLocks noChangeArrowheads="1"/>
          </p:cNvSpPr>
          <p:nvPr/>
        </p:nvSpPr>
        <p:spPr bwMode="auto">
          <a:xfrm>
            <a:off x="4890240" y="3825001"/>
            <a:ext cx="1244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err="1" smtClean="0"/>
              <a:t>BayesNP</a:t>
            </a:r>
            <a:endParaRPr lang="en-US" sz="2177" b="1" dirty="0"/>
          </a:p>
        </p:txBody>
      </p:sp>
      <p:sp>
        <p:nvSpPr>
          <p:cNvPr id="25619" name="Oval 19"/>
          <p:cNvSpPr>
            <a:spLocks noChangeArrowheads="1"/>
          </p:cNvSpPr>
          <p:nvPr/>
        </p:nvSpPr>
        <p:spPr bwMode="auto">
          <a:xfrm>
            <a:off x="603361" y="260820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0" name="Text Box 20"/>
          <p:cNvSpPr txBox="1">
            <a:spLocks noChangeArrowheads="1"/>
          </p:cNvSpPr>
          <p:nvPr/>
        </p:nvSpPr>
        <p:spPr bwMode="auto">
          <a:xfrm>
            <a:off x="332641" y="2802601"/>
            <a:ext cx="944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SVM</a:t>
            </a:r>
          </a:p>
        </p:txBody>
      </p:sp>
      <p:sp>
        <p:nvSpPr>
          <p:cNvPr id="25621" name="Oval 21"/>
          <p:cNvSpPr>
            <a:spLocks noChangeArrowheads="1"/>
          </p:cNvSpPr>
          <p:nvPr/>
        </p:nvSpPr>
        <p:spPr bwMode="auto">
          <a:xfrm>
            <a:off x="3935521" y="342612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2" name="Text Box 22"/>
          <p:cNvSpPr txBox="1">
            <a:spLocks noChangeArrowheads="1"/>
          </p:cNvSpPr>
          <p:nvPr/>
        </p:nvSpPr>
        <p:spPr bwMode="auto">
          <a:xfrm>
            <a:off x="3330721" y="3585961"/>
            <a:ext cx="1294560" cy="69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a:t>Sparse Coding</a:t>
            </a:r>
          </a:p>
        </p:txBody>
      </p:sp>
      <p:sp>
        <p:nvSpPr>
          <p:cNvPr id="25623" name="Oval 23"/>
          <p:cNvSpPr>
            <a:spLocks noChangeArrowheads="1"/>
          </p:cNvSpPr>
          <p:nvPr/>
        </p:nvSpPr>
        <p:spPr bwMode="auto">
          <a:xfrm>
            <a:off x="6841441" y="460116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4" name="Text Box 24"/>
          <p:cNvSpPr txBox="1">
            <a:spLocks noChangeArrowheads="1"/>
          </p:cNvSpPr>
          <p:nvPr/>
        </p:nvSpPr>
        <p:spPr bwMode="auto">
          <a:xfrm>
            <a:off x="6628321" y="4173481"/>
            <a:ext cx="6696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latin typeface="Symbol" panose="05050102010706020507" pitchFamily="18" charset="2"/>
              </a:rPr>
              <a:t>SP</a:t>
            </a:r>
          </a:p>
        </p:txBody>
      </p:sp>
      <p:sp>
        <p:nvSpPr>
          <p:cNvPr id="25625" name="Oval 25"/>
          <p:cNvSpPr>
            <a:spLocks noChangeArrowheads="1"/>
          </p:cNvSpPr>
          <p:nvPr/>
        </p:nvSpPr>
        <p:spPr bwMode="auto">
          <a:xfrm>
            <a:off x="897121" y="525348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6" name="Text Box 26"/>
          <p:cNvSpPr txBox="1">
            <a:spLocks noChangeArrowheads="1"/>
          </p:cNvSpPr>
          <p:nvPr/>
        </p:nvSpPr>
        <p:spPr bwMode="auto">
          <a:xfrm>
            <a:off x="234721" y="5447881"/>
            <a:ext cx="18633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DecisionTree</a:t>
            </a:r>
          </a:p>
        </p:txBody>
      </p:sp>
      <p:sp>
        <p:nvSpPr>
          <p:cNvPr id="25627" name="Oval 27"/>
          <p:cNvSpPr>
            <a:spLocks noChangeArrowheads="1"/>
          </p:cNvSpPr>
          <p:nvPr/>
        </p:nvSpPr>
        <p:spPr bwMode="auto">
          <a:xfrm>
            <a:off x="930240" y="87876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28" name="Text Box 28"/>
          <p:cNvSpPr txBox="1">
            <a:spLocks noChangeArrowheads="1"/>
          </p:cNvSpPr>
          <p:nvPr/>
        </p:nvSpPr>
        <p:spPr bwMode="auto">
          <a:xfrm>
            <a:off x="430561" y="1071721"/>
            <a:ext cx="12081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a:t>Boosting</a:t>
            </a:r>
          </a:p>
        </p:txBody>
      </p:sp>
      <p:sp>
        <p:nvSpPr>
          <p:cNvPr id="25629" name="Line 29"/>
          <p:cNvSpPr>
            <a:spLocks noChangeShapeType="1"/>
          </p:cNvSpPr>
          <p:nvPr/>
        </p:nvSpPr>
        <p:spPr bwMode="auto">
          <a:xfrm>
            <a:off x="4462561" y="361"/>
            <a:ext cx="1440" cy="6857280"/>
          </a:xfrm>
          <a:prstGeom prst="line">
            <a:avLst/>
          </a:prstGeom>
          <a:noFill/>
          <a:ln w="54720" cap="flat">
            <a:solidFill>
              <a:srgbClr val="3465A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0" name="Text Box 30"/>
          <p:cNvSpPr txBox="1">
            <a:spLocks noChangeArrowheads="1"/>
          </p:cNvSpPr>
          <p:nvPr/>
        </p:nvSpPr>
        <p:spPr bwMode="auto">
          <a:xfrm>
            <a:off x="44641" y="66601"/>
            <a:ext cx="228096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SHALLOW</a:t>
            </a:r>
          </a:p>
        </p:txBody>
      </p:sp>
      <p:sp>
        <p:nvSpPr>
          <p:cNvPr id="25631" name="Text Box 31"/>
          <p:cNvSpPr txBox="1">
            <a:spLocks noChangeArrowheads="1"/>
          </p:cNvSpPr>
          <p:nvPr/>
        </p:nvSpPr>
        <p:spPr bwMode="auto">
          <a:xfrm>
            <a:off x="8208000" y="66601"/>
            <a:ext cx="128448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DEEP</a:t>
            </a:r>
          </a:p>
        </p:txBody>
      </p:sp>
      <p:sp>
        <p:nvSpPr>
          <p:cNvPr id="25632" name="Oval 32"/>
          <p:cNvSpPr>
            <a:spLocks noChangeArrowheads="1"/>
          </p:cNvSpPr>
          <p:nvPr/>
        </p:nvSpPr>
        <p:spPr bwMode="auto">
          <a:xfrm>
            <a:off x="7296481" y="228132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3" name="Text Box 33"/>
          <p:cNvSpPr txBox="1">
            <a:spLocks noChangeArrowheads="1"/>
          </p:cNvSpPr>
          <p:nvPr/>
        </p:nvSpPr>
        <p:spPr bwMode="auto">
          <a:xfrm>
            <a:off x="6530401" y="1951561"/>
            <a:ext cx="1359360"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a:solidFill>
                  <a:srgbClr val="FF0000"/>
                </a:solidFill>
              </a:rPr>
              <a:t>Conv. Net</a:t>
            </a:r>
          </a:p>
        </p:txBody>
      </p:sp>
      <p:sp>
        <p:nvSpPr>
          <p:cNvPr id="25634" name="Oval 34"/>
          <p:cNvSpPr>
            <a:spLocks noChangeArrowheads="1"/>
          </p:cNvSpPr>
          <p:nvPr/>
        </p:nvSpPr>
        <p:spPr bwMode="auto">
          <a:xfrm>
            <a:off x="6871680" y="1400040"/>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5" name="Text Box 35"/>
          <p:cNvSpPr txBox="1">
            <a:spLocks noChangeArrowheads="1"/>
          </p:cNvSpPr>
          <p:nvPr/>
        </p:nvSpPr>
        <p:spPr bwMode="auto">
          <a:xfrm>
            <a:off x="5775840" y="1058787"/>
            <a:ext cx="2131201" cy="6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solidFill>
                  <a:srgbClr val="FF0000"/>
                </a:solidFill>
              </a:rPr>
              <a:t>Deep Neural </a:t>
            </a:r>
            <a:r>
              <a:rPr lang="en-US" sz="2177" b="1" dirty="0">
                <a:solidFill>
                  <a:srgbClr val="FF0000"/>
                </a:solidFill>
              </a:rPr>
              <a:t>Net</a:t>
            </a:r>
          </a:p>
        </p:txBody>
      </p:sp>
      <p:sp>
        <p:nvSpPr>
          <p:cNvPr id="25636" name="Oval 36"/>
          <p:cNvSpPr>
            <a:spLocks noChangeArrowheads="1"/>
          </p:cNvSpPr>
          <p:nvPr/>
        </p:nvSpPr>
        <p:spPr bwMode="auto">
          <a:xfrm>
            <a:off x="7849184" y="1747082"/>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5637" name="Text Box 37"/>
          <p:cNvSpPr txBox="1">
            <a:spLocks noChangeArrowheads="1"/>
          </p:cNvSpPr>
          <p:nvPr/>
        </p:nvSpPr>
        <p:spPr bwMode="auto">
          <a:xfrm>
            <a:off x="7725601" y="1412280"/>
            <a:ext cx="98064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algn="ctr" defTabSz="414726" fontAlgn="base" hangingPunct="0">
              <a:lnSpc>
                <a:spcPct val="93000"/>
              </a:lnSpc>
              <a:spcBef>
                <a:spcPct val="0"/>
              </a:spcBef>
              <a:spcAft>
                <a:spcPts val="522"/>
              </a:spcAft>
              <a:buClr>
                <a:srgbClr val="000000"/>
              </a:buClr>
              <a:buSzPct val="100000"/>
            </a:pPr>
            <a:r>
              <a:rPr lang="en-US" sz="2177" b="1" dirty="0">
                <a:solidFill>
                  <a:srgbClr val="FF0000"/>
                </a:solidFill>
              </a:rPr>
              <a:t>RNN</a:t>
            </a:r>
          </a:p>
        </p:txBody>
      </p:sp>
      <p:sp>
        <p:nvSpPr>
          <p:cNvPr id="39" name="Text Box 25"/>
          <p:cNvSpPr txBox="1">
            <a:spLocks noChangeArrowheads="1"/>
          </p:cNvSpPr>
          <p:nvPr/>
        </p:nvSpPr>
        <p:spPr bwMode="auto">
          <a:xfrm>
            <a:off x="3896281" y="4496281"/>
            <a:ext cx="14508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Clr>
                <a:srgbClr val="000000"/>
              </a:buClr>
              <a:buSzPct val="100000"/>
            </a:pPr>
            <a:r>
              <a:rPr lang="en-US" sz="2177" b="1" dirty="0" smtClean="0">
                <a:solidFill>
                  <a:srgbClr val="FF0000"/>
                </a:solidFill>
              </a:rPr>
              <a:t>Bayes Nets</a:t>
            </a:r>
            <a:endParaRPr lang="en-US" sz="2177" b="1" dirty="0">
              <a:solidFill>
                <a:srgbClr val="FF0000"/>
              </a:solidFill>
            </a:endParaRPr>
          </a:p>
        </p:txBody>
      </p:sp>
      <p:sp>
        <p:nvSpPr>
          <p:cNvPr id="40" name="Oval 10"/>
          <p:cNvSpPr>
            <a:spLocks noChangeArrowheads="1"/>
          </p:cNvSpPr>
          <p:nvPr/>
        </p:nvSpPr>
        <p:spPr bwMode="auto">
          <a:xfrm>
            <a:off x="5196963" y="4173481"/>
            <a:ext cx="207360" cy="207360"/>
          </a:xfrm>
          <a:prstGeom prst="ellipse">
            <a:avLst/>
          </a:prstGeom>
          <a:solidFill>
            <a:srgbClr val="FF00FF"/>
          </a:solidFill>
          <a:ln w="9525"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4726" fontAlgn="base" hangingPunct="0">
              <a:lnSpc>
                <a:spcPct val="93000"/>
              </a:lnSpc>
              <a:spcBef>
                <a:spcPct val="0"/>
              </a:spcBef>
              <a:spcAft>
                <a:spcPts val="522"/>
              </a:spcAft>
              <a:buClr>
                <a:srgbClr val="000000"/>
              </a:buClr>
              <a:buSzPct val="100000"/>
            </a:pPr>
            <a:endParaRPr lang="en-US" sz="2177">
              <a:solidFill>
                <a:srgbClr val="FFFFFF"/>
              </a:solidFill>
              <a:latin typeface="Times New Roman" panose="02020603050405020304" pitchFamily="18" charset="0"/>
            </a:endParaRPr>
          </a:p>
        </p:txBody>
      </p:sp>
      <p:sp>
        <p:nvSpPr>
          <p:cNvPr id="2" name="TextBox 1"/>
          <p:cNvSpPr txBox="1"/>
          <p:nvPr/>
        </p:nvSpPr>
        <p:spPr>
          <a:xfrm>
            <a:off x="6418157" y="495028"/>
            <a:ext cx="1582484" cy="369332"/>
          </a:xfrm>
          <a:prstGeom prst="rect">
            <a:avLst/>
          </a:prstGeom>
          <a:noFill/>
        </p:spPr>
        <p:txBody>
          <a:bodyPr wrap="none" rtlCol="0">
            <a:spAutoFit/>
          </a:bodyPr>
          <a:lstStyle/>
          <a:p>
            <a:r>
              <a:rPr lang="en-US" dirty="0" smtClean="0">
                <a:solidFill>
                  <a:schemeClr val="bg1"/>
                </a:solidFill>
              </a:rPr>
              <a:t>Modified from</a:t>
            </a:r>
            <a:endParaRPr lang="en-US" dirty="0">
              <a:solidFill>
                <a:schemeClr val="bg1"/>
              </a:solidFill>
            </a:endParaRPr>
          </a:p>
        </p:txBody>
      </p:sp>
    </p:spTree>
    <p:extLst>
      <p:ext uri="{BB962C8B-B14F-4D97-AF65-F5344CB8AC3E}">
        <p14:creationId xmlns:p14="http://schemas.microsoft.com/office/powerpoint/2010/main" val="3119423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981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smtClean="0">
                <a:solidFill>
                  <a:schemeClr val="accent1">
                    <a:lumMod val="60000"/>
                    <a:lumOff val="40000"/>
                  </a:schemeClr>
                </a:solidFill>
              </a:rPr>
              <a:t>---</a:t>
            </a:r>
            <a:r>
              <a:rPr lang="en-US" sz="2800" b="1" dirty="0" smtClean="0">
                <a:solidFill>
                  <a:schemeClr val="accent1">
                    <a:lumMod val="60000"/>
                    <a:lumOff val="40000"/>
                  </a:schemeClr>
                </a:solidFill>
              </a:rPr>
              <a:t>Technical introduction: RBM, DBN, DNN, CNN, RNN</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---Advanced: 2 examples of incorporating domain </a:t>
            </a:r>
            <a:r>
              <a:rPr lang="en-US" sz="3200" dirty="0">
                <a:solidFill>
                  <a:schemeClr val="accent1">
                    <a:lumMod val="60000"/>
                    <a:lumOff val="40000"/>
                  </a:schemeClr>
                </a:solidFill>
              </a:rPr>
              <a:t> </a:t>
            </a:r>
            <a:r>
              <a:rPr lang="en-US" sz="3200" dirty="0" smtClean="0">
                <a:solidFill>
                  <a:schemeClr val="accent1">
                    <a:lumMod val="60000"/>
                    <a:lumOff val="40000"/>
                  </a:schemeClr>
                </a:solidFill>
              </a:rPr>
              <a:t> knowledge (speech) into DL architectures</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---Novel DL architectures and recent experiments</a:t>
            </a:r>
            <a:br>
              <a:rPr lang="en-US" sz="3200" dirty="0" smtClean="0">
                <a:solidFill>
                  <a:schemeClr val="accent1">
                    <a:lumMod val="60000"/>
                    <a:lumOff val="40000"/>
                  </a:schemeClr>
                </a:solidFill>
              </a:rPr>
            </a:b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4886681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62000" y="13580"/>
            <a:ext cx="7239000" cy="6844420"/>
          </a:xfrm>
          <a:prstGeom prst="rect">
            <a:avLst/>
          </a:prstGeom>
        </p:spPr>
      </p:pic>
      <p:sp>
        <p:nvSpPr>
          <p:cNvPr id="5" name="TextBox 4"/>
          <p:cNvSpPr txBox="1"/>
          <p:nvPr/>
        </p:nvSpPr>
        <p:spPr>
          <a:xfrm>
            <a:off x="6972300" y="3427527"/>
            <a:ext cx="2057400" cy="923330"/>
          </a:xfrm>
          <a:prstGeom prst="rect">
            <a:avLst/>
          </a:prstGeom>
          <a:noFill/>
        </p:spPr>
        <p:txBody>
          <a:bodyPr wrap="square" rtlCol="0">
            <a:spAutoFit/>
          </a:bodyPr>
          <a:lstStyle/>
          <a:p>
            <a:r>
              <a:rPr lang="en-US" dirty="0" smtClean="0"/>
              <a:t>IEEE Signal Proc. Magazine</a:t>
            </a:r>
          </a:p>
          <a:p>
            <a:r>
              <a:rPr lang="en-US" dirty="0" smtClean="0"/>
              <a:t>November, 2012</a:t>
            </a:r>
            <a:endParaRPr lang="en-US" dirty="0"/>
          </a:p>
        </p:txBody>
      </p:sp>
    </p:spTree>
    <p:extLst>
      <p:ext uri="{BB962C8B-B14F-4D97-AF65-F5344CB8AC3E}">
        <p14:creationId xmlns:p14="http://schemas.microsoft.com/office/powerpoint/2010/main" val="1055685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950650" y="533400"/>
            <a:ext cx="8229600" cy="685800"/>
          </a:xfrm>
        </p:spPr>
        <p:txBody>
          <a:bodyPr>
            <a:normAutofit fontScale="90000"/>
          </a:bodyPr>
          <a:lstStyle/>
          <a:p>
            <a:pPr eaLnBrk="1" hangingPunct="1"/>
            <a:r>
              <a:rPr lang="en-US" dirty="0" smtClean="0"/>
              <a:t>Restricted Boltzmann Machines (RBM)</a:t>
            </a:r>
            <a:br>
              <a:rPr lang="en-US" dirty="0" smtClean="0"/>
            </a:br>
            <a:endParaRPr lang="en-US" sz="3200" dirty="0" smtClean="0"/>
          </a:p>
        </p:txBody>
      </p:sp>
      <p:sp>
        <p:nvSpPr>
          <p:cNvPr id="54275" name="Rectangle 3"/>
          <p:cNvSpPr>
            <a:spLocks noGrp="1" noChangeArrowheads="1"/>
          </p:cNvSpPr>
          <p:nvPr>
            <p:ph type="body" sz="half" idx="1"/>
          </p:nvPr>
        </p:nvSpPr>
        <p:spPr>
          <a:xfrm>
            <a:off x="211138" y="1533525"/>
            <a:ext cx="6156325" cy="5661025"/>
          </a:xfrm>
        </p:spPr>
        <p:txBody>
          <a:bodyPr/>
          <a:lstStyle/>
          <a:p>
            <a:pPr eaLnBrk="1" hangingPunct="1"/>
            <a:r>
              <a:rPr lang="en-US" sz="2400" dirty="0" smtClean="0"/>
              <a:t>We restrict the connectivity to make learning easier.</a:t>
            </a:r>
          </a:p>
          <a:p>
            <a:pPr lvl="1" eaLnBrk="1" hangingPunct="1"/>
            <a:r>
              <a:rPr lang="en-US" sz="2400" dirty="0" smtClean="0"/>
              <a:t>Only one layer of hidden units.</a:t>
            </a:r>
          </a:p>
          <a:p>
            <a:pPr lvl="1" eaLnBrk="1" hangingPunct="1"/>
            <a:r>
              <a:rPr lang="en-US" sz="2400" dirty="0" smtClean="0"/>
              <a:t>No connections between hidden units.</a:t>
            </a:r>
          </a:p>
          <a:p>
            <a:pPr eaLnBrk="1" hangingPunct="1"/>
            <a:r>
              <a:rPr lang="en-US" sz="2400" dirty="0" smtClean="0"/>
              <a:t>In an RBM, the hidden units are conditionally independent given the visible states.  </a:t>
            </a:r>
          </a:p>
          <a:p>
            <a:pPr eaLnBrk="1" hangingPunct="1"/>
            <a:r>
              <a:rPr lang="en-US" sz="2400" dirty="0" smtClean="0"/>
              <a:t>So we can quickly get an unbiased sample from the posterior distribution when given a data-vector.</a:t>
            </a:r>
          </a:p>
        </p:txBody>
      </p:sp>
      <p:sp>
        <p:nvSpPr>
          <p:cNvPr id="54276" name="Oval 4"/>
          <p:cNvSpPr>
            <a:spLocks noChangeArrowheads="1"/>
          </p:cNvSpPr>
          <p:nvPr/>
        </p:nvSpPr>
        <p:spPr bwMode="auto">
          <a:xfrm>
            <a:off x="6911975" y="3427413"/>
            <a:ext cx="468313" cy="468312"/>
          </a:xfrm>
          <a:prstGeom prst="ellipse">
            <a:avLst/>
          </a:prstGeom>
          <a:solidFill>
            <a:schemeClr val="accent1"/>
          </a:solidFill>
          <a:ln w="28575">
            <a:solidFill>
              <a:schemeClr val="tx1"/>
            </a:solidFill>
            <a:round/>
            <a:headEnd/>
            <a:tailEnd/>
          </a:ln>
        </p:spPr>
        <p:txBody>
          <a:bodyPr wrap="none" anchor="ctr"/>
          <a:lstStyle/>
          <a:p>
            <a:pPr defTabSz="914269"/>
            <a:endParaRPr lang="en-CA">
              <a:solidFill>
                <a:prstClr val="black"/>
              </a:solidFill>
            </a:endParaRPr>
          </a:p>
        </p:txBody>
      </p:sp>
      <p:sp>
        <p:nvSpPr>
          <p:cNvPr id="54277" name="Oval 5"/>
          <p:cNvSpPr>
            <a:spLocks noChangeArrowheads="1"/>
          </p:cNvSpPr>
          <p:nvPr/>
        </p:nvSpPr>
        <p:spPr bwMode="auto">
          <a:xfrm>
            <a:off x="7775575" y="3427413"/>
            <a:ext cx="468313" cy="468312"/>
          </a:xfrm>
          <a:prstGeom prst="ellipse">
            <a:avLst/>
          </a:prstGeom>
          <a:solidFill>
            <a:schemeClr val="accent1"/>
          </a:solidFill>
          <a:ln w="28575">
            <a:solidFill>
              <a:schemeClr val="tx1"/>
            </a:solidFill>
            <a:round/>
            <a:headEnd/>
            <a:tailEnd/>
          </a:ln>
        </p:spPr>
        <p:txBody>
          <a:bodyPr wrap="none" anchor="ctr"/>
          <a:lstStyle/>
          <a:p>
            <a:pPr defTabSz="914269"/>
            <a:endParaRPr lang="en-CA">
              <a:solidFill>
                <a:prstClr val="black"/>
              </a:solidFill>
            </a:endParaRPr>
          </a:p>
        </p:txBody>
      </p:sp>
      <p:sp>
        <p:nvSpPr>
          <p:cNvPr id="54278" name="Oval 6"/>
          <p:cNvSpPr>
            <a:spLocks noChangeArrowheads="1"/>
          </p:cNvSpPr>
          <p:nvPr/>
        </p:nvSpPr>
        <p:spPr bwMode="auto">
          <a:xfrm>
            <a:off x="6370638" y="2166938"/>
            <a:ext cx="468312" cy="468312"/>
          </a:xfrm>
          <a:prstGeom prst="ellipse">
            <a:avLst/>
          </a:prstGeom>
          <a:solidFill>
            <a:schemeClr val="accent1"/>
          </a:solidFill>
          <a:ln w="28575">
            <a:solidFill>
              <a:schemeClr val="tx1"/>
            </a:solidFill>
            <a:round/>
            <a:headEnd/>
            <a:tailEnd/>
          </a:ln>
        </p:spPr>
        <p:txBody>
          <a:bodyPr wrap="none" anchor="ctr"/>
          <a:lstStyle/>
          <a:p>
            <a:pPr defTabSz="914269"/>
            <a:endParaRPr lang="en-CA">
              <a:solidFill>
                <a:prstClr val="black"/>
              </a:solidFill>
            </a:endParaRPr>
          </a:p>
        </p:txBody>
      </p:sp>
      <p:cxnSp>
        <p:nvCxnSpPr>
          <p:cNvPr id="54279" name="AutoShape 7"/>
          <p:cNvCxnSpPr>
            <a:cxnSpLocks noChangeShapeType="1"/>
            <a:stCxn id="54278" idx="4"/>
            <a:endCxn id="54276" idx="1"/>
          </p:cNvCxnSpPr>
          <p:nvPr/>
        </p:nvCxnSpPr>
        <p:spPr bwMode="auto">
          <a:xfrm>
            <a:off x="6605588" y="2649538"/>
            <a:ext cx="374650" cy="831850"/>
          </a:xfrm>
          <a:prstGeom prst="straightConnector1">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cxnSp>
        <p:nvCxnSpPr>
          <p:cNvPr id="54280" name="AutoShape 8"/>
          <p:cNvCxnSpPr>
            <a:cxnSpLocks noChangeShapeType="1"/>
            <a:stCxn id="54278" idx="5"/>
            <a:endCxn id="54277" idx="1"/>
          </p:cNvCxnSpPr>
          <p:nvPr/>
        </p:nvCxnSpPr>
        <p:spPr bwMode="auto">
          <a:xfrm>
            <a:off x="6770688" y="2581275"/>
            <a:ext cx="1073150" cy="900113"/>
          </a:xfrm>
          <a:prstGeom prst="straightConnector1">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sp>
        <p:nvSpPr>
          <p:cNvPr id="54281" name="Oval 9"/>
          <p:cNvSpPr>
            <a:spLocks noChangeArrowheads="1"/>
          </p:cNvSpPr>
          <p:nvPr/>
        </p:nvSpPr>
        <p:spPr bwMode="auto">
          <a:xfrm>
            <a:off x="7307263" y="2166938"/>
            <a:ext cx="468312" cy="468312"/>
          </a:xfrm>
          <a:prstGeom prst="ellipse">
            <a:avLst/>
          </a:prstGeom>
          <a:solidFill>
            <a:schemeClr val="accent1"/>
          </a:solidFill>
          <a:ln w="28575">
            <a:solidFill>
              <a:schemeClr val="tx1"/>
            </a:solidFill>
            <a:round/>
            <a:headEnd/>
            <a:tailEnd/>
          </a:ln>
        </p:spPr>
        <p:txBody>
          <a:bodyPr wrap="none" anchor="ctr"/>
          <a:lstStyle/>
          <a:p>
            <a:pPr defTabSz="914269"/>
            <a:endParaRPr lang="en-CA">
              <a:solidFill>
                <a:prstClr val="black"/>
              </a:solidFill>
            </a:endParaRPr>
          </a:p>
        </p:txBody>
      </p:sp>
      <p:cxnSp>
        <p:nvCxnSpPr>
          <p:cNvPr id="54282" name="AutoShape 10"/>
          <p:cNvCxnSpPr>
            <a:cxnSpLocks noChangeShapeType="1"/>
            <a:stCxn id="54281" idx="3"/>
            <a:endCxn id="54276" idx="0"/>
          </p:cNvCxnSpPr>
          <p:nvPr/>
        </p:nvCxnSpPr>
        <p:spPr bwMode="auto">
          <a:xfrm flipH="1">
            <a:off x="7146925" y="2581275"/>
            <a:ext cx="228600" cy="831850"/>
          </a:xfrm>
          <a:prstGeom prst="straightConnector1">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cxnSp>
        <p:nvCxnSpPr>
          <p:cNvPr id="54283" name="AutoShape 11"/>
          <p:cNvCxnSpPr>
            <a:cxnSpLocks noChangeShapeType="1"/>
            <a:stCxn id="54281" idx="5"/>
            <a:endCxn id="54277" idx="0"/>
          </p:cNvCxnSpPr>
          <p:nvPr/>
        </p:nvCxnSpPr>
        <p:spPr bwMode="auto">
          <a:xfrm>
            <a:off x="7707313" y="2581275"/>
            <a:ext cx="303212" cy="831850"/>
          </a:xfrm>
          <a:prstGeom prst="straightConnector1">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sp>
        <p:nvSpPr>
          <p:cNvPr id="54284" name="Oval 12"/>
          <p:cNvSpPr>
            <a:spLocks noChangeArrowheads="1"/>
          </p:cNvSpPr>
          <p:nvPr/>
        </p:nvSpPr>
        <p:spPr bwMode="auto">
          <a:xfrm>
            <a:off x="8243888" y="2166938"/>
            <a:ext cx="468312" cy="468312"/>
          </a:xfrm>
          <a:prstGeom prst="ellipse">
            <a:avLst/>
          </a:prstGeom>
          <a:solidFill>
            <a:schemeClr val="accent1"/>
          </a:solidFill>
          <a:ln w="28575">
            <a:solidFill>
              <a:schemeClr val="tx1"/>
            </a:solidFill>
            <a:round/>
            <a:headEnd/>
            <a:tailEnd/>
          </a:ln>
        </p:spPr>
        <p:txBody>
          <a:bodyPr wrap="none" anchor="ctr"/>
          <a:lstStyle/>
          <a:p>
            <a:pPr defTabSz="914269"/>
            <a:endParaRPr lang="en-CA">
              <a:solidFill>
                <a:prstClr val="black"/>
              </a:solidFill>
            </a:endParaRPr>
          </a:p>
        </p:txBody>
      </p:sp>
      <p:cxnSp>
        <p:nvCxnSpPr>
          <p:cNvPr id="54285" name="AutoShape 13"/>
          <p:cNvCxnSpPr>
            <a:cxnSpLocks noChangeShapeType="1"/>
            <a:stCxn id="54284" idx="3"/>
            <a:endCxn id="54276" idx="7"/>
          </p:cNvCxnSpPr>
          <p:nvPr/>
        </p:nvCxnSpPr>
        <p:spPr bwMode="auto">
          <a:xfrm flipH="1">
            <a:off x="7312025" y="2581275"/>
            <a:ext cx="1000125" cy="900113"/>
          </a:xfrm>
          <a:prstGeom prst="straightConnector1">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cxnSp>
        <p:nvCxnSpPr>
          <p:cNvPr id="54286" name="AutoShape 14"/>
          <p:cNvCxnSpPr>
            <a:cxnSpLocks noChangeShapeType="1"/>
            <a:stCxn id="54284" idx="4"/>
            <a:endCxn id="54277" idx="7"/>
          </p:cNvCxnSpPr>
          <p:nvPr/>
        </p:nvCxnSpPr>
        <p:spPr bwMode="auto">
          <a:xfrm flipH="1">
            <a:off x="8175625" y="2649538"/>
            <a:ext cx="303213" cy="831850"/>
          </a:xfrm>
          <a:prstGeom prst="straightConnector1">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sp>
        <p:nvSpPr>
          <p:cNvPr id="54287" name="Text Box 15"/>
          <p:cNvSpPr txBox="1">
            <a:spLocks noChangeArrowheads="1"/>
          </p:cNvSpPr>
          <p:nvPr/>
        </p:nvSpPr>
        <p:spPr bwMode="auto">
          <a:xfrm>
            <a:off x="7019925" y="1592263"/>
            <a:ext cx="100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hidden</a:t>
            </a:r>
          </a:p>
        </p:txBody>
      </p:sp>
      <p:sp>
        <p:nvSpPr>
          <p:cNvPr id="54288" name="Text Box 16"/>
          <p:cNvSpPr txBox="1">
            <a:spLocks noChangeArrowheads="1"/>
          </p:cNvSpPr>
          <p:nvPr/>
        </p:nvSpPr>
        <p:spPr bwMode="auto">
          <a:xfrm>
            <a:off x="7021513" y="3462338"/>
            <a:ext cx="358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i</a:t>
            </a:r>
          </a:p>
        </p:txBody>
      </p:sp>
      <p:sp>
        <p:nvSpPr>
          <p:cNvPr id="54289" name="Text Box 17"/>
          <p:cNvSpPr txBox="1">
            <a:spLocks noChangeArrowheads="1"/>
          </p:cNvSpPr>
          <p:nvPr/>
        </p:nvSpPr>
        <p:spPr bwMode="auto">
          <a:xfrm>
            <a:off x="7413625" y="2203450"/>
            <a:ext cx="43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j</a:t>
            </a:r>
          </a:p>
        </p:txBody>
      </p:sp>
      <p:sp>
        <p:nvSpPr>
          <p:cNvPr id="54290" name="Text Box 18"/>
          <p:cNvSpPr txBox="1">
            <a:spLocks noChangeArrowheads="1"/>
          </p:cNvSpPr>
          <p:nvPr/>
        </p:nvSpPr>
        <p:spPr bwMode="auto">
          <a:xfrm>
            <a:off x="7091363" y="3967163"/>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visible</a:t>
            </a:r>
          </a:p>
        </p:txBody>
      </p:sp>
    </p:spTree>
    <p:extLst>
      <p:ext uri="{BB962C8B-B14F-4D97-AF65-F5344CB8AC3E}">
        <p14:creationId xmlns:p14="http://schemas.microsoft.com/office/powerpoint/2010/main" val="35064412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RBM: </a:t>
            </a:r>
            <a:r>
              <a:rPr lang="en-US" sz="4000" dirty="0"/>
              <a:t>Weights </a:t>
            </a:r>
            <a:r>
              <a:rPr lang="en-US" sz="4000" dirty="0">
                <a:sym typeface="Wingdings" pitchFamily="-65" charset="2"/>
              </a:rPr>
              <a:t></a:t>
            </a:r>
            <a:r>
              <a:rPr lang="en-US" sz="4000" dirty="0"/>
              <a:t> Energies </a:t>
            </a:r>
            <a:r>
              <a:rPr lang="en-US" sz="4000" dirty="0">
                <a:sym typeface="Wingdings" pitchFamily="-65" charset="2"/>
              </a:rPr>
              <a:t></a:t>
            </a:r>
            <a:r>
              <a:rPr lang="en-US" sz="4000" dirty="0"/>
              <a:t> Probabilities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0" y="1371600"/>
                <a:ext cx="7498080" cy="4343400"/>
              </a:xfrm>
            </p:spPr>
            <p:txBody>
              <a:bodyPr>
                <a:normAutofit fontScale="70000" lnSpcReduction="20000"/>
              </a:bodyPr>
              <a:lstStyle/>
              <a:p>
                <a:r>
                  <a:rPr lang="en-US" dirty="0" smtClean="0"/>
                  <a:t>Joint </a:t>
                </a:r>
                <a:r>
                  <a:rPr lang="en-US" dirty="0"/>
                  <a:t>distribution </a:t>
                </a:r>
                <a14:m>
                  <m:oMath xmlns:m="http://schemas.openxmlformats.org/officeDocument/2006/math">
                    <m:r>
                      <m:rPr>
                        <m:sty m:val="p"/>
                      </m:rPr>
                      <a:rPr lang="en-US">
                        <a:latin typeface="Cambria Math"/>
                      </a:rPr>
                      <m:t>p</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oMath>
                </a14:m>
                <a:r>
                  <a:rPr lang="en-US" dirty="0"/>
                  <a:t> </a:t>
                </a:r>
                <a:r>
                  <a:rPr lang="en-US" dirty="0" smtClean="0"/>
                  <a:t>is </a:t>
                </a:r>
                <a:r>
                  <a:rPr lang="en-US" dirty="0"/>
                  <a:t>defined in terms of an energy function </a:t>
                </a:r>
                <a14:m>
                  <m:oMath xmlns:m="http://schemas.openxmlformats.org/officeDocument/2006/math">
                    <m:r>
                      <m:rPr>
                        <m:sty m:val="p"/>
                      </m:rPr>
                      <a:rPr lang="en-US">
                        <a:latin typeface="Cambria Math"/>
                      </a:rPr>
                      <m:t>E</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oMath>
                </a14:m>
                <a:endParaRPr lang="en-US" dirty="0" smtClean="0"/>
              </a:p>
              <a:p>
                <a:pPr marL="82284" indent="0">
                  <a:buNone/>
                </a:pPr>
                <a14:m>
                  <m:oMathPara xmlns:m="http://schemas.openxmlformats.org/officeDocument/2006/math">
                    <m:oMathParaPr>
                      <m:jc m:val="centerGroup"/>
                    </m:oMathParaPr>
                    <m:oMath xmlns:m="http://schemas.openxmlformats.org/officeDocument/2006/math">
                      <m:r>
                        <m:rPr>
                          <m:sty m:val="p"/>
                        </m:rPr>
                        <a:rPr lang="en-US">
                          <a:latin typeface="Cambria Math"/>
                        </a:rPr>
                        <m:t>p</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r>
                        <a:rPr lang="en-US" i="1">
                          <a:latin typeface="Cambria Math"/>
                        </a:rPr>
                        <m:t>=</m:t>
                      </m:r>
                      <m:f>
                        <m:fPr>
                          <m:ctrlPr>
                            <a:rPr lang="en-US" i="1">
                              <a:latin typeface="Cambria Math" panose="02040503050406030204" pitchFamily="18" charset="0"/>
                            </a:rPr>
                          </m:ctrlPr>
                        </m:fPr>
                        <m:num>
                          <m:r>
                            <a:rPr lang="en-US" i="1">
                              <a:latin typeface="Cambria Math"/>
                            </a:rPr>
                            <m:t>𝑒𝑥𝑝</m:t>
                          </m:r>
                          <m:d>
                            <m:dPr>
                              <m:ctrlPr>
                                <a:rPr lang="en-US" i="1">
                                  <a:latin typeface="Cambria Math" panose="02040503050406030204" pitchFamily="18" charset="0"/>
                                </a:rPr>
                              </m:ctrlPr>
                            </m:dPr>
                            <m:e>
                              <m:r>
                                <a:rPr lang="en-US" i="1">
                                  <a:latin typeface="Cambria Math"/>
                                </a:rPr>
                                <m:t>−</m:t>
                              </m:r>
                              <m:r>
                                <m:rPr>
                                  <m:sty m:val="p"/>
                                </m:rPr>
                                <a:rPr lang="en-US">
                                  <a:latin typeface="Cambria Math"/>
                                </a:rPr>
                                <m:t>E</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e>
                          </m:d>
                        </m:num>
                        <m:den>
                          <m:r>
                            <a:rPr lang="en-US" i="1">
                              <a:latin typeface="Cambria Math"/>
                            </a:rPr>
                            <m:t>𝑍</m:t>
                          </m:r>
                        </m:den>
                      </m:f>
                    </m:oMath>
                  </m:oMathPara>
                </a14:m>
                <a:endParaRPr lang="en-US" dirty="0" smtClean="0"/>
              </a:p>
              <a:p>
                <a:r>
                  <a:rPr lang="en-US" dirty="0" smtClean="0"/>
                  <a:t>For </a:t>
                </a:r>
                <a:r>
                  <a:rPr lang="en-US" dirty="0"/>
                  <a:t>a </a:t>
                </a:r>
                <a:r>
                  <a:rPr lang="en-US" dirty="0" smtClean="0"/>
                  <a:t>Bernoulli-Bernoulli RBM</a:t>
                </a:r>
              </a:p>
              <a:p>
                <a:pPr marL="82284" indent="0">
                  <a:buNone/>
                </a:pPr>
                <a14:m>
                  <m:oMathPara xmlns:m="http://schemas.openxmlformats.org/officeDocument/2006/math">
                    <m:oMathParaPr>
                      <m:jc m:val="centerGroup"/>
                    </m:oMathParaPr>
                    <m:oMath xmlns:m="http://schemas.openxmlformats.org/officeDocument/2006/math">
                      <m:r>
                        <m:rPr>
                          <m:sty m:val="p"/>
                        </m:rPr>
                        <a:rPr lang="en-US">
                          <a:latin typeface="Cambria Math"/>
                        </a:rPr>
                        <m:t>E</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r>
                        <a:rPr lang="en-US">
                          <a:latin typeface="Cambria Math"/>
                        </a:rPr>
                        <m:t>=</m:t>
                      </m:r>
                      <m:r>
                        <a:rPr lang="en-US" i="1">
                          <a:latin typeface="Cambria Math"/>
                        </a:rPr>
                        <m:t>−</m:t>
                      </m:r>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𝑉</m:t>
                          </m:r>
                        </m:sup>
                        <m:e>
                          <m:nary>
                            <m:naryPr>
                              <m:chr m:val="∑"/>
                              <m:limLoc m:val="undOvr"/>
                              <m:ctrlPr>
                                <a:rPr lang="en-US" i="1">
                                  <a:latin typeface="Cambria Math" panose="02040503050406030204" pitchFamily="18" charset="0"/>
                                </a:rPr>
                              </m:ctrlPr>
                            </m:naryPr>
                            <m:sub>
                              <m:r>
                                <a:rPr lang="en-US" i="1">
                                  <a:latin typeface="Cambria Math"/>
                                </a:rPr>
                                <m:t>𝑗</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e>
                          </m:nary>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e>
                      </m:nary>
                      <m:r>
                        <a:rPr lang="en-US" i="1">
                          <a:latin typeface="Cambria Math"/>
                        </a:rPr>
                        <m:t>−</m:t>
                      </m:r>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𝑉</m:t>
                          </m:r>
                        </m:sup>
                        <m:e>
                          <m:sSub>
                            <m:sSubPr>
                              <m:ctrlPr>
                                <a:rPr lang="en-US" i="1">
                                  <a:latin typeface="Cambria Math" panose="02040503050406030204" pitchFamily="18" charset="0"/>
                                </a:rPr>
                              </m:ctrlPr>
                            </m:sSubPr>
                            <m:e>
                              <m:r>
                                <a:rPr lang="en-US" i="1">
                                  <a:latin typeface="Cambria Math"/>
                                </a:rPr>
                                <m:t>𝑏</m:t>
                              </m:r>
                            </m:e>
                            <m:sub>
                              <m:r>
                                <a:rPr lang="en-US" i="1">
                                  <a:latin typeface="Cambria Math"/>
                                </a:rPr>
                                <m:t>𝑖</m:t>
                              </m:r>
                            </m:sub>
                          </m:sSub>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e>
                      </m:nary>
                      <m:r>
                        <a:rPr lang="en-US" i="1">
                          <a:latin typeface="Cambria Math"/>
                        </a:rPr>
                        <m:t>−</m:t>
                      </m:r>
                      <m:nary>
                        <m:naryPr>
                          <m:chr m:val="∑"/>
                          <m:limLoc m:val="undOvr"/>
                          <m:ctrlPr>
                            <a:rPr lang="en-US" i="1">
                              <a:latin typeface="Cambria Math" panose="02040503050406030204" pitchFamily="18" charset="0"/>
                            </a:rPr>
                          </m:ctrlPr>
                        </m:naryPr>
                        <m:sub>
                          <m:r>
                            <a:rPr lang="en-US" i="1">
                              <a:latin typeface="Cambria Math"/>
                            </a:rPr>
                            <m:t>𝑗</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𝑎</m:t>
                              </m:r>
                            </m:e>
                            <m:sub>
                              <m:r>
                                <a:rPr lang="en-US" i="1">
                                  <a:latin typeface="Cambria Math"/>
                                </a:rPr>
                                <m:t>𝑗</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e>
                      </m:nary>
                    </m:oMath>
                  </m:oMathPara>
                </a14:m>
                <a:endParaRPr lang="en-US" dirty="0" smtClean="0"/>
              </a:p>
              <a:p>
                <a:r>
                  <a:rPr lang="en-US" dirty="0" smtClean="0"/>
                  <a:t>For </a:t>
                </a:r>
                <a:r>
                  <a:rPr lang="en-US" dirty="0"/>
                  <a:t>a Gaussian-Bernoulli </a:t>
                </a:r>
                <a:r>
                  <a:rPr lang="en-US" dirty="0" smtClean="0"/>
                  <a:t>RBM</a:t>
                </a:r>
              </a:p>
              <a:p>
                <a:pPr marL="82284" indent="0">
                  <a:buNone/>
                </a:pPr>
                <a14:m>
                  <m:oMathPara xmlns:m="http://schemas.openxmlformats.org/officeDocument/2006/math">
                    <m:oMathParaPr>
                      <m:jc m:val="centerGroup"/>
                    </m:oMathParaPr>
                    <m:oMath xmlns:m="http://schemas.openxmlformats.org/officeDocument/2006/math">
                      <m:r>
                        <m:rPr>
                          <m:sty m:val="p"/>
                        </m:rPr>
                        <a:rPr lang="en-US">
                          <a:latin typeface="Cambria Math"/>
                        </a:rPr>
                        <m:t>E</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r>
                        <a:rPr lang="en-US">
                          <a:latin typeface="Cambria Math"/>
                        </a:rPr>
                        <m:t>=</m:t>
                      </m:r>
                      <m:r>
                        <a:rPr lang="en-US" i="1">
                          <a:latin typeface="Cambria Math"/>
                        </a:rPr>
                        <m:t>−</m:t>
                      </m:r>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𝑉</m:t>
                          </m:r>
                        </m:sup>
                        <m:e>
                          <m:nary>
                            <m:naryPr>
                              <m:chr m:val="∑"/>
                              <m:limLoc m:val="undOvr"/>
                              <m:ctrlPr>
                                <a:rPr lang="en-US" i="1">
                                  <a:latin typeface="Cambria Math" panose="02040503050406030204" pitchFamily="18" charset="0"/>
                                </a:rPr>
                              </m:ctrlPr>
                            </m:naryPr>
                            <m:sub>
                              <m:r>
                                <a:rPr lang="en-US" i="1">
                                  <a:latin typeface="Cambria Math"/>
                                </a:rPr>
                                <m:t>𝑗</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e>
                          </m:nary>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e>
                      </m:nary>
                      <m:r>
                        <a:rPr lang="en-US">
                          <a:latin typeface="Cambria Math"/>
                        </a:rPr>
                        <m:t>+</m:t>
                      </m:r>
                      <m:f>
                        <m:fPr>
                          <m:ctrlPr>
                            <a:rPr lang="en-US" i="1">
                              <a:latin typeface="Cambria Math" panose="02040503050406030204" pitchFamily="18" charset="0"/>
                            </a:rPr>
                          </m:ctrlPr>
                        </m:fPr>
                        <m:num>
                          <m:r>
                            <a:rPr lang="en-US">
                              <a:latin typeface="Cambria Math"/>
                            </a:rPr>
                            <m:t>1</m:t>
                          </m:r>
                        </m:num>
                        <m:den>
                          <m:r>
                            <a:rPr lang="en-US">
                              <a:latin typeface="Cambria Math"/>
                            </a:rPr>
                            <m:t>2</m:t>
                          </m:r>
                        </m:den>
                      </m:f>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𝑉</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𝑖</m:t>
                                      </m:r>
                                    </m:sub>
                                  </m:sSub>
                                </m:e>
                              </m:d>
                            </m:e>
                            <m:sup>
                              <m:r>
                                <a:rPr lang="en-US">
                                  <a:latin typeface="Cambria Math"/>
                                </a:rPr>
                                <m:t>2</m:t>
                              </m:r>
                            </m:sup>
                          </m:sSup>
                        </m:e>
                      </m:nary>
                      <m:r>
                        <a:rPr lang="en-US" i="1">
                          <a:latin typeface="Cambria Math"/>
                        </a:rPr>
                        <m:t>−</m:t>
                      </m:r>
                      <m:nary>
                        <m:naryPr>
                          <m:chr m:val="∑"/>
                          <m:limLoc m:val="undOvr"/>
                          <m:ctrlPr>
                            <a:rPr lang="en-US" i="1">
                              <a:latin typeface="Cambria Math" panose="02040503050406030204" pitchFamily="18" charset="0"/>
                            </a:rPr>
                          </m:ctrlPr>
                        </m:naryPr>
                        <m:sub>
                          <m:r>
                            <a:rPr lang="en-US" i="1">
                              <a:latin typeface="Cambria Math"/>
                            </a:rPr>
                            <m:t>𝑗</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𝑎</m:t>
                              </m:r>
                            </m:e>
                            <m:sub>
                              <m:r>
                                <a:rPr lang="en-US" i="1">
                                  <a:latin typeface="Cambria Math"/>
                                </a:rPr>
                                <m:t>𝑗</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e>
                      </m:nary>
                    </m:oMath>
                  </m:oMathPara>
                </a14:m>
                <a:endParaRPr lang="en-US" dirty="0" smtClean="0"/>
              </a:p>
              <a:p>
                <a:pPr marL="539484" indent="-457200"/>
                <a14:m>
                  <m:oMath xmlns:m="http://schemas.openxmlformats.org/officeDocument/2006/math">
                    <m:r>
                      <m:rPr>
                        <m:sty m:val="p"/>
                      </m:rPr>
                      <a:rPr lang="en-US">
                        <a:latin typeface="Cambria Math"/>
                      </a:rPr>
                      <m:t>p</m:t>
                    </m:r>
                    <m:d>
                      <m:dPr>
                        <m:ctrlPr>
                          <a:rPr lang="en-US" i="1">
                            <a:latin typeface="Cambria Math" panose="02040503050406030204" pitchFamily="18" charset="0"/>
                          </a:rPr>
                        </m:ctrlPr>
                      </m:dPr>
                      <m:e>
                        <m:r>
                          <a:rPr lang="en-US" b="1" i="1">
                            <a:latin typeface="Cambria Math"/>
                          </a:rPr>
                          <m:t>𝐯</m:t>
                        </m:r>
                        <m:r>
                          <a:rPr lang="en-US">
                            <a:latin typeface="Cambria Math"/>
                          </a:rPr>
                          <m:t>,</m:t>
                        </m:r>
                        <m:r>
                          <a:rPr lang="en-US" b="1" i="1">
                            <a:latin typeface="Cambria Math"/>
                          </a:rPr>
                          <m:t>𝐡</m:t>
                        </m:r>
                        <m:r>
                          <a:rPr lang="en-US">
                            <a:latin typeface="Cambria Math"/>
                          </a:rPr>
                          <m:t>;</m:t>
                        </m:r>
                        <m:r>
                          <m:rPr>
                            <m:sty m:val="p"/>
                          </m:rPr>
                          <a:rPr lang="en-US">
                            <a:latin typeface="Cambria Math"/>
                          </a:rPr>
                          <m:t>θ</m:t>
                        </m:r>
                      </m:e>
                    </m:d>
                  </m:oMath>
                </a14:m>
                <a:r>
                  <a:rPr lang="en-US" dirty="0" smtClean="0"/>
                  <a:t> </a:t>
                </a:r>
                <a:r>
                  <a:rPr lang="en-US" dirty="0" smtClean="0">
                    <a:sym typeface="Wingdings" pitchFamily="2" charset="2"/>
                  </a:rPr>
                  <a:t> generative model!</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0" y="1371600"/>
                <a:ext cx="7498080" cy="4343400"/>
              </a:xfrm>
              <a:blipFill rotWithShape="0">
                <a:blip r:embed="rId2"/>
                <a:stretch>
                  <a:fillRect l="-894" t="-2384" b="-154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1245108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Restricted Boltzmann </a:t>
            </a:r>
            <a:r>
              <a:rPr lang="en-US" dirty="0" smtClean="0"/>
              <a:t>Machine (RBM)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47500" lnSpcReduction="20000"/>
              </a:bodyPr>
              <a:lstStyle/>
              <a:p>
                <a:r>
                  <a:rPr lang="en-US" dirty="0" smtClean="0"/>
                  <a:t>Conditional probabilities are very easy to calculate</a:t>
                </a:r>
              </a:p>
              <a:p>
                <a:r>
                  <a:rPr lang="en-US" dirty="0" smtClean="0"/>
                  <a:t>For </a:t>
                </a:r>
                <a:r>
                  <a:rPr lang="en-US" dirty="0"/>
                  <a:t>a Bernoulli-Bernoulli RBM</a:t>
                </a:r>
              </a:p>
              <a:p>
                <a:pPr marL="82284" indent="0">
                  <a:buNone/>
                </a:pPr>
                <a14:m>
                  <m:oMathPara xmlns:m="http://schemas.openxmlformats.org/officeDocument/2006/math">
                    <m:oMathParaPr>
                      <m:jc m:val="centerGroup"/>
                    </m:oMathParaPr>
                    <m:oMath xmlns:m="http://schemas.openxmlformats.org/officeDocument/2006/math">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r>
                            <a:rPr lang="en-US">
                              <a:latin typeface="Cambria Math"/>
                            </a:rPr>
                            <m:t>=1|</m:t>
                          </m:r>
                          <m:r>
                            <a:rPr lang="en-US" b="1" i="1">
                              <a:latin typeface="Cambria Math"/>
                            </a:rPr>
                            <m:t>𝐯</m:t>
                          </m:r>
                          <m:r>
                            <a:rPr lang="en-US">
                              <a:latin typeface="Cambria Math"/>
                            </a:rPr>
                            <m:t>;</m:t>
                          </m:r>
                          <m:r>
                            <m:rPr>
                              <m:sty m:val="p"/>
                            </m:rPr>
                            <a:rPr lang="en-US">
                              <a:latin typeface="Cambria Math"/>
                            </a:rPr>
                            <m:t>θ</m:t>
                          </m:r>
                        </m:e>
                      </m:d>
                      <m:r>
                        <a:rPr lang="en-US">
                          <a:latin typeface="Cambria Math"/>
                        </a:rPr>
                        <m:t>=</m:t>
                      </m:r>
                      <m:r>
                        <a:rPr lang="en-US" i="1">
                          <a:latin typeface="Cambria Math"/>
                        </a:rPr>
                        <m:t>𝜎</m:t>
                      </m:r>
                      <m:d>
                        <m:dPr>
                          <m:ctrlPr>
                            <a:rPr lang="en-US" i="1">
                              <a:latin typeface="Cambria Math" panose="02040503050406030204" pitchFamily="18" charset="0"/>
                            </a:rPr>
                          </m:ctrlPr>
                        </m:dPr>
                        <m:e>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𝑉</m:t>
                              </m:r>
                            </m:sup>
                            <m:e>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e>
                          </m:nary>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a:latin typeface="Cambria Math"/>
                            </a:rPr>
                            <m:t>+</m:t>
                          </m:r>
                          <m:sSub>
                            <m:sSubPr>
                              <m:ctrlPr>
                                <a:rPr lang="en-US" i="1">
                                  <a:latin typeface="Cambria Math" panose="02040503050406030204" pitchFamily="18" charset="0"/>
                                </a:rPr>
                              </m:ctrlPr>
                            </m:sSubPr>
                            <m:e>
                              <m:r>
                                <a:rPr lang="en-US" i="1">
                                  <a:latin typeface="Cambria Math"/>
                                </a:rPr>
                                <m:t>𝑎</m:t>
                              </m:r>
                            </m:e>
                            <m:sub>
                              <m:r>
                                <a:rPr lang="en-US" i="1">
                                  <a:latin typeface="Cambria Math"/>
                                </a:rPr>
                                <m:t>𝑗</m:t>
                              </m:r>
                            </m:sub>
                          </m:sSub>
                        </m:e>
                      </m:d>
                    </m:oMath>
                  </m:oMathPara>
                </a14:m>
                <a:endParaRPr lang="en-US" dirty="0" smtClean="0"/>
              </a:p>
              <a:p>
                <a:pPr marL="82284" indent="0">
                  <a:buNone/>
                </a:pPr>
                <a14:m>
                  <m:oMathPara xmlns:m="http://schemas.openxmlformats.org/officeDocument/2006/math">
                    <m:oMathParaPr>
                      <m:jc m:val="centerGroup"/>
                    </m:oMathParaPr>
                    <m:oMath xmlns:m="http://schemas.openxmlformats.org/officeDocument/2006/math">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a:latin typeface="Cambria Math"/>
                            </a:rPr>
                            <m:t>=1|</m:t>
                          </m:r>
                          <m:r>
                            <a:rPr lang="en-US" b="1" i="1">
                              <a:latin typeface="Cambria Math"/>
                            </a:rPr>
                            <m:t>𝐡</m:t>
                          </m:r>
                          <m:r>
                            <a:rPr lang="en-US">
                              <a:latin typeface="Cambria Math"/>
                            </a:rPr>
                            <m:t>;</m:t>
                          </m:r>
                          <m:r>
                            <m:rPr>
                              <m:sty m:val="p"/>
                            </m:rPr>
                            <a:rPr lang="en-US">
                              <a:latin typeface="Cambria Math"/>
                            </a:rPr>
                            <m:t>θ</m:t>
                          </m:r>
                        </m:e>
                      </m:d>
                      <m:r>
                        <a:rPr lang="en-US">
                          <a:latin typeface="Cambria Math"/>
                        </a:rPr>
                        <m:t>=</m:t>
                      </m:r>
                      <m:r>
                        <a:rPr lang="en-US" i="1">
                          <a:latin typeface="Cambria Math"/>
                        </a:rPr>
                        <m:t>𝜎</m:t>
                      </m:r>
                      <m:d>
                        <m:dPr>
                          <m:ctrlPr>
                            <a:rPr lang="en-US" i="1">
                              <a:latin typeface="Cambria Math" panose="02040503050406030204" pitchFamily="18" charset="0"/>
                            </a:rPr>
                          </m:ctrlPr>
                        </m:dPr>
                        <m:e>
                          <m:nary>
                            <m:naryPr>
                              <m:chr m:val="∑"/>
                              <m:limLoc m:val="undOvr"/>
                              <m:ctrlPr>
                                <a:rPr lang="en-US" i="1">
                                  <a:latin typeface="Cambria Math" panose="02040503050406030204" pitchFamily="18" charset="0"/>
                                </a:rPr>
                              </m:ctrlPr>
                            </m:naryPr>
                            <m:sub>
                              <m:r>
                                <a:rPr lang="en-US" i="1">
                                  <a:latin typeface="Cambria Math"/>
                                </a:rPr>
                                <m:t>𝑗</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e>
                          </m:nary>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r>
                            <a:rPr lang="en-US">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𝑖</m:t>
                              </m:r>
                            </m:sub>
                          </m:sSub>
                        </m:e>
                      </m:d>
                    </m:oMath>
                  </m:oMathPara>
                </a14:m>
                <a:endParaRPr lang="en-US" dirty="0"/>
              </a:p>
              <a:p>
                <a:r>
                  <a:rPr lang="en-US" dirty="0"/>
                  <a:t>For a Gaussian-Bernoulli </a:t>
                </a:r>
                <a:r>
                  <a:rPr lang="en-US" dirty="0" smtClean="0"/>
                  <a:t>RBM</a:t>
                </a:r>
              </a:p>
              <a:p>
                <a:pPr marL="82284" indent="0">
                  <a:buNone/>
                </a:pPr>
                <a14:m>
                  <m:oMathPara xmlns:m="http://schemas.openxmlformats.org/officeDocument/2006/math">
                    <m:oMathParaPr>
                      <m:jc m:val="centerGroup"/>
                    </m:oMathParaPr>
                    <m:oMath xmlns:m="http://schemas.openxmlformats.org/officeDocument/2006/math">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r>
                            <a:rPr lang="en-US">
                              <a:latin typeface="Cambria Math"/>
                            </a:rPr>
                            <m:t>=1|</m:t>
                          </m:r>
                          <m:r>
                            <a:rPr lang="en-US" b="1" i="1">
                              <a:latin typeface="Cambria Math"/>
                            </a:rPr>
                            <m:t>𝐯</m:t>
                          </m:r>
                          <m:r>
                            <a:rPr lang="en-US">
                              <a:latin typeface="Cambria Math"/>
                            </a:rPr>
                            <m:t>;</m:t>
                          </m:r>
                          <m:r>
                            <m:rPr>
                              <m:sty m:val="p"/>
                            </m:rPr>
                            <a:rPr lang="en-US">
                              <a:latin typeface="Cambria Math"/>
                            </a:rPr>
                            <m:t>θ</m:t>
                          </m:r>
                        </m:e>
                      </m:d>
                      <m:r>
                        <a:rPr lang="en-US">
                          <a:latin typeface="Cambria Math"/>
                        </a:rPr>
                        <m:t>=</m:t>
                      </m:r>
                      <m:r>
                        <a:rPr lang="en-US" i="1">
                          <a:latin typeface="Cambria Math"/>
                        </a:rPr>
                        <m:t>𝜎</m:t>
                      </m:r>
                      <m:d>
                        <m:dPr>
                          <m:ctrlPr>
                            <a:rPr lang="en-US" i="1">
                              <a:latin typeface="Cambria Math" panose="02040503050406030204" pitchFamily="18" charset="0"/>
                            </a:rPr>
                          </m:ctrlPr>
                        </m:dPr>
                        <m:e>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𝑉</m:t>
                              </m:r>
                            </m:sup>
                            <m:e>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e>
                          </m:nary>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a:latin typeface="Cambria Math"/>
                            </a:rPr>
                            <m:t>+</m:t>
                          </m:r>
                          <m:sSub>
                            <m:sSubPr>
                              <m:ctrlPr>
                                <a:rPr lang="en-US" i="1">
                                  <a:latin typeface="Cambria Math" panose="02040503050406030204" pitchFamily="18" charset="0"/>
                                </a:rPr>
                              </m:ctrlPr>
                            </m:sSubPr>
                            <m:e>
                              <m:r>
                                <a:rPr lang="en-US" i="1">
                                  <a:latin typeface="Cambria Math"/>
                                </a:rPr>
                                <m:t>𝑎</m:t>
                              </m:r>
                            </m:e>
                            <m:sub>
                              <m:r>
                                <a:rPr lang="en-US" i="1">
                                  <a:latin typeface="Cambria Math"/>
                                </a:rPr>
                                <m:t>𝑗</m:t>
                              </m:r>
                            </m:sub>
                          </m:sSub>
                        </m:e>
                      </m:d>
                    </m:oMath>
                  </m:oMathPara>
                </a14:m>
                <a:endParaRPr lang="en-US" dirty="0" smtClean="0"/>
              </a:p>
              <a:p>
                <a:pPr marL="82284" indent="0">
                  <a:buNone/>
                </a:pPr>
                <a14:m>
                  <m:oMathPara xmlns:m="http://schemas.openxmlformats.org/officeDocument/2006/math">
                    <m:oMathParaPr>
                      <m:jc m:val="centerGroup"/>
                    </m:oMathParaPr>
                    <m:oMath xmlns:m="http://schemas.openxmlformats.org/officeDocument/2006/math">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a:latin typeface="Cambria Math"/>
                            </a:rPr>
                            <m:t>|</m:t>
                          </m:r>
                          <m:r>
                            <a:rPr lang="en-US" b="1" i="1">
                              <a:latin typeface="Cambria Math"/>
                            </a:rPr>
                            <m:t>𝐡</m:t>
                          </m:r>
                          <m:r>
                            <a:rPr lang="en-US">
                              <a:latin typeface="Cambria Math"/>
                            </a:rPr>
                            <m:t>;</m:t>
                          </m:r>
                          <m:r>
                            <m:rPr>
                              <m:sty m:val="p"/>
                            </m:rPr>
                            <a:rPr lang="en-US">
                              <a:latin typeface="Cambria Math"/>
                            </a:rPr>
                            <m:t>θ</m:t>
                          </m:r>
                        </m:e>
                      </m:d>
                      <m:r>
                        <a:rPr lang="en-US">
                          <a:latin typeface="Cambria Math"/>
                        </a:rPr>
                        <m:t>=</m:t>
                      </m:r>
                      <m:r>
                        <a:rPr lang="en-US" i="1">
                          <a:latin typeface="Cambria Math"/>
                        </a:rPr>
                        <m:t>𝑁</m:t>
                      </m:r>
                      <m:d>
                        <m:dPr>
                          <m:ctrlPr>
                            <a:rPr lang="en-US" i="1">
                              <a:latin typeface="Cambria Math" panose="02040503050406030204" pitchFamily="18" charset="0"/>
                            </a:rPr>
                          </m:ctrlPr>
                        </m:dPr>
                        <m:e>
                          <m:nary>
                            <m:naryPr>
                              <m:chr m:val="∑"/>
                              <m:limLoc m:val="undOvr"/>
                              <m:ctrlPr>
                                <a:rPr lang="en-US" i="1">
                                  <a:latin typeface="Cambria Math" panose="02040503050406030204" pitchFamily="18" charset="0"/>
                                </a:rPr>
                              </m:ctrlPr>
                            </m:naryPr>
                            <m:sub>
                              <m:r>
                                <a:rPr lang="en-US" i="1">
                                  <a:latin typeface="Cambria Math"/>
                                </a:rPr>
                                <m:t>𝑗</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e>
                          </m:nary>
                          <m:sSub>
                            <m:sSubPr>
                              <m:ctrlPr>
                                <a:rPr lang="en-US" i="1">
                                  <a:latin typeface="Cambria Math" panose="02040503050406030204" pitchFamily="18" charset="0"/>
                                </a:rPr>
                              </m:ctrlPr>
                            </m:sSubPr>
                            <m:e>
                              <m:r>
                                <a:rPr lang="en-US" i="1">
                                  <a:latin typeface="Cambria Math"/>
                                </a:rPr>
                                <m:t>h</m:t>
                              </m:r>
                            </m:e>
                            <m:sub>
                              <m:r>
                                <a:rPr lang="en-US" i="1">
                                  <a:latin typeface="Cambria Math"/>
                                </a:rPr>
                                <m:t>𝑗</m:t>
                              </m:r>
                            </m:sub>
                          </m:sSub>
                          <m:r>
                            <a:rPr lang="en-US">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𝑖</m:t>
                              </m:r>
                            </m:sub>
                          </m:sSub>
                          <m:r>
                            <a:rPr lang="en-US">
                              <a:latin typeface="Cambria Math"/>
                            </a:rPr>
                            <m:t>, 1</m:t>
                          </m:r>
                        </m:e>
                      </m:d>
                    </m:oMath>
                  </m:oMathPara>
                </a14:m>
                <a:endParaRPr lang="en-US" dirty="0" smtClean="0"/>
              </a:p>
              <a:p>
                <a:pPr marL="82284" indent="0">
                  <a:buNone/>
                </a:pPr>
                <a:endParaRPr lang="en-US" dirty="0"/>
              </a:p>
              <a:p>
                <a:r>
                  <a:rPr lang="en-US" dirty="0" smtClean="0"/>
                  <a:t>Proof next page. (This is a “neural net” with stochastic units rather than the deterministic MLP that you may be more familiar with)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22" t="-121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
        <p:nvSpPr>
          <p:cNvPr id="6" name="Cloud Callout 5"/>
          <p:cNvSpPr/>
          <p:nvPr/>
        </p:nvSpPr>
        <p:spPr>
          <a:xfrm>
            <a:off x="609600" y="2057400"/>
            <a:ext cx="1828397" cy="762000"/>
          </a:xfrm>
          <a:prstGeom prst="cloudCallout">
            <a:avLst>
              <a:gd name="adj1" fmla="val 75256"/>
              <a:gd name="adj2" fmla="val 282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Inference</a:t>
            </a:r>
            <a:endParaRPr lang="en-US" dirty="0">
              <a:solidFill>
                <a:srgbClr val="FF0000"/>
              </a:solidFill>
            </a:endParaRPr>
          </a:p>
        </p:txBody>
      </p:sp>
      <p:sp>
        <p:nvSpPr>
          <p:cNvPr id="7" name="Cloud Callout 6"/>
          <p:cNvSpPr/>
          <p:nvPr/>
        </p:nvSpPr>
        <p:spPr>
          <a:xfrm>
            <a:off x="762000" y="3810000"/>
            <a:ext cx="1828397" cy="762000"/>
          </a:xfrm>
          <a:prstGeom prst="cloudCallout">
            <a:avLst>
              <a:gd name="adj1" fmla="val 73332"/>
              <a:gd name="adj2" fmla="val -486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Inference</a:t>
            </a:r>
            <a:endParaRPr lang="en-US" dirty="0">
              <a:solidFill>
                <a:srgbClr val="FF0000"/>
              </a:solidFill>
            </a:endParaRPr>
          </a:p>
        </p:txBody>
      </p:sp>
      <p:sp>
        <p:nvSpPr>
          <p:cNvPr id="11" name="Cloud Callout 10"/>
          <p:cNvSpPr/>
          <p:nvPr/>
        </p:nvSpPr>
        <p:spPr>
          <a:xfrm>
            <a:off x="609599" y="2788328"/>
            <a:ext cx="1828397" cy="762000"/>
          </a:xfrm>
          <a:prstGeom prst="cloudCallout">
            <a:avLst>
              <a:gd name="adj1" fmla="val 75256"/>
              <a:gd name="adj2" fmla="val 282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synthesis</a:t>
            </a:r>
            <a:endParaRPr lang="en-US" dirty="0">
              <a:solidFill>
                <a:srgbClr val="FF0000"/>
              </a:solidFill>
            </a:endParaRPr>
          </a:p>
        </p:txBody>
      </p:sp>
    </p:spTree>
    <p:extLst>
      <p:ext uri="{BB962C8B-B14F-4D97-AF65-F5344CB8AC3E}">
        <p14:creationId xmlns:p14="http://schemas.microsoft.com/office/powerpoint/2010/main" val="539982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2484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77709" y="152400"/>
            <a:ext cx="2725939" cy="646331"/>
          </a:xfrm>
          <a:prstGeom prst="rect">
            <a:avLst/>
          </a:prstGeom>
          <a:noFill/>
        </p:spPr>
        <p:txBody>
          <a:bodyPr wrap="none" rtlCol="0">
            <a:spAutoFit/>
          </a:bodyPr>
          <a:lstStyle/>
          <a:p>
            <a:r>
              <a:rPr lang="en-US" b="1" dirty="0" smtClean="0"/>
              <a:t>IEEE Trans. Audio, Speech, </a:t>
            </a:r>
          </a:p>
          <a:p>
            <a:r>
              <a:rPr lang="en-US" b="1" dirty="0" smtClean="0"/>
              <a:t>Lang. Proc., Jan 2012</a:t>
            </a:r>
            <a:endParaRPr lang="en-US" b="1" dirty="0"/>
          </a:p>
        </p:txBody>
      </p:sp>
    </p:spTree>
    <p:extLst>
      <p:ext uri="{BB962C8B-B14F-4D97-AF65-F5344CB8AC3E}">
        <p14:creationId xmlns:p14="http://schemas.microsoft.com/office/powerpoint/2010/main" val="64355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ChangeArrowheads="1"/>
          </p:cNvSpPr>
          <p:nvPr/>
        </p:nvSpPr>
        <p:spPr bwMode="auto">
          <a:xfrm>
            <a:off x="3995738" y="3176588"/>
            <a:ext cx="1008062" cy="576262"/>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50" name="Rectangle 3"/>
          <p:cNvSpPr>
            <a:spLocks noChangeArrowheads="1"/>
          </p:cNvSpPr>
          <p:nvPr/>
        </p:nvSpPr>
        <p:spPr bwMode="auto">
          <a:xfrm>
            <a:off x="2266950" y="3176588"/>
            <a:ext cx="1008063" cy="576262"/>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51" name="Rectangle 4"/>
          <p:cNvSpPr>
            <a:spLocks noGrp="1" noChangeArrowheads="1"/>
          </p:cNvSpPr>
          <p:nvPr>
            <p:ph type="title" sz="quarter"/>
          </p:nvPr>
        </p:nvSpPr>
        <p:spPr>
          <a:xfrm>
            <a:off x="250825" y="274638"/>
            <a:ext cx="8686800" cy="1143000"/>
          </a:xfrm>
        </p:spPr>
        <p:txBody>
          <a:bodyPr/>
          <a:lstStyle/>
          <a:p>
            <a:pPr eaLnBrk="1" hangingPunct="1"/>
            <a:r>
              <a:rPr lang="en-US" sz="3200" b="1" dirty="0"/>
              <a:t>M</a:t>
            </a:r>
            <a:r>
              <a:rPr lang="en-US" sz="3200" b="1" dirty="0" smtClean="0"/>
              <a:t>aximum likelihood learning for RBM</a:t>
            </a:r>
          </a:p>
        </p:txBody>
      </p:sp>
      <p:graphicFrame>
        <p:nvGraphicFramePr>
          <p:cNvPr id="6146" name="Object 5"/>
          <p:cNvGraphicFramePr>
            <a:graphicFrameLocks noGrp="1" noChangeAspect="1"/>
          </p:cNvGraphicFramePr>
          <p:nvPr>
            <p:ph sz="quarter" idx="1"/>
          </p:nvPr>
        </p:nvGraphicFramePr>
        <p:xfrm>
          <a:off x="215900" y="2327275"/>
          <a:ext cx="1116013" cy="558800"/>
        </p:xfrm>
        <a:graphic>
          <a:graphicData uri="http://schemas.openxmlformats.org/presentationml/2006/ole">
            <mc:AlternateContent xmlns:mc="http://schemas.openxmlformats.org/markup-compatibility/2006">
              <mc:Choice xmlns:v="urn:schemas-microsoft-com:vml" Requires="v">
                <p:oleObj spid="_x0000_s2176" name="Equation" r:id="rId4" imgW="507960" imgH="253800" progId="Equation.3">
                  <p:embed/>
                </p:oleObj>
              </mc:Choice>
              <mc:Fallback>
                <p:oleObj name="Equation" r:id="rId4" imgW="50796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327275"/>
                        <a:ext cx="1116013"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3"/>
          </p:nvPr>
        </p:nvGraphicFramePr>
        <p:xfrm>
          <a:off x="6480175" y="2300288"/>
          <a:ext cx="1117600" cy="571500"/>
        </p:xfrm>
        <a:graphic>
          <a:graphicData uri="http://schemas.openxmlformats.org/presentationml/2006/ole">
            <mc:AlternateContent xmlns:mc="http://schemas.openxmlformats.org/markup-compatibility/2006">
              <mc:Choice xmlns:v="urn:schemas-microsoft-com:vml" Requires="v">
                <p:oleObj spid="_x0000_s2177" name="Equation" r:id="rId6" imgW="545760" imgH="279360" progId="Equation.3">
                  <p:embed/>
                </p:oleObj>
              </mc:Choice>
              <mc:Fallback>
                <p:oleObj name="Equation" r:id="rId6" imgW="54576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0175" y="2300288"/>
                        <a:ext cx="11176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8"/>
          <p:cNvSpPr>
            <a:spLocks noChangeArrowheads="1"/>
          </p:cNvSpPr>
          <p:nvPr/>
        </p:nvSpPr>
        <p:spPr bwMode="auto">
          <a:xfrm>
            <a:off x="503238" y="3176588"/>
            <a:ext cx="1008062" cy="576262"/>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53" name="Oval 9"/>
          <p:cNvSpPr>
            <a:spLocks noChangeArrowheads="1"/>
          </p:cNvSpPr>
          <p:nvPr/>
        </p:nvSpPr>
        <p:spPr bwMode="auto">
          <a:xfrm>
            <a:off x="574675" y="3284538"/>
            <a:ext cx="338138"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54" name="Oval 10"/>
          <p:cNvSpPr>
            <a:spLocks noChangeArrowheads="1"/>
          </p:cNvSpPr>
          <p:nvPr/>
        </p:nvSpPr>
        <p:spPr bwMode="auto">
          <a:xfrm>
            <a:off x="1028700" y="3284538"/>
            <a:ext cx="338138"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55" name="Rectangle 11"/>
          <p:cNvSpPr>
            <a:spLocks noChangeArrowheads="1"/>
          </p:cNvSpPr>
          <p:nvPr/>
        </p:nvSpPr>
        <p:spPr bwMode="auto">
          <a:xfrm>
            <a:off x="900113" y="1736725"/>
            <a:ext cx="1511300" cy="611188"/>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56" name="Oval 12"/>
          <p:cNvSpPr>
            <a:spLocks noChangeArrowheads="1"/>
          </p:cNvSpPr>
          <p:nvPr/>
        </p:nvSpPr>
        <p:spPr bwMode="auto">
          <a:xfrm>
            <a:off x="993775" y="1866900"/>
            <a:ext cx="338138"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57" name="Oval 13"/>
          <p:cNvSpPr>
            <a:spLocks noChangeArrowheads="1"/>
          </p:cNvSpPr>
          <p:nvPr/>
        </p:nvSpPr>
        <p:spPr bwMode="auto">
          <a:xfrm>
            <a:off x="1498600" y="1866900"/>
            <a:ext cx="338138"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58" name="Oval 14"/>
          <p:cNvSpPr>
            <a:spLocks noChangeArrowheads="1"/>
          </p:cNvSpPr>
          <p:nvPr/>
        </p:nvSpPr>
        <p:spPr bwMode="auto">
          <a:xfrm>
            <a:off x="1979613" y="1881188"/>
            <a:ext cx="338137"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cxnSp>
        <p:nvCxnSpPr>
          <p:cNvPr id="6159" name="AutoShape 15"/>
          <p:cNvCxnSpPr>
            <a:cxnSpLocks noChangeShapeType="1"/>
            <a:stCxn id="6153" idx="7"/>
            <a:endCxn id="6157" idx="3"/>
          </p:cNvCxnSpPr>
          <p:nvPr/>
        </p:nvCxnSpPr>
        <p:spPr bwMode="auto">
          <a:xfrm flipV="1">
            <a:off x="863600" y="215582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6160" name="Text Box 16"/>
          <p:cNvSpPr txBox="1">
            <a:spLocks noChangeArrowheads="1"/>
          </p:cNvSpPr>
          <p:nvPr/>
        </p:nvSpPr>
        <p:spPr bwMode="auto">
          <a:xfrm>
            <a:off x="609600" y="32480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i</a:t>
            </a:r>
          </a:p>
        </p:txBody>
      </p:sp>
      <p:sp>
        <p:nvSpPr>
          <p:cNvPr id="6161" name="Text Box 17"/>
          <p:cNvSpPr txBox="1">
            <a:spLocks noChangeArrowheads="1"/>
          </p:cNvSpPr>
          <p:nvPr/>
        </p:nvSpPr>
        <p:spPr bwMode="auto">
          <a:xfrm>
            <a:off x="1547813" y="180816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j</a:t>
            </a:r>
          </a:p>
        </p:txBody>
      </p:sp>
      <p:cxnSp>
        <p:nvCxnSpPr>
          <p:cNvPr id="6162" name="AutoShape 18"/>
          <p:cNvCxnSpPr>
            <a:cxnSpLocks noChangeShapeType="1"/>
            <a:stCxn id="6161" idx="2"/>
            <a:endCxn id="6163" idx="1"/>
          </p:cNvCxnSpPr>
          <p:nvPr/>
        </p:nvCxnSpPr>
        <p:spPr bwMode="auto">
          <a:xfrm>
            <a:off x="1763713" y="220503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6163" name="Oval 19"/>
          <p:cNvSpPr>
            <a:spLocks noChangeArrowheads="1"/>
          </p:cNvSpPr>
          <p:nvPr/>
        </p:nvSpPr>
        <p:spPr bwMode="auto">
          <a:xfrm>
            <a:off x="2338388" y="3284538"/>
            <a:ext cx="338137"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64" name="Oval 20"/>
          <p:cNvSpPr>
            <a:spLocks noChangeArrowheads="1"/>
          </p:cNvSpPr>
          <p:nvPr/>
        </p:nvSpPr>
        <p:spPr bwMode="auto">
          <a:xfrm>
            <a:off x="2792413" y="3284538"/>
            <a:ext cx="338137"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65" name="Rectangle 21"/>
          <p:cNvSpPr>
            <a:spLocks noChangeArrowheads="1"/>
          </p:cNvSpPr>
          <p:nvPr/>
        </p:nvSpPr>
        <p:spPr bwMode="auto">
          <a:xfrm>
            <a:off x="2663825" y="1736725"/>
            <a:ext cx="1511300" cy="611188"/>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66" name="Oval 22"/>
          <p:cNvSpPr>
            <a:spLocks noChangeArrowheads="1"/>
          </p:cNvSpPr>
          <p:nvPr/>
        </p:nvSpPr>
        <p:spPr bwMode="auto">
          <a:xfrm>
            <a:off x="2757488" y="1866900"/>
            <a:ext cx="338137"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67" name="Oval 23"/>
          <p:cNvSpPr>
            <a:spLocks noChangeArrowheads="1"/>
          </p:cNvSpPr>
          <p:nvPr/>
        </p:nvSpPr>
        <p:spPr bwMode="auto">
          <a:xfrm>
            <a:off x="3262313" y="1866900"/>
            <a:ext cx="338137"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68" name="Oval 24"/>
          <p:cNvSpPr>
            <a:spLocks noChangeArrowheads="1"/>
          </p:cNvSpPr>
          <p:nvPr/>
        </p:nvSpPr>
        <p:spPr bwMode="auto">
          <a:xfrm>
            <a:off x="3743325" y="1881188"/>
            <a:ext cx="338138"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cxnSp>
        <p:nvCxnSpPr>
          <p:cNvPr id="6169" name="AutoShape 25"/>
          <p:cNvCxnSpPr>
            <a:cxnSpLocks noChangeShapeType="1"/>
            <a:stCxn id="6163" idx="7"/>
            <a:endCxn id="6167" idx="3"/>
          </p:cNvCxnSpPr>
          <p:nvPr/>
        </p:nvCxnSpPr>
        <p:spPr bwMode="auto">
          <a:xfrm flipV="1">
            <a:off x="2627313" y="2155825"/>
            <a:ext cx="684212"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6170" name="Text Box 26"/>
          <p:cNvSpPr txBox="1">
            <a:spLocks noChangeArrowheads="1"/>
          </p:cNvSpPr>
          <p:nvPr/>
        </p:nvSpPr>
        <p:spPr bwMode="auto">
          <a:xfrm>
            <a:off x="2374900" y="32480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i</a:t>
            </a:r>
          </a:p>
        </p:txBody>
      </p:sp>
      <p:sp>
        <p:nvSpPr>
          <p:cNvPr id="6171" name="Text Box 27"/>
          <p:cNvSpPr txBox="1">
            <a:spLocks noChangeArrowheads="1"/>
          </p:cNvSpPr>
          <p:nvPr/>
        </p:nvSpPr>
        <p:spPr bwMode="auto">
          <a:xfrm>
            <a:off x="3311525" y="180816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j</a:t>
            </a:r>
          </a:p>
        </p:txBody>
      </p:sp>
      <p:cxnSp>
        <p:nvCxnSpPr>
          <p:cNvPr id="6172" name="AutoShape 28"/>
          <p:cNvCxnSpPr>
            <a:cxnSpLocks noChangeShapeType="1"/>
            <a:stCxn id="6171" idx="2"/>
            <a:endCxn id="6173" idx="1"/>
          </p:cNvCxnSpPr>
          <p:nvPr/>
        </p:nvCxnSpPr>
        <p:spPr bwMode="auto">
          <a:xfrm>
            <a:off x="3527425" y="2205038"/>
            <a:ext cx="588963"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6173" name="Oval 29"/>
          <p:cNvSpPr>
            <a:spLocks noChangeArrowheads="1"/>
          </p:cNvSpPr>
          <p:nvPr/>
        </p:nvSpPr>
        <p:spPr bwMode="auto">
          <a:xfrm>
            <a:off x="4067175" y="3284538"/>
            <a:ext cx="338138"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74" name="Oval 30"/>
          <p:cNvSpPr>
            <a:spLocks noChangeArrowheads="1"/>
          </p:cNvSpPr>
          <p:nvPr/>
        </p:nvSpPr>
        <p:spPr bwMode="auto">
          <a:xfrm>
            <a:off x="4521200" y="3284538"/>
            <a:ext cx="338138"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75" name="Rectangle 31"/>
          <p:cNvSpPr>
            <a:spLocks noChangeArrowheads="1"/>
          </p:cNvSpPr>
          <p:nvPr/>
        </p:nvSpPr>
        <p:spPr bwMode="auto">
          <a:xfrm>
            <a:off x="4392613" y="1736725"/>
            <a:ext cx="1511300" cy="611188"/>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76" name="Oval 32"/>
          <p:cNvSpPr>
            <a:spLocks noChangeArrowheads="1"/>
          </p:cNvSpPr>
          <p:nvPr/>
        </p:nvSpPr>
        <p:spPr bwMode="auto">
          <a:xfrm>
            <a:off x="4486275" y="1866900"/>
            <a:ext cx="338138"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77" name="Oval 33"/>
          <p:cNvSpPr>
            <a:spLocks noChangeArrowheads="1"/>
          </p:cNvSpPr>
          <p:nvPr/>
        </p:nvSpPr>
        <p:spPr bwMode="auto">
          <a:xfrm>
            <a:off x="4991100" y="1866900"/>
            <a:ext cx="338138"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78" name="Oval 34"/>
          <p:cNvSpPr>
            <a:spLocks noChangeArrowheads="1"/>
          </p:cNvSpPr>
          <p:nvPr/>
        </p:nvSpPr>
        <p:spPr bwMode="auto">
          <a:xfrm>
            <a:off x="5472113" y="1881188"/>
            <a:ext cx="338137"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cxnSp>
        <p:nvCxnSpPr>
          <p:cNvPr id="6179" name="AutoShape 35"/>
          <p:cNvCxnSpPr>
            <a:cxnSpLocks noChangeShapeType="1"/>
            <a:stCxn id="6173" idx="7"/>
            <a:endCxn id="6177" idx="3"/>
          </p:cNvCxnSpPr>
          <p:nvPr/>
        </p:nvCxnSpPr>
        <p:spPr bwMode="auto">
          <a:xfrm flipV="1">
            <a:off x="4356100" y="215582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6180" name="Text Box 36"/>
          <p:cNvSpPr txBox="1">
            <a:spLocks noChangeArrowheads="1"/>
          </p:cNvSpPr>
          <p:nvPr/>
        </p:nvSpPr>
        <p:spPr bwMode="auto">
          <a:xfrm>
            <a:off x="4103688" y="32480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i</a:t>
            </a:r>
          </a:p>
        </p:txBody>
      </p:sp>
      <p:sp>
        <p:nvSpPr>
          <p:cNvPr id="6181" name="Text Box 37"/>
          <p:cNvSpPr txBox="1">
            <a:spLocks noChangeArrowheads="1"/>
          </p:cNvSpPr>
          <p:nvPr/>
        </p:nvSpPr>
        <p:spPr bwMode="auto">
          <a:xfrm>
            <a:off x="5040313" y="180816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j</a:t>
            </a:r>
          </a:p>
        </p:txBody>
      </p:sp>
      <p:sp>
        <p:nvSpPr>
          <p:cNvPr id="6182" name="Rectangle 38"/>
          <p:cNvSpPr>
            <a:spLocks noChangeArrowheads="1"/>
          </p:cNvSpPr>
          <p:nvPr/>
        </p:nvSpPr>
        <p:spPr bwMode="auto">
          <a:xfrm>
            <a:off x="6804025" y="3176588"/>
            <a:ext cx="1008063" cy="576262"/>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83" name="Oval 39"/>
          <p:cNvSpPr>
            <a:spLocks noChangeArrowheads="1"/>
          </p:cNvSpPr>
          <p:nvPr/>
        </p:nvSpPr>
        <p:spPr bwMode="auto">
          <a:xfrm>
            <a:off x="6875463" y="3284538"/>
            <a:ext cx="338137"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84" name="Oval 40"/>
          <p:cNvSpPr>
            <a:spLocks noChangeArrowheads="1"/>
          </p:cNvSpPr>
          <p:nvPr/>
        </p:nvSpPr>
        <p:spPr bwMode="auto">
          <a:xfrm>
            <a:off x="7329488" y="3284538"/>
            <a:ext cx="338137"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85" name="Rectangle 41"/>
          <p:cNvSpPr>
            <a:spLocks noChangeArrowheads="1"/>
          </p:cNvSpPr>
          <p:nvPr/>
        </p:nvSpPr>
        <p:spPr bwMode="auto">
          <a:xfrm>
            <a:off x="7200900" y="1736725"/>
            <a:ext cx="1511300" cy="611188"/>
          </a:xfrm>
          <a:prstGeom prst="rect">
            <a:avLst/>
          </a:prstGeom>
          <a:solidFill>
            <a:schemeClr val="accent1"/>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186" name="Oval 42"/>
          <p:cNvSpPr>
            <a:spLocks noChangeArrowheads="1"/>
          </p:cNvSpPr>
          <p:nvPr/>
        </p:nvSpPr>
        <p:spPr bwMode="auto">
          <a:xfrm>
            <a:off x="7294563" y="1866900"/>
            <a:ext cx="338137"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87" name="Oval 43"/>
          <p:cNvSpPr>
            <a:spLocks noChangeArrowheads="1"/>
          </p:cNvSpPr>
          <p:nvPr/>
        </p:nvSpPr>
        <p:spPr bwMode="auto">
          <a:xfrm>
            <a:off x="7799388" y="1866900"/>
            <a:ext cx="338137" cy="338138"/>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sp>
        <p:nvSpPr>
          <p:cNvPr id="6188" name="Oval 44"/>
          <p:cNvSpPr>
            <a:spLocks noChangeArrowheads="1"/>
          </p:cNvSpPr>
          <p:nvPr/>
        </p:nvSpPr>
        <p:spPr bwMode="auto">
          <a:xfrm>
            <a:off x="8280400" y="1881188"/>
            <a:ext cx="338138" cy="338137"/>
          </a:xfrm>
          <a:prstGeom prst="ellipse">
            <a:avLst/>
          </a:prstGeom>
          <a:solidFill>
            <a:schemeClr val="accent1"/>
          </a:solidFill>
          <a:ln w="9525">
            <a:solidFill>
              <a:schemeClr val="tx1"/>
            </a:solidFill>
            <a:round/>
            <a:headEnd/>
            <a:tailEnd/>
          </a:ln>
        </p:spPr>
        <p:txBody>
          <a:bodyPr wrap="none" anchor="ctr"/>
          <a:lstStyle/>
          <a:p>
            <a:pPr defTabSz="914269"/>
            <a:endParaRPr lang="en-CA">
              <a:solidFill>
                <a:prstClr val="black"/>
              </a:solidFill>
            </a:endParaRPr>
          </a:p>
        </p:txBody>
      </p:sp>
      <p:cxnSp>
        <p:nvCxnSpPr>
          <p:cNvPr id="6189" name="AutoShape 45"/>
          <p:cNvCxnSpPr>
            <a:cxnSpLocks noChangeShapeType="1"/>
            <a:stCxn id="6183" idx="7"/>
            <a:endCxn id="6187" idx="3"/>
          </p:cNvCxnSpPr>
          <p:nvPr/>
        </p:nvCxnSpPr>
        <p:spPr bwMode="auto">
          <a:xfrm flipV="1">
            <a:off x="7164388" y="2155825"/>
            <a:ext cx="684212"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6190" name="Text Box 46"/>
          <p:cNvSpPr txBox="1">
            <a:spLocks noChangeArrowheads="1"/>
          </p:cNvSpPr>
          <p:nvPr/>
        </p:nvSpPr>
        <p:spPr bwMode="auto">
          <a:xfrm>
            <a:off x="6910388" y="32480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i</a:t>
            </a:r>
          </a:p>
        </p:txBody>
      </p:sp>
      <p:sp>
        <p:nvSpPr>
          <p:cNvPr id="6191" name="Text Box 47"/>
          <p:cNvSpPr txBox="1">
            <a:spLocks noChangeArrowheads="1"/>
          </p:cNvSpPr>
          <p:nvPr/>
        </p:nvSpPr>
        <p:spPr bwMode="auto">
          <a:xfrm>
            <a:off x="7848600" y="180816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3333CC"/>
                </a:solidFill>
              </a:rPr>
              <a:t>j</a:t>
            </a:r>
          </a:p>
        </p:txBody>
      </p:sp>
      <p:sp>
        <p:nvSpPr>
          <p:cNvPr id="6192" name="Oval 48"/>
          <p:cNvSpPr>
            <a:spLocks noChangeArrowheads="1"/>
          </p:cNvSpPr>
          <p:nvPr/>
        </p:nvSpPr>
        <p:spPr bwMode="auto">
          <a:xfrm>
            <a:off x="5759450" y="2816225"/>
            <a:ext cx="144463" cy="144463"/>
          </a:xfrm>
          <a:prstGeom prst="ellipse">
            <a:avLst/>
          </a:prstGeom>
          <a:solidFill>
            <a:schemeClr val="tx1"/>
          </a:solidFill>
          <a:ln w="9525">
            <a:solidFill>
              <a:schemeClr val="tx1"/>
            </a:solidFill>
            <a:round/>
            <a:headEnd/>
            <a:tailEnd/>
          </a:ln>
        </p:spPr>
        <p:txBody>
          <a:bodyPr wrap="none" anchor="ctr"/>
          <a:lstStyle/>
          <a:p>
            <a:pPr defTabSz="914269"/>
            <a:endParaRPr lang="en-CA">
              <a:solidFill>
                <a:prstClr val="black"/>
              </a:solidFill>
            </a:endParaRPr>
          </a:p>
        </p:txBody>
      </p:sp>
      <p:sp>
        <p:nvSpPr>
          <p:cNvPr id="6193" name="Oval 49"/>
          <p:cNvSpPr>
            <a:spLocks noChangeArrowheads="1"/>
          </p:cNvSpPr>
          <p:nvPr/>
        </p:nvSpPr>
        <p:spPr bwMode="auto">
          <a:xfrm>
            <a:off x="6011863" y="2816225"/>
            <a:ext cx="144462" cy="144463"/>
          </a:xfrm>
          <a:prstGeom prst="ellipse">
            <a:avLst/>
          </a:prstGeom>
          <a:solidFill>
            <a:schemeClr val="tx1"/>
          </a:solidFill>
          <a:ln w="9525">
            <a:solidFill>
              <a:schemeClr val="tx1"/>
            </a:solidFill>
            <a:round/>
            <a:headEnd/>
            <a:tailEnd/>
          </a:ln>
        </p:spPr>
        <p:txBody>
          <a:bodyPr wrap="none" anchor="ctr"/>
          <a:lstStyle/>
          <a:p>
            <a:pPr defTabSz="914269"/>
            <a:endParaRPr lang="en-CA">
              <a:solidFill>
                <a:prstClr val="black"/>
              </a:solidFill>
            </a:endParaRPr>
          </a:p>
        </p:txBody>
      </p:sp>
      <p:sp>
        <p:nvSpPr>
          <p:cNvPr id="6194" name="Oval 50"/>
          <p:cNvSpPr>
            <a:spLocks noChangeArrowheads="1"/>
          </p:cNvSpPr>
          <p:nvPr/>
        </p:nvSpPr>
        <p:spPr bwMode="auto">
          <a:xfrm>
            <a:off x="6299200" y="2816225"/>
            <a:ext cx="144463" cy="144463"/>
          </a:xfrm>
          <a:prstGeom prst="ellipse">
            <a:avLst/>
          </a:prstGeom>
          <a:solidFill>
            <a:schemeClr val="tx1"/>
          </a:solidFill>
          <a:ln w="9525">
            <a:solidFill>
              <a:schemeClr val="tx1"/>
            </a:solidFill>
            <a:round/>
            <a:headEnd/>
            <a:tailEnd/>
          </a:ln>
        </p:spPr>
        <p:txBody>
          <a:bodyPr wrap="none" anchor="ctr"/>
          <a:lstStyle/>
          <a:p>
            <a:pPr defTabSz="914269"/>
            <a:endParaRPr lang="en-CA">
              <a:solidFill>
                <a:prstClr val="black"/>
              </a:solidFill>
            </a:endParaRPr>
          </a:p>
        </p:txBody>
      </p:sp>
      <p:sp>
        <p:nvSpPr>
          <p:cNvPr id="6195" name="Text Box 51"/>
          <p:cNvSpPr txBox="1">
            <a:spLocks noChangeArrowheads="1"/>
          </p:cNvSpPr>
          <p:nvPr/>
        </p:nvSpPr>
        <p:spPr bwMode="auto">
          <a:xfrm>
            <a:off x="647700" y="378936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009900"/>
                </a:solidFill>
              </a:rPr>
              <a:t>t = 0                 t = 1                  t = 2                               t = infinity</a:t>
            </a:r>
          </a:p>
        </p:txBody>
      </p:sp>
      <p:graphicFrame>
        <p:nvGraphicFramePr>
          <p:cNvPr id="6148" name="Object 52"/>
          <p:cNvGraphicFramePr>
            <a:graphicFrameLocks noGrp="1" noChangeAspect="1"/>
          </p:cNvGraphicFramePr>
          <p:nvPr>
            <p:ph sz="quarter" idx="4"/>
          </p:nvPr>
        </p:nvGraphicFramePr>
        <p:xfrm>
          <a:off x="1700213" y="5599113"/>
          <a:ext cx="5535612" cy="1214437"/>
        </p:xfrm>
        <a:graphic>
          <a:graphicData uri="http://schemas.openxmlformats.org/presentationml/2006/ole">
            <mc:AlternateContent xmlns:mc="http://schemas.openxmlformats.org/markup-compatibility/2006">
              <mc:Choice xmlns:v="urn:schemas-microsoft-com:vml" Requires="v">
                <p:oleObj spid="_x0000_s2178" name="Equation" r:id="rId8" imgW="2082600" imgH="457200" progId="Equation.3">
                  <p:embed/>
                </p:oleObj>
              </mc:Choice>
              <mc:Fallback>
                <p:oleObj name="Equation" r:id="rId8" imgW="20826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0213" y="5599113"/>
                        <a:ext cx="5535612"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96" name="Text Box 53"/>
          <p:cNvSpPr txBox="1">
            <a:spLocks noChangeArrowheads="1"/>
          </p:cNvSpPr>
          <p:nvPr/>
        </p:nvSpPr>
        <p:spPr bwMode="auto">
          <a:xfrm>
            <a:off x="700088" y="4257675"/>
            <a:ext cx="788511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400">
                <a:solidFill>
                  <a:prstClr val="black"/>
                </a:solidFill>
              </a:rPr>
              <a:t>Start with a training vector on the visible units.</a:t>
            </a:r>
          </a:p>
          <a:p>
            <a:pPr defTabSz="914269" eaLnBrk="1" hangingPunct="1">
              <a:spcBef>
                <a:spcPct val="50000"/>
              </a:spcBef>
            </a:pPr>
            <a:r>
              <a:rPr lang="en-US" sz="2400">
                <a:solidFill>
                  <a:prstClr val="black"/>
                </a:solidFill>
              </a:rPr>
              <a:t>Then alternate between updating all the hidden units in parallel and updating all the visible units in parallel.</a:t>
            </a:r>
          </a:p>
        </p:txBody>
      </p:sp>
      <p:sp>
        <p:nvSpPr>
          <p:cNvPr id="6197" name="Text Box 54"/>
          <p:cNvSpPr txBox="1">
            <a:spLocks noChangeArrowheads="1"/>
          </p:cNvSpPr>
          <p:nvPr/>
        </p:nvSpPr>
        <p:spPr bwMode="auto">
          <a:xfrm>
            <a:off x="7775575" y="2673350"/>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srgbClr val="FF0000"/>
                </a:solidFill>
              </a:rPr>
              <a:t>a fantasy</a:t>
            </a:r>
          </a:p>
        </p:txBody>
      </p:sp>
      <p:sp>
        <p:nvSpPr>
          <p:cNvPr id="6198" name="Line 55"/>
          <p:cNvSpPr>
            <a:spLocks noChangeShapeType="1"/>
          </p:cNvSpPr>
          <p:nvPr/>
        </p:nvSpPr>
        <p:spPr bwMode="auto">
          <a:xfrm flipH="1">
            <a:off x="7885113" y="3033713"/>
            <a:ext cx="287337" cy="2873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269"/>
            <a:endParaRPr lang="en-US">
              <a:solidFill>
                <a:prstClr val="black"/>
              </a:solidFill>
            </a:endParaRPr>
          </a:p>
        </p:txBody>
      </p:sp>
    </p:spTree>
    <p:extLst>
      <p:ext uri="{BB962C8B-B14F-4D97-AF65-F5344CB8AC3E}">
        <p14:creationId xmlns:p14="http://schemas.microsoft.com/office/powerpoint/2010/main" val="3263079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RBMs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35608" y="1219200"/>
                <a:ext cx="7498080" cy="5105400"/>
              </a:xfrm>
            </p:spPr>
            <p:txBody>
              <a:bodyPr>
                <a:normAutofit fontScale="92500" lnSpcReduction="10000"/>
              </a:bodyPr>
              <a:lstStyle/>
              <a:p>
                <a14:m>
                  <m:oMath xmlns:m="http://schemas.openxmlformats.org/officeDocument/2006/math">
                    <m:r>
                      <a:rPr lang="en-US" smtClean="0">
                        <a:latin typeface="Cambria Math"/>
                      </a:rPr>
                      <m:t>∆</m:t>
                    </m:r>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r>
                      <a:rPr lang="en-US">
                        <a:latin typeface="Cambria Math"/>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i="1">
                                    <a:latin typeface="Cambria Math"/>
                                  </a:rPr>
                                  <m:t>h</m:t>
                                </m:r>
                              </m:e>
                              <m:sub>
                                <m:r>
                                  <a:rPr lang="en-US" i="1">
                                    <a:latin typeface="Cambria Math"/>
                                  </a:rPr>
                                  <m:t>𝑗</m:t>
                                </m:r>
                              </m:sub>
                            </m:sSub>
                          </m:e>
                        </m:d>
                      </m:e>
                      <m:sub>
                        <m:r>
                          <a:rPr lang="en-US" i="1">
                            <a:latin typeface="Cambria Math"/>
                          </a:rPr>
                          <m:t>𝑑𝑎𝑡𝑎</m:t>
                        </m:r>
                      </m:sub>
                    </m:sSub>
                    <m:r>
                      <a:rPr lang="en-US" i="1">
                        <a:latin typeface="Cambria Math"/>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i="1">
                                    <a:latin typeface="Cambria Math"/>
                                  </a:rPr>
                                  <m:t>h</m:t>
                                </m:r>
                              </m:e>
                              <m:sub>
                                <m:r>
                                  <a:rPr lang="en-US" i="1">
                                    <a:latin typeface="Cambria Math"/>
                                  </a:rPr>
                                  <m:t>𝑗</m:t>
                                </m:r>
                              </m:sub>
                            </m:sSub>
                          </m:e>
                        </m:d>
                      </m:e>
                      <m:sub>
                        <m:r>
                          <a:rPr lang="en-US" i="1">
                            <a:latin typeface="Cambria Math"/>
                          </a:rPr>
                          <m:t>𝑚𝑜𝑑𝑒𝑙</m:t>
                        </m:r>
                      </m:sub>
                    </m:sSub>
                  </m:oMath>
                </a14:m>
                <a:endParaRPr lang="en-US" dirty="0" smtClean="0"/>
              </a:p>
              <a:p>
                <a:r>
                  <a:rPr lang="en-US" dirty="0" smtClean="0"/>
                  <a:t>Approximate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a:rPr>
                                      <m:t>𝑣</m:t>
                                    </m:r>
                                  </m:e>
                                  <m:sub>
                                    <m:r>
                                      <a:rPr lang="en-US" i="1">
                                        <a:latin typeface="Cambria Math"/>
                                      </a:rPr>
                                      <m:t>𝑖</m:t>
                                    </m:r>
                                  </m:sub>
                                </m:sSub>
                                <m:r>
                                  <a:rPr lang="en-US" i="1">
                                    <a:latin typeface="Cambria Math"/>
                                  </a:rPr>
                                  <m:t>h</m:t>
                                </m:r>
                              </m:e>
                              <m:sub>
                                <m:r>
                                  <a:rPr lang="en-US" i="1">
                                    <a:latin typeface="Cambria Math"/>
                                  </a:rPr>
                                  <m:t>𝑗</m:t>
                                </m:r>
                              </m:sub>
                            </m:sSub>
                          </m:e>
                        </m:d>
                      </m:e>
                      <m:sub>
                        <m:r>
                          <a:rPr lang="en-US" i="1">
                            <a:latin typeface="Cambria Math"/>
                          </a:rPr>
                          <m:t>𝑚𝑜𝑑𝑒𝑙</m:t>
                        </m:r>
                      </m:sub>
                    </m:sSub>
                    <m:r>
                      <a:rPr lang="en-US" i="1">
                        <a:latin typeface="Cambria Math"/>
                      </a:rPr>
                      <m:t> </m:t>
                    </m:r>
                  </m:oMath>
                </a14:m>
                <a:endParaRPr lang="en-US" dirty="0" smtClean="0"/>
              </a:p>
              <a:p>
                <a:pPr marL="870915" lvl="1" indent="-514350">
                  <a:buFont typeface="+mj-lt"/>
                  <a:buAutoNum type="romanLcPeriod"/>
                </a:pPr>
                <a:r>
                  <a:rPr lang="en-US" dirty="0"/>
                  <a:t>I</a:t>
                </a:r>
                <a:r>
                  <a:rPr lang="en-US" dirty="0" smtClean="0"/>
                  <a:t>nitialize </a:t>
                </a:r>
                <a14:m>
                  <m:oMath xmlns:m="http://schemas.openxmlformats.org/officeDocument/2006/math">
                    <m:sSub>
                      <m:sSubPr>
                        <m:ctrlPr>
                          <a:rPr lang="en-US" b="1" i="1">
                            <a:latin typeface="Cambria Math" panose="02040503050406030204" pitchFamily="18" charset="0"/>
                          </a:rPr>
                        </m:ctrlPr>
                      </m:sSubPr>
                      <m:e>
                        <m:r>
                          <a:rPr lang="en-US" b="1" i="0" smtClean="0">
                            <a:latin typeface="Cambria Math"/>
                          </a:rPr>
                          <m:t>𝐯</m:t>
                        </m:r>
                      </m:e>
                      <m:sub>
                        <m:r>
                          <a:rPr lang="en-US" b="1" i="1">
                            <a:latin typeface="Cambria Math"/>
                          </a:rPr>
                          <m:t>𝟎</m:t>
                        </m:r>
                      </m:sub>
                    </m:sSub>
                  </m:oMath>
                </a14:m>
                <a:r>
                  <a:rPr lang="en-US" dirty="0" smtClean="0"/>
                  <a:t> </a:t>
                </a:r>
                <a:r>
                  <a:rPr lang="en-US" dirty="0"/>
                  <a:t>at </a:t>
                </a:r>
                <a:r>
                  <a:rPr lang="en-US" dirty="0" smtClean="0"/>
                  <a:t>data</a:t>
                </a:r>
              </a:p>
              <a:p>
                <a:pPr marL="870915" lvl="1" indent="-514350">
                  <a:buFont typeface="+mj-lt"/>
                  <a:buAutoNum type="romanLcPeriod"/>
                </a:pPr>
                <a:r>
                  <a:rPr lang="en-US" dirty="0" smtClean="0"/>
                  <a:t>Sample </a:t>
                </a:r>
                <a14:m>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a:rPr>
                          <m:t>𝐡</m:t>
                        </m:r>
                      </m:e>
                      <m:sub>
                        <m:r>
                          <a:rPr lang="en-US" b="1" i="1" smtClean="0">
                            <a:latin typeface="Cambria Math"/>
                          </a:rPr>
                          <m:t>𝟎</m:t>
                        </m:r>
                      </m:sub>
                    </m:sSub>
                    <m:r>
                      <a:rPr lang="en-US" b="1" i="1" smtClean="0">
                        <a:latin typeface="Cambria Math"/>
                        <a:ea typeface="Cambria Math"/>
                      </a:rPr>
                      <m:t>∼</m:t>
                    </m:r>
                    <m:r>
                      <a:rPr lang="en-US" b="1" i="1" smtClean="0">
                        <a:latin typeface="Cambria Math"/>
                        <a:ea typeface="Cambria Math"/>
                      </a:rPr>
                      <m:t>𝒑</m:t>
                    </m:r>
                    <m:d>
                      <m:dPr>
                        <m:ctrlPr>
                          <a:rPr lang="en-US" b="1" i="1" smtClean="0">
                            <a:latin typeface="Cambria Math" panose="02040503050406030204" pitchFamily="18" charset="0"/>
                            <a:ea typeface="Cambria Math"/>
                          </a:rPr>
                        </m:ctrlPr>
                      </m:dPr>
                      <m:e>
                        <m:r>
                          <a:rPr lang="en-US" b="1" i="0">
                            <a:latin typeface="Cambria Math"/>
                          </a:rPr>
                          <m:t>𝐡</m:t>
                        </m:r>
                        <m:r>
                          <a:rPr lang="en-US" b="1" i="0" smtClean="0">
                            <a:latin typeface="Cambria Math"/>
                          </a:rPr>
                          <m:t>|</m:t>
                        </m:r>
                        <m:sSub>
                          <m:sSubPr>
                            <m:ctrlPr>
                              <a:rPr lang="en-US" b="1" i="1">
                                <a:latin typeface="Cambria Math" panose="02040503050406030204" pitchFamily="18" charset="0"/>
                              </a:rPr>
                            </m:ctrlPr>
                          </m:sSubPr>
                          <m:e>
                            <m:r>
                              <a:rPr lang="en-US" b="1">
                                <a:latin typeface="Cambria Math"/>
                              </a:rPr>
                              <m:t>𝐯</m:t>
                            </m:r>
                          </m:e>
                          <m:sub>
                            <m:r>
                              <a:rPr lang="en-US" b="1" i="1">
                                <a:latin typeface="Cambria Math"/>
                              </a:rPr>
                              <m:t>𝟎</m:t>
                            </m:r>
                          </m:sub>
                        </m:sSub>
                      </m:e>
                    </m:d>
                  </m:oMath>
                </a14:m>
                <a:endParaRPr lang="en-US" dirty="0" smtClean="0"/>
              </a:p>
              <a:p>
                <a:pPr marL="870915" lvl="1" indent="-514350">
                  <a:buFont typeface="+mj-lt"/>
                  <a:buAutoNum type="romanLcPeriod"/>
                </a:pPr>
                <a:r>
                  <a:rPr lang="en-US" dirty="0" smtClean="0"/>
                  <a:t>Sample </a:t>
                </a:r>
                <a14:m>
                  <m:oMath xmlns:m="http://schemas.openxmlformats.org/officeDocument/2006/math">
                    <m:sSub>
                      <m:sSubPr>
                        <m:ctrlPr>
                          <a:rPr lang="en-US" b="1" i="1">
                            <a:latin typeface="Cambria Math" panose="02040503050406030204" pitchFamily="18" charset="0"/>
                          </a:rPr>
                        </m:ctrlPr>
                      </m:sSubPr>
                      <m:e>
                        <m:r>
                          <a:rPr lang="en-US" b="1" i="0" smtClean="0">
                            <a:latin typeface="Cambria Math"/>
                          </a:rPr>
                          <m:t>𝐯</m:t>
                        </m:r>
                      </m:e>
                      <m:sub>
                        <m:r>
                          <a:rPr lang="en-US" b="1" i="1" smtClean="0">
                            <a:latin typeface="Cambria Math"/>
                          </a:rPr>
                          <m:t>𝟏</m:t>
                        </m:r>
                      </m:sub>
                    </m:sSub>
                    <m:r>
                      <a:rPr lang="en-US" b="1" i="1">
                        <a:latin typeface="Cambria Math"/>
                        <a:ea typeface="Cambria Math"/>
                      </a:rPr>
                      <m:t>∼</m:t>
                    </m:r>
                    <m:r>
                      <a:rPr lang="en-US" b="1" i="1">
                        <a:latin typeface="Cambria Math"/>
                        <a:ea typeface="Cambria Math"/>
                      </a:rPr>
                      <m:t>𝒑</m:t>
                    </m:r>
                    <m:d>
                      <m:dPr>
                        <m:ctrlPr>
                          <a:rPr lang="en-US" b="1" i="1">
                            <a:latin typeface="Cambria Math" panose="02040503050406030204" pitchFamily="18" charset="0"/>
                            <a:ea typeface="Cambria Math"/>
                          </a:rPr>
                        </m:ctrlPr>
                      </m:dPr>
                      <m:e>
                        <m:r>
                          <a:rPr lang="en-US" b="1" i="0" smtClean="0">
                            <a:latin typeface="Cambria Math"/>
                          </a:rPr>
                          <m:t>𝐯</m:t>
                        </m:r>
                        <m:r>
                          <a:rPr lang="en-US" b="1" i="0">
                            <a:latin typeface="Cambria Math"/>
                          </a:rPr>
                          <m:t>|</m:t>
                        </m:r>
                        <m:sSub>
                          <m:sSubPr>
                            <m:ctrlPr>
                              <a:rPr lang="en-US" b="1" i="1">
                                <a:latin typeface="Cambria Math" panose="02040503050406030204" pitchFamily="18" charset="0"/>
                              </a:rPr>
                            </m:ctrlPr>
                          </m:sSubPr>
                          <m:e>
                            <m:r>
                              <a:rPr lang="en-US" b="1">
                                <a:latin typeface="Cambria Math"/>
                              </a:rPr>
                              <m:t>𝐡</m:t>
                            </m:r>
                          </m:e>
                          <m:sub>
                            <m:r>
                              <a:rPr lang="en-US" b="1" i="1">
                                <a:latin typeface="Cambria Math"/>
                              </a:rPr>
                              <m:t>𝟎</m:t>
                            </m:r>
                          </m:sub>
                        </m:sSub>
                      </m:e>
                    </m:d>
                  </m:oMath>
                </a14:m>
                <a:endParaRPr lang="en-US" dirty="0" smtClean="0"/>
              </a:p>
              <a:p>
                <a:pPr marL="870915" lvl="1" indent="-514350">
                  <a:buFont typeface="+mj-lt"/>
                  <a:buAutoNum type="romanLcPeriod"/>
                </a:pPr>
                <a:r>
                  <a:rPr lang="en-US" dirty="0"/>
                  <a:t>Sample </a:t>
                </a:r>
                <a14:m>
                  <m:oMath xmlns:m="http://schemas.openxmlformats.org/officeDocument/2006/math">
                    <m:sSub>
                      <m:sSubPr>
                        <m:ctrlPr>
                          <a:rPr lang="en-US" b="1" i="1">
                            <a:latin typeface="Cambria Math" panose="02040503050406030204" pitchFamily="18" charset="0"/>
                          </a:rPr>
                        </m:ctrlPr>
                      </m:sSubPr>
                      <m:e>
                        <m:r>
                          <a:rPr lang="en-US" b="1" i="0">
                            <a:latin typeface="Cambria Math"/>
                          </a:rPr>
                          <m:t>𝐡</m:t>
                        </m:r>
                      </m:e>
                      <m:sub>
                        <m:r>
                          <a:rPr lang="en-US" b="1" i="1" smtClean="0">
                            <a:latin typeface="Cambria Math"/>
                          </a:rPr>
                          <m:t>𝟏</m:t>
                        </m:r>
                      </m:sub>
                    </m:sSub>
                    <m:r>
                      <a:rPr lang="en-US" b="1" i="1">
                        <a:latin typeface="Cambria Math"/>
                        <a:ea typeface="Cambria Math"/>
                      </a:rPr>
                      <m:t>∼</m:t>
                    </m:r>
                    <m:r>
                      <a:rPr lang="en-US" b="1" i="1">
                        <a:latin typeface="Cambria Math"/>
                        <a:ea typeface="Cambria Math"/>
                      </a:rPr>
                      <m:t>𝒑</m:t>
                    </m:r>
                    <m:d>
                      <m:dPr>
                        <m:ctrlPr>
                          <a:rPr lang="en-US" b="1" i="1">
                            <a:latin typeface="Cambria Math" panose="02040503050406030204" pitchFamily="18" charset="0"/>
                            <a:ea typeface="Cambria Math"/>
                          </a:rPr>
                        </m:ctrlPr>
                      </m:dPr>
                      <m:e>
                        <m:r>
                          <a:rPr lang="en-US" b="1" i="0">
                            <a:latin typeface="Cambria Math"/>
                          </a:rPr>
                          <m:t>𝐡</m:t>
                        </m:r>
                        <m:r>
                          <a:rPr lang="en-US" b="1" i="0">
                            <a:latin typeface="Cambria Math"/>
                          </a:rPr>
                          <m:t>|</m:t>
                        </m:r>
                        <m:sSub>
                          <m:sSubPr>
                            <m:ctrlPr>
                              <a:rPr lang="en-US" b="1" i="1">
                                <a:latin typeface="Cambria Math" panose="02040503050406030204" pitchFamily="18" charset="0"/>
                              </a:rPr>
                            </m:ctrlPr>
                          </m:sSubPr>
                          <m:e>
                            <m:r>
                              <a:rPr lang="en-US" b="1">
                                <a:latin typeface="Cambria Math"/>
                              </a:rPr>
                              <m:t>𝐯</m:t>
                            </m:r>
                          </m:e>
                          <m:sub>
                            <m:r>
                              <a:rPr lang="en-US" b="1" i="1">
                                <a:latin typeface="Cambria Math"/>
                              </a:rPr>
                              <m:t>𝟏</m:t>
                            </m:r>
                          </m:sub>
                        </m:sSub>
                      </m:e>
                    </m:d>
                  </m:oMath>
                </a14:m>
                <a:endParaRPr lang="en-US" b="1" dirty="0" smtClean="0"/>
              </a:p>
              <a:p>
                <a:pPr marL="870915" lvl="1" indent="-514350">
                  <a:buFont typeface="+mj-lt"/>
                  <a:buAutoNum type="romanLcPeriod"/>
                </a:pPr>
                <a:r>
                  <a:rPr lang="en-US" dirty="0" smtClean="0"/>
                  <a:t>Call </a:t>
                </a:r>
                <a:r>
                  <a:rPr lang="en-US" dirty="0"/>
                  <a:t>(</a:t>
                </a:r>
                <a14:m>
                  <m:oMath xmlns:m="http://schemas.openxmlformats.org/officeDocument/2006/math">
                    <m:sSub>
                      <m:sSubPr>
                        <m:ctrlPr>
                          <a:rPr lang="en-US" b="1" i="1">
                            <a:latin typeface="Cambria Math" panose="02040503050406030204" pitchFamily="18" charset="0"/>
                          </a:rPr>
                        </m:ctrlPr>
                      </m:sSubPr>
                      <m:e>
                        <m:r>
                          <a:rPr lang="en-US" b="1">
                            <a:latin typeface="Cambria Math"/>
                          </a:rPr>
                          <m:t>𝐯</m:t>
                        </m:r>
                      </m:e>
                      <m:sub>
                        <m:r>
                          <a:rPr lang="en-US" b="1" i="1">
                            <a:latin typeface="Cambria Math"/>
                          </a:rPr>
                          <m:t>𝟏</m:t>
                        </m:r>
                      </m:sub>
                    </m:sSub>
                  </m:oMath>
                </a14:m>
                <a:r>
                  <a:rPr lang="en-US" b="1" baseline="-25000"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a:latin typeface="Cambria Math"/>
                          </a:rPr>
                          <m:t>𝐡</m:t>
                        </m:r>
                      </m:e>
                      <m:sub>
                        <m:r>
                          <a:rPr lang="en-US" b="1" i="1">
                            <a:latin typeface="Cambria Math"/>
                          </a:rPr>
                          <m:t>𝟏</m:t>
                        </m:r>
                      </m:sub>
                    </m:sSub>
                  </m:oMath>
                </a14:m>
                <a:r>
                  <a:rPr lang="en-US" dirty="0"/>
                  <a:t>) a sample from the </a:t>
                </a:r>
                <a:r>
                  <a:rPr lang="en-US" dirty="0" smtClean="0"/>
                  <a:t>model.</a:t>
                </a:r>
              </a:p>
              <a:p>
                <a:r>
                  <a:rPr lang="en-US" dirty="0"/>
                  <a:t>(</a:t>
                </a:r>
                <a14:m>
                  <m:oMath xmlns:m="http://schemas.openxmlformats.org/officeDocument/2006/math">
                    <m:sSub>
                      <m:sSubPr>
                        <m:ctrlPr>
                          <a:rPr lang="en-US" b="1" i="1">
                            <a:latin typeface="Cambria Math" panose="02040503050406030204" pitchFamily="18" charset="0"/>
                          </a:rPr>
                        </m:ctrlPr>
                      </m:sSubPr>
                      <m:e>
                        <m:r>
                          <a:rPr lang="en-US" b="1">
                            <a:latin typeface="Cambria Math"/>
                          </a:rPr>
                          <m:t>𝐯</m:t>
                        </m:r>
                      </m:e>
                      <m:sub>
                        <m:r>
                          <a:rPr lang="en-US" b="1" i="1" smtClean="0">
                            <a:latin typeface="Cambria Math"/>
                            <a:ea typeface="Cambria Math"/>
                          </a:rPr>
                          <m:t>∞</m:t>
                        </m:r>
                      </m:sub>
                    </m:sSub>
                  </m:oMath>
                </a14:m>
                <a:r>
                  <a:rPr lang="en-US" b="1" baseline="-25000"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a:latin typeface="Cambria Math"/>
                          </a:rPr>
                          <m:t>𝐡</m:t>
                        </m:r>
                      </m:e>
                      <m:sub>
                        <m:r>
                          <a:rPr lang="en-US" b="1" i="1">
                            <a:latin typeface="Cambria Math"/>
                            <a:ea typeface="Cambria Math"/>
                          </a:rPr>
                          <m:t>∞</m:t>
                        </m:r>
                      </m:sub>
                    </m:sSub>
                  </m:oMath>
                </a14:m>
                <a:r>
                  <a:rPr lang="en-US" dirty="0"/>
                  <a:t>)</a:t>
                </a:r>
                <a:r>
                  <a:rPr lang="en-US" dirty="0" smtClean="0"/>
                  <a:t> is a true sample from the model. </a:t>
                </a:r>
                <a:r>
                  <a:rPr lang="en-US" dirty="0"/>
                  <a:t>(</a:t>
                </a:r>
                <a14:m>
                  <m:oMath xmlns:m="http://schemas.openxmlformats.org/officeDocument/2006/math">
                    <m:sSub>
                      <m:sSubPr>
                        <m:ctrlPr>
                          <a:rPr lang="en-US" b="1" i="1">
                            <a:latin typeface="Cambria Math" panose="02040503050406030204" pitchFamily="18" charset="0"/>
                          </a:rPr>
                        </m:ctrlPr>
                      </m:sSubPr>
                      <m:e>
                        <m:r>
                          <a:rPr lang="en-US" b="1">
                            <a:latin typeface="Cambria Math"/>
                          </a:rPr>
                          <m:t>𝐯</m:t>
                        </m:r>
                      </m:e>
                      <m:sub>
                        <m:r>
                          <a:rPr lang="en-US" b="1" i="1">
                            <a:latin typeface="Cambria Math"/>
                          </a:rPr>
                          <m:t>𝟏</m:t>
                        </m:r>
                      </m:sub>
                    </m:sSub>
                  </m:oMath>
                </a14:m>
                <a:r>
                  <a:rPr lang="en-US" b="1" baseline="-25000"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a:latin typeface="Cambria Math"/>
                          </a:rPr>
                          <m:t>𝐡</m:t>
                        </m:r>
                      </m:e>
                      <m:sub>
                        <m:r>
                          <a:rPr lang="en-US" b="1" i="1">
                            <a:latin typeface="Cambria Math"/>
                          </a:rPr>
                          <m:t>𝟏</m:t>
                        </m:r>
                      </m:sub>
                    </m:sSub>
                  </m:oMath>
                </a14:m>
                <a:r>
                  <a:rPr lang="en-US" dirty="0"/>
                  <a:t>) </a:t>
                </a:r>
                <a:r>
                  <a:rPr lang="en-US" dirty="0" smtClean="0"/>
                  <a:t>is a very rough estimate but worked</a:t>
                </a:r>
              </a:p>
              <a:p>
                <a:r>
                  <a:rPr lang="en-US" dirty="0" smtClean="0"/>
                  <a:t>Contrastive divergence algorithm (CD)</a:t>
                </a: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35608" y="1219200"/>
                <a:ext cx="7498080" cy="5105400"/>
              </a:xfrm>
              <a:blipFill rotWithShape="0">
                <a:blip r:embed="rId2"/>
                <a:stretch>
                  <a:fillRect l="-170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077933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9200"/>
            <a:ext cx="8763000" cy="5570756"/>
          </a:xfrm>
          <a:prstGeom prst="rect">
            <a:avLst/>
          </a:prstGeom>
        </p:spPr>
        <p:txBody>
          <a:bodyPr wrap="square">
            <a:spAutoFit/>
          </a:bodyPr>
          <a:lstStyle/>
          <a:p>
            <a:pPr marL="342900" marR="0" lvl="0" indent="-342900" algn="just">
              <a:spcBef>
                <a:spcPts val="1800"/>
              </a:spcBef>
              <a:spcAft>
                <a:spcPts val="1800"/>
              </a:spcAft>
              <a:buFont typeface="Symbol" panose="05050102010706020507" pitchFamily="18" charset="2"/>
              <a:buChar char=""/>
            </a:pPr>
            <a:r>
              <a:rPr lang="en-US" sz="1400" b="1" i="1" dirty="0">
                <a:latin typeface="Times New Roman" panose="02020603050405020304" pitchFamily="18" charset="0"/>
                <a:ea typeface="SimSun" panose="02010600030101010101" pitchFamily="2" charset="-122"/>
              </a:rPr>
              <a:t>Definition 1</a:t>
            </a:r>
            <a:r>
              <a:rPr lang="en-US" sz="1400" i="1" dirty="0">
                <a:latin typeface="Times New Roman" panose="02020603050405020304" pitchFamily="18" charset="0"/>
                <a:ea typeface="SimSun" panose="02010600030101010101" pitchFamily="2" charset="-122"/>
              </a:rPr>
              <a:t>:</a:t>
            </a:r>
            <a:r>
              <a:rPr lang="en-US" sz="1400" dirty="0">
                <a:latin typeface="Times New Roman" panose="02020603050405020304" pitchFamily="18" charset="0"/>
                <a:ea typeface="SimSun" panose="02010600030101010101" pitchFamily="2" charset="-122"/>
              </a:rPr>
              <a:t> </a:t>
            </a:r>
            <a:r>
              <a:rPr lang="en-US" sz="1400" dirty="0" smtClean="0">
                <a:latin typeface="Times New Roman" panose="02020603050405020304" pitchFamily="18" charset="0"/>
                <a:ea typeface="SimSun" panose="02010600030101010101" pitchFamily="2" charset="-122"/>
              </a:rPr>
              <a:t>A </a:t>
            </a:r>
            <a:r>
              <a:rPr lang="en-US" sz="1400" dirty="0">
                <a:latin typeface="Times New Roman" panose="02020603050405020304" pitchFamily="18" charset="0"/>
                <a:ea typeface="SimSun" panose="02010600030101010101" pitchFamily="2" charset="-122"/>
              </a:rPr>
              <a:t>class of machine learning techniques that exploit many layers of non-linear information processing for supervised or unsupervised feature extraction and transformation, and for pattern analysis and </a:t>
            </a:r>
            <a:r>
              <a:rPr lang="en-US" sz="1400" dirty="0" smtClean="0">
                <a:latin typeface="Times New Roman" panose="02020603050405020304" pitchFamily="18" charset="0"/>
                <a:ea typeface="SimSun" panose="02010600030101010101" pitchFamily="2" charset="-122"/>
              </a:rPr>
              <a:t>classification.</a:t>
            </a:r>
          </a:p>
          <a:p>
            <a:pPr marL="342900" marR="0" lvl="0" indent="-342900" algn="just">
              <a:spcBef>
                <a:spcPts val="1800"/>
              </a:spcBef>
              <a:spcAft>
                <a:spcPts val="1800"/>
              </a:spcAft>
              <a:buFont typeface="Symbol" panose="05050102010706020507" pitchFamily="18" charset="2"/>
              <a:buChar char=""/>
            </a:pPr>
            <a:r>
              <a:rPr lang="en-US" sz="1400" b="1" i="1" dirty="0" smtClean="0">
                <a:latin typeface="Times New Roman" panose="02020603050405020304" pitchFamily="18" charset="0"/>
                <a:ea typeface="SimSun" panose="02010600030101010101" pitchFamily="2" charset="-122"/>
              </a:rPr>
              <a:t>Definition </a:t>
            </a:r>
            <a:r>
              <a:rPr lang="en-US" sz="1400" b="1" i="1" dirty="0">
                <a:latin typeface="Times New Roman" panose="02020603050405020304" pitchFamily="18" charset="0"/>
                <a:ea typeface="SimSun" panose="02010600030101010101" pitchFamily="2" charset="-122"/>
              </a:rPr>
              <a:t>2</a:t>
            </a:r>
            <a:r>
              <a:rPr lang="en-US" sz="1400" dirty="0">
                <a:latin typeface="Times New Roman" panose="02020603050405020304" pitchFamily="18" charset="0"/>
                <a:ea typeface="SimSun" panose="02010600030101010101" pitchFamily="2" charset="-122"/>
              </a:rPr>
              <a:t>: “A sub-field within machine learning that is based on algorithms for learning multiple levels of representation in order to model complex relationships among data. Higher-level features and concepts are thus defined in terms of lower-level ones, and such a hierarchy of features is called a deep architecture. Most of these models are based on unsupervised learning of representations.” (Wikipedia on “Deep Learning” around March 2012.)</a:t>
            </a:r>
          </a:p>
          <a:p>
            <a:pPr marL="342900" marR="0" lvl="0" indent="-342900" algn="just">
              <a:spcBef>
                <a:spcPts val="1800"/>
              </a:spcBef>
              <a:spcAft>
                <a:spcPts val="1800"/>
              </a:spcAft>
              <a:buFont typeface="Symbol" panose="05050102010706020507" pitchFamily="18" charset="2"/>
              <a:buChar char=""/>
            </a:pPr>
            <a:r>
              <a:rPr lang="en-US" sz="1400" b="1" i="1" dirty="0">
                <a:latin typeface="Times New Roman" panose="02020603050405020304" pitchFamily="18" charset="0"/>
                <a:ea typeface="SimSun" panose="02010600030101010101" pitchFamily="2" charset="-122"/>
              </a:rPr>
              <a:t>Definition 3</a:t>
            </a:r>
            <a:r>
              <a:rPr lang="en-US" sz="1400" i="1" dirty="0">
                <a:latin typeface="Times New Roman" panose="02020603050405020304" pitchFamily="18" charset="0"/>
                <a:ea typeface="SimSun" panose="02010600030101010101" pitchFamily="2" charset="-122"/>
              </a:rPr>
              <a:t>:</a:t>
            </a:r>
            <a:r>
              <a:rPr lang="en-US" sz="1400" dirty="0">
                <a:latin typeface="Times New Roman" panose="02020603050405020304" pitchFamily="18" charset="0"/>
                <a:ea typeface="SimSun" panose="02010600030101010101" pitchFamily="2" charset="-122"/>
              </a:rPr>
              <a:t> “A sub-field </a:t>
            </a:r>
            <a:r>
              <a:rPr lang="en-US" sz="1400" dirty="0" smtClean="0">
                <a:latin typeface="Times New Roman" panose="02020603050405020304" pitchFamily="18" charset="0"/>
                <a:ea typeface="SimSun" panose="02010600030101010101" pitchFamily="2" charset="-122"/>
              </a:rPr>
              <a:t>of</a:t>
            </a:r>
            <a:r>
              <a:rPr lang="en-US" sz="1400" dirty="0">
                <a:latin typeface="Times New Roman" panose="02020603050405020304" pitchFamily="18" charset="0"/>
                <a:ea typeface="SimSun" panose="02010600030101010101" pitchFamily="2" charset="-122"/>
              </a:rPr>
              <a:t> machine learning that is based on learning several levels of representations, corresponding to a hierarchy of features or factors or concepts, where higher-level concepts are defined from lower-level ones, and the same lower-level concepts can help to define many higher-level concepts. Deep learning is part of a broader family of </a:t>
            </a:r>
            <a:r>
              <a:rPr lang="en-US" sz="1400" u="sng" dirty="0">
                <a:solidFill>
                  <a:srgbClr val="0000FF"/>
                </a:solidFill>
                <a:latin typeface="Times New Roman" panose="02020603050405020304" pitchFamily="18" charset="0"/>
                <a:ea typeface="SimSun" panose="02010600030101010101" pitchFamily="2" charset="-122"/>
                <a:hlinkClick r:id="rId2" tooltip="Machine learning"/>
              </a:rPr>
              <a:t>machine learning</a:t>
            </a:r>
            <a:r>
              <a:rPr lang="en-US" sz="1400" dirty="0">
                <a:latin typeface="Times New Roman" panose="02020603050405020304" pitchFamily="18" charset="0"/>
                <a:ea typeface="SimSun" panose="02010600030101010101" pitchFamily="2" charset="-122"/>
              </a:rPr>
              <a:t> methods based on </a:t>
            </a:r>
            <a:r>
              <a:rPr lang="en-US" sz="1400" u="sng" dirty="0">
                <a:solidFill>
                  <a:srgbClr val="0000FF"/>
                </a:solidFill>
                <a:latin typeface="Times New Roman" panose="02020603050405020304" pitchFamily="18" charset="0"/>
                <a:ea typeface="SimSun" panose="02010600030101010101" pitchFamily="2" charset="-122"/>
                <a:hlinkClick r:id="rId3" tooltip="Learning representation (page does not exist)"/>
              </a:rPr>
              <a:t>learning representations</a:t>
            </a:r>
            <a:r>
              <a:rPr lang="en-US" sz="1400" dirty="0">
                <a:latin typeface="Times New Roman" panose="02020603050405020304" pitchFamily="18" charset="0"/>
                <a:ea typeface="SimSun" panose="02010600030101010101" pitchFamily="2" charset="-122"/>
              </a:rPr>
              <a:t>. An observation (e.g., an image) can be represented in many ways (e.g., a vector of pixels), but some representations make it easier to learn tasks of interest (e.g., is this the image of a human face?) from examples, and research in this area attempts to define what makes better representations and how to learn them.” see Wikipedia on “Deep Learning” as of this writing in February 2013; see </a:t>
            </a:r>
            <a:r>
              <a:rPr lang="en-US" sz="1400" u="sng" dirty="0">
                <a:solidFill>
                  <a:srgbClr val="0000FF"/>
                </a:solidFill>
                <a:latin typeface="Times New Roman" panose="02020603050405020304" pitchFamily="18" charset="0"/>
                <a:ea typeface="SimSun" panose="02010600030101010101" pitchFamily="2" charset="-122"/>
                <a:hlinkClick r:id="rId4"/>
              </a:rPr>
              <a:t>http://en.wikipedia.org/wiki/Deep_learning</a:t>
            </a:r>
            <a:r>
              <a:rPr lang="en-US" sz="1400" dirty="0">
                <a:latin typeface="Times New Roman" panose="02020603050405020304" pitchFamily="18" charset="0"/>
                <a:ea typeface="SimSun" panose="02010600030101010101" pitchFamily="2" charset="-122"/>
              </a:rPr>
              <a:t>.</a:t>
            </a:r>
          </a:p>
          <a:p>
            <a:pPr marL="342900" marR="0" lvl="0" indent="-342900" algn="just">
              <a:spcBef>
                <a:spcPts val="1800"/>
              </a:spcBef>
              <a:spcAft>
                <a:spcPts val="1800"/>
              </a:spcAft>
              <a:buFont typeface="Symbol" panose="05050102010706020507" pitchFamily="18" charset="2"/>
              <a:buChar char=""/>
            </a:pPr>
            <a:r>
              <a:rPr lang="en-US" sz="1400" b="1" i="1" dirty="0">
                <a:latin typeface="Times New Roman" panose="02020603050405020304" pitchFamily="18" charset="0"/>
                <a:ea typeface="SimSun" panose="02010600030101010101" pitchFamily="2" charset="-122"/>
              </a:rPr>
              <a:t>Definition 4</a:t>
            </a:r>
            <a:r>
              <a:rPr lang="en-US" sz="1400" i="1" dirty="0">
                <a:latin typeface="Times New Roman" panose="02020603050405020304" pitchFamily="18" charset="0"/>
                <a:ea typeface="SimSun" panose="02010600030101010101" pitchFamily="2" charset="-122"/>
              </a:rPr>
              <a:t>:</a:t>
            </a:r>
            <a:r>
              <a:rPr lang="en-US" sz="1400" dirty="0">
                <a:latin typeface="Times New Roman" panose="02020603050405020304" pitchFamily="18" charset="0"/>
                <a:ea typeface="SimSun" panose="02010600030101010101" pitchFamily="2" charset="-122"/>
              </a:rPr>
              <a:t> “Deep Learning is a new area of Machine Learning research, which has been introduced with the objective of moving Machine Learning closer to one of its original goals: Artificial Intelligence. Deep Learning is about learning multiple levels of representation and abstraction that help to make sense of data such as images, sound, and text.” See </a:t>
            </a:r>
            <a:r>
              <a:rPr lang="en-US" sz="1400" u="sng" dirty="0">
                <a:solidFill>
                  <a:srgbClr val="0000FF"/>
                </a:solidFill>
                <a:latin typeface="Times New Roman" panose="02020603050405020304" pitchFamily="18" charset="0"/>
                <a:ea typeface="SimSun" panose="02010600030101010101" pitchFamily="2" charset="-122"/>
                <a:hlinkClick r:id="rId5"/>
              </a:rPr>
              <a:t>https://github.com/lisa-lab/DeepLearningTutorials</a:t>
            </a:r>
            <a:endParaRPr lang="en-US" sz="1400" dirty="0">
              <a:effectLst/>
              <a:latin typeface="Times New Roman" panose="02020603050405020304" pitchFamily="18" charset="0"/>
              <a:ea typeface="SimSun" panose="02010600030101010101" pitchFamily="2" charset="-122"/>
            </a:endParaRPr>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60000"/>
                    <a:lumOff val="40000"/>
                  </a:schemeClr>
                </a:solidFill>
              </a:rPr>
              <a:t>More on “Deep Learning”</a:t>
            </a:r>
          </a:p>
        </p:txBody>
      </p:sp>
    </p:spTree>
    <p:extLst>
      <p:ext uri="{BB962C8B-B14F-4D97-AF65-F5344CB8AC3E}">
        <p14:creationId xmlns:p14="http://schemas.microsoft.com/office/powerpoint/2010/main" val="1016197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b="1" dirty="0">
                <a:solidFill>
                  <a:srgbClr val="002060"/>
                </a:solidFill>
              </a:rPr>
              <a:t>B</a:t>
            </a:r>
            <a:r>
              <a:rPr lang="en-US" b="1" dirty="0" smtClean="0">
                <a:solidFill>
                  <a:srgbClr val="002060"/>
                </a:solidFill>
              </a:rPr>
              <a:t>uilding a Deep </a:t>
            </a:r>
            <a:r>
              <a:rPr lang="en-US" b="1" dirty="0">
                <a:solidFill>
                  <a:srgbClr val="002060"/>
                </a:solidFill>
              </a:rPr>
              <a:t>N</a:t>
            </a:r>
            <a:r>
              <a:rPr lang="en-US" b="1" dirty="0" smtClean="0">
                <a:solidFill>
                  <a:srgbClr val="002060"/>
                </a:solidFill>
              </a:rPr>
              <a:t>etwork</a:t>
            </a:r>
            <a:r>
              <a:rPr lang="en-US" dirty="0" smtClean="0"/>
              <a:t/>
            </a:r>
            <a:br>
              <a:rPr lang="en-US" dirty="0" smtClean="0"/>
            </a:br>
            <a:endParaRPr lang="en-US" sz="2400" dirty="0" smtClean="0"/>
          </a:p>
        </p:txBody>
      </p:sp>
      <p:sp>
        <p:nvSpPr>
          <p:cNvPr id="59395" name="Rectangle 3"/>
          <p:cNvSpPr>
            <a:spLocks noGrp="1" noChangeArrowheads="1"/>
          </p:cNvSpPr>
          <p:nvPr>
            <p:ph type="body" idx="1"/>
          </p:nvPr>
        </p:nvSpPr>
        <p:spPr>
          <a:xfrm>
            <a:off x="457200" y="1600200"/>
            <a:ext cx="8229600" cy="4960938"/>
          </a:xfrm>
        </p:spPr>
        <p:txBody>
          <a:bodyPr>
            <a:normAutofit lnSpcReduction="10000"/>
          </a:bodyPr>
          <a:lstStyle/>
          <a:p>
            <a:r>
              <a:rPr lang="en-US" sz="2400" dirty="0" smtClean="0"/>
              <a:t>This is the main </a:t>
            </a:r>
            <a:r>
              <a:rPr lang="en-US" sz="2400" dirty="0"/>
              <a:t>reason </a:t>
            </a:r>
            <a:r>
              <a:rPr lang="en-US" sz="2400" dirty="0" smtClean="0"/>
              <a:t>why RBM’s </a:t>
            </a:r>
            <a:r>
              <a:rPr lang="en-US" sz="2400" dirty="0"/>
              <a:t>are </a:t>
            </a:r>
            <a:r>
              <a:rPr lang="en-US" sz="2400" dirty="0" smtClean="0"/>
              <a:t>interesting (as a building block)</a:t>
            </a:r>
          </a:p>
          <a:p>
            <a:r>
              <a:rPr lang="en-US" sz="2400" dirty="0" smtClean="0"/>
              <a:t>First train a layer of hidden units that receive input directly from the data (image, speech, coded text, </a:t>
            </a:r>
            <a:r>
              <a:rPr lang="en-US" sz="2400" dirty="0" err="1" smtClean="0"/>
              <a:t>etc</a:t>
            </a:r>
            <a:r>
              <a:rPr lang="en-US" sz="2400" dirty="0" smtClean="0"/>
              <a:t>).</a:t>
            </a:r>
          </a:p>
          <a:p>
            <a:pPr eaLnBrk="1" hangingPunct="1"/>
            <a:r>
              <a:rPr lang="en-US" sz="2400" dirty="0" smtClean="0"/>
              <a:t>Then treat the activations of hidden units (the trained “features”) as if they were “data” and learn features of features in a second hidden layer.</a:t>
            </a:r>
          </a:p>
          <a:p>
            <a:pPr eaLnBrk="1" hangingPunct="1"/>
            <a:r>
              <a:rPr lang="en-US" sz="2400" dirty="0" smtClean="0"/>
              <a:t>It can be proved that each time we add another layer of features we improve a </a:t>
            </a:r>
            <a:r>
              <a:rPr lang="en-US" sz="2400" dirty="0" err="1" smtClean="0"/>
              <a:t>variational</a:t>
            </a:r>
            <a:r>
              <a:rPr lang="en-US" sz="2400" dirty="0" smtClean="0"/>
              <a:t> lower bound on the log probability of the training data.</a:t>
            </a:r>
          </a:p>
          <a:p>
            <a:pPr lvl="1" eaLnBrk="1" hangingPunct="1"/>
            <a:r>
              <a:rPr lang="en-US" sz="2400" dirty="0" smtClean="0"/>
              <a:t>The proof is complicated (Hinton et al, 2006)</a:t>
            </a:r>
          </a:p>
          <a:p>
            <a:pPr lvl="1" eaLnBrk="1" hangingPunct="1"/>
            <a:r>
              <a:rPr lang="en-US" sz="2400" dirty="0"/>
              <a:t>B</a:t>
            </a:r>
            <a:r>
              <a:rPr lang="en-US" sz="2400" dirty="0" smtClean="0"/>
              <a:t>ased on an equivalence between an RBM and a deep directed model</a:t>
            </a:r>
          </a:p>
        </p:txBody>
      </p:sp>
    </p:spTree>
    <p:extLst>
      <p:ext uri="{BB962C8B-B14F-4D97-AF65-F5344CB8AC3E}">
        <p14:creationId xmlns:p14="http://schemas.microsoft.com/office/powerpoint/2010/main" val="3775405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sz="3600" dirty="0" smtClean="0"/>
              <a:t>Deep Belief Net (DBN) &amp; Deep Neural Net (DNN)</a:t>
            </a:r>
            <a:endParaRPr lang="en-US" sz="3600" dirty="0"/>
          </a:p>
        </p:txBody>
      </p:sp>
      <p:sp>
        <p:nvSpPr>
          <p:cNvPr id="188" name="Content Placeholder 2"/>
          <p:cNvSpPr>
            <a:spLocks noGrp="1"/>
          </p:cNvSpPr>
          <p:nvPr>
            <p:ph idx="1"/>
          </p:nvPr>
        </p:nvSpPr>
        <p:spPr>
          <a:xfrm>
            <a:off x="270794" y="1143000"/>
            <a:ext cx="8763000" cy="1087515"/>
          </a:xfrm>
        </p:spPr>
        <p:txBody>
          <a:bodyPr>
            <a:normAutofit fontScale="55000" lnSpcReduction="20000"/>
          </a:bodyPr>
          <a:lstStyle/>
          <a:p>
            <a:r>
              <a:rPr lang="en-US" dirty="0" smtClean="0"/>
              <a:t>DBN: Undirected at top two layers which is an RBM; directed Bayes net (top-down) at lower layers (good for </a:t>
            </a:r>
            <a:r>
              <a:rPr lang="en-US" b="1" dirty="0" smtClean="0"/>
              <a:t>synthesis and recognition</a:t>
            </a:r>
            <a:r>
              <a:rPr lang="en-US" dirty="0" smtClean="0"/>
              <a:t>)</a:t>
            </a:r>
          </a:p>
          <a:p>
            <a:r>
              <a:rPr lang="en-US" dirty="0" smtClean="0"/>
              <a:t>DNN: Multi-layer </a:t>
            </a:r>
            <a:r>
              <a:rPr lang="en-US" dirty="0"/>
              <a:t>perceptron </a:t>
            </a:r>
            <a:r>
              <a:rPr lang="en-US" dirty="0" smtClean="0"/>
              <a:t> (bottom up) + </a:t>
            </a:r>
            <a:r>
              <a:rPr lang="en-US" dirty="0"/>
              <a:t>unsupervised </a:t>
            </a:r>
            <a:r>
              <a:rPr lang="en-US" dirty="0" smtClean="0"/>
              <a:t>pre-training w. RBM weights (good for </a:t>
            </a:r>
            <a:r>
              <a:rPr lang="en-US" b="1" dirty="0" smtClean="0"/>
              <a:t>recognition only</a:t>
            </a:r>
            <a:r>
              <a:rPr lang="en-US"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grpSp>
        <p:nvGrpSpPr>
          <p:cNvPr id="5" name="Group 4"/>
          <p:cNvGrpSpPr/>
          <p:nvPr/>
        </p:nvGrpSpPr>
        <p:grpSpPr>
          <a:xfrm>
            <a:off x="2286000" y="4952999"/>
            <a:ext cx="3173209" cy="1284243"/>
            <a:chOff x="3128174" y="1371600"/>
            <a:chExt cx="3657600" cy="1524000"/>
          </a:xfrm>
        </p:grpSpPr>
        <p:sp>
          <p:nvSpPr>
            <p:cNvPr id="6" name="Oval 5"/>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7" name="Oval 6"/>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8" name="Oval 7"/>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9" name="Oval 8"/>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0" name="Oval 9"/>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11" name="Group 10"/>
            <p:cNvGrpSpPr/>
            <p:nvPr/>
          </p:nvGrpSpPr>
          <p:grpSpPr>
            <a:xfrm>
              <a:off x="3128174" y="1371600"/>
              <a:ext cx="3622430" cy="1480066"/>
              <a:chOff x="3128174" y="1371600"/>
              <a:chExt cx="3622430" cy="1480066"/>
            </a:xfrm>
          </p:grpSpPr>
          <p:sp>
            <p:nvSpPr>
              <p:cNvPr id="12" name="Oval 11"/>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13" name="Oval 12"/>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14" name="Oval 13"/>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5" name="Oval 14"/>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6" name="Oval 15"/>
              <p:cNvSpPr/>
              <p:nvPr/>
            </p:nvSpPr>
            <p:spPr>
              <a:xfrm>
                <a:off x="62523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17" name="TextBox 16"/>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128174" y="1415534"/>
                    <a:ext cx="47904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128174" y="1415534"/>
                    <a:ext cx="479041" cy="369332"/>
                  </a:xfrm>
                  <a:prstGeom prst="rect">
                    <a:avLst/>
                  </a:prstGeom>
                  <a:blipFill rotWithShape="0">
                    <a:blip r:embed="rId6"/>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768688" y="1415534"/>
                    <a:ext cx="48436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768688" y="1415534"/>
                    <a:ext cx="484363" cy="369332"/>
                  </a:xfrm>
                  <a:prstGeom prst="rect">
                    <a:avLst/>
                  </a:prstGeom>
                  <a:blipFill rotWithShape="0">
                    <a:blip r:embed="rId7"/>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687343" y="1415534"/>
                    <a:ext cx="450380" cy="391646"/>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687343" y="1415534"/>
                    <a:ext cx="450380" cy="391646"/>
                  </a:xfrm>
                  <a:prstGeom prst="rect">
                    <a:avLst/>
                  </a:prstGeom>
                  <a:blipFill rotWithShape="0">
                    <a:blip r:embed="rId8"/>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640645" y="1415534"/>
                    <a:ext cx="460574" cy="388761"/>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640645" y="1415534"/>
                    <a:ext cx="460574" cy="388761"/>
                  </a:xfrm>
                  <a:prstGeom prst="rect">
                    <a:avLst/>
                  </a:prstGeom>
                  <a:blipFill rotWithShape="0">
                    <a:blip r:embed="rId9"/>
                    <a:stretch>
                      <a:fillRect b="-28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332548" y="1415534"/>
                    <a:ext cx="300826"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332548" y="1415534"/>
                    <a:ext cx="300826" cy="369332"/>
                  </a:xfrm>
                  <a:prstGeom prst="rect">
                    <a:avLst/>
                  </a:prstGeom>
                  <a:blipFill rotWithShape="0">
                    <a:blip r:embed="rId10"/>
                    <a:stretch>
                      <a:fillRect r="-16279"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137768" y="2476418"/>
                    <a:ext cx="47359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137768" y="2476418"/>
                    <a:ext cx="473591" cy="369332"/>
                  </a:xfrm>
                  <a:prstGeom prst="rect">
                    <a:avLst/>
                  </a:prstGeom>
                  <a:blipFill rotWithShape="0">
                    <a:blip r:embed="rId11"/>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737776" y="2482334"/>
                    <a:ext cx="47891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737776" y="2482334"/>
                    <a:ext cx="478913" cy="369332"/>
                  </a:xfrm>
                  <a:prstGeom prst="rect">
                    <a:avLst/>
                  </a:prstGeom>
                  <a:blipFill rotWithShape="0">
                    <a:blip r:embed="rId12"/>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6937" y="2482334"/>
                    <a:ext cx="446212"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6937" y="2482334"/>
                    <a:ext cx="446212" cy="369332"/>
                  </a:xfrm>
                  <a:prstGeom prst="rect">
                    <a:avLst/>
                  </a:prstGeom>
                  <a:blipFill rotWithShape="0">
                    <a:blip r:embed="rId13"/>
                    <a:stretch>
                      <a:fillRect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650240" y="2482334"/>
                    <a:ext cx="45217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650240" y="2482334"/>
                    <a:ext cx="452175" cy="369332"/>
                  </a:xfrm>
                  <a:prstGeom prst="rect">
                    <a:avLst/>
                  </a:prstGeom>
                  <a:blipFill rotWithShape="0">
                    <a:blip r:embed="rId14"/>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15"/>
                    <a:stretch>
                      <a:fillRect r="-2083" b="-9804"/>
                    </a:stretch>
                  </a:blipFill>
                </p:spPr>
                <p:txBody>
                  <a:bodyPr/>
                  <a:lstStyle/>
                  <a:p>
                    <a:r>
                      <a:rPr lang="en-US">
                        <a:noFill/>
                      </a:rPr>
                      <a:t> </a:t>
                    </a:r>
                  </a:p>
                </p:txBody>
              </p:sp>
            </mc:Fallback>
          </mc:AlternateContent>
          <p:cxnSp>
            <p:nvCxnSpPr>
              <p:cNvPr id="31" name="Straight Connector 30"/>
              <p:cNvCxnSpPr>
                <a:stCxn id="12" idx="4"/>
                <a:endCxn id="6"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3" idx="4"/>
                <a:endCxn id="6"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4" idx="4"/>
                <a:endCxn id="6"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5" idx="4"/>
                <a:endCxn id="26" idx="0"/>
              </p:cNvCxnSpPr>
              <p:nvPr/>
            </p:nvCxnSpPr>
            <p:spPr>
              <a:xfrm flipH="1">
                <a:off x="3374564" y="1828800"/>
                <a:ext cx="2517325"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6" idx="4"/>
                <a:endCxn id="6" idx="0"/>
              </p:cNvCxnSpPr>
              <p:nvPr/>
            </p:nvCxnSpPr>
            <p:spPr>
              <a:xfrm flipH="1">
                <a:off x="3377289" y="1828800"/>
                <a:ext cx="31242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4"/>
                <a:endCxn id="7"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 idx="4"/>
                <a:endCxn id="8"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2" idx="4"/>
                <a:endCxn id="9"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2" idx="4"/>
                <a:endCxn id="10"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3" idx="4"/>
                <a:endCxn id="7"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3" idx="4"/>
                <a:endCxn id="8"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3" idx="4"/>
                <a:endCxn id="9"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3" idx="4"/>
                <a:endCxn id="10"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4" idx="4"/>
                <a:endCxn id="8"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4" idx="4"/>
                <a:endCxn id="9"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4" idx="4"/>
                <a:endCxn id="10"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5" idx="4"/>
                <a:endCxn id="9"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5" idx="4"/>
                <a:endCxn id="10"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5" idx="4"/>
                <a:endCxn id="8"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6" idx="4"/>
                <a:endCxn id="9" idx="0"/>
              </p:cNvCxnSpPr>
              <p:nvPr/>
            </p:nvCxnSpPr>
            <p:spPr>
              <a:xfrm flipH="1">
                <a:off x="5880166" y="1828800"/>
                <a:ext cx="621323"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2286000" y="4038600"/>
            <a:ext cx="3173209" cy="1305324"/>
            <a:chOff x="3128174" y="1371600"/>
            <a:chExt cx="3657600" cy="1549017"/>
          </a:xfrm>
        </p:grpSpPr>
        <p:sp>
          <p:nvSpPr>
            <p:cNvPr id="52" name="Oval 51"/>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53" name="Oval 52"/>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54" name="Oval 53"/>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55" name="Oval 54"/>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56" name="Oval 55"/>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57" name="Group 56"/>
            <p:cNvGrpSpPr/>
            <p:nvPr/>
          </p:nvGrpSpPr>
          <p:grpSpPr>
            <a:xfrm>
              <a:off x="3128174" y="1371600"/>
              <a:ext cx="3622430" cy="1549017"/>
              <a:chOff x="3128174" y="1371600"/>
              <a:chExt cx="3622430" cy="1549017"/>
            </a:xfrm>
          </p:grpSpPr>
          <p:sp>
            <p:nvSpPr>
              <p:cNvPr id="58" name="Oval 57"/>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59" name="Oval 58"/>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60" name="Oval 59"/>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61" name="Oval 60"/>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62" name="Oval 61"/>
              <p:cNvSpPr/>
              <p:nvPr/>
            </p:nvSpPr>
            <p:spPr>
              <a:xfrm>
                <a:off x="62523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63" name="TextBox 62"/>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3128174" y="1415534"/>
                    <a:ext cx="47904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3128174" y="1415534"/>
                    <a:ext cx="479041" cy="369332"/>
                  </a:xfrm>
                  <a:prstGeom prst="rect">
                    <a:avLst/>
                  </a:prstGeom>
                  <a:blipFill rotWithShape="0">
                    <a:blip r:embed="rId6"/>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3768688" y="1415534"/>
                    <a:ext cx="48436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3768688" y="1415534"/>
                    <a:ext cx="484363" cy="369332"/>
                  </a:xfrm>
                  <a:prstGeom prst="rect">
                    <a:avLst/>
                  </a:prstGeom>
                  <a:blipFill rotWithShape="0">
                    <a:blip r:embed="rId7"/>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4687343" y="1415534"/>
                    <a:ext cx="450380" cy="391646"/>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4687343" y="1415534"/>
                    <a:ext cx="450380" cy="391646"/>
                  </a:xfrm>
                  <a:prstGeom prst="rect">
                    <a:avLst/>
                  </a:prstGeom>
                  <a:blipFill rotWithShape="0">
                    <a:blip r:embed="rId8"/>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5640645" y="1415534"/>
                    <a:ext cx="460574" cy="388761"/>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5640645" y="1415534"/>
                    <a:ext cx="460574" cy="388761"/>
                  </a:xfrm>
                  <a:prstGeom prst="rect">
                    <a:avLst/>
                  </a:prstGeom>
                  <a:blipFill rotWithShape="0">
                    <a:blip r:embed="rId9"/>
                    <a:stretch>
                      <a:fillRect b="-28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6332548" y="1415534"/>
                    <a:ext cx="300826"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332548" y="1415534"/>
                    <a:ext cx="300826" cy="369332"/>
                  </a:xfrm>
                  <a:prstGeom prst="rect">
                    <a:avLst/>
                  </a:prstGeom>
                  <a:blipFill rotWithShape="0">
                    <a:blip r:embed="rId10"/>
                    <a:stretch>
                      <a:fillRect r="-16279"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3137768" y="2476418"/>
                    <a:ext cx="552168"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3137768" y="2476418"/>
                    <a:ext cx="552168" cy="438283"/>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3737776" y="2482334"/>
                    <a:ext cx="558301"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3737776" y="2482334"/>
                    <a:ext cx="558301" cy="438283"/>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4696937" y="2482334"/>
                    <a:ext cx="520608"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4696937" y="2482334"/>
                    <a:ext cx="520608" cy="438283"/>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5650240" y="2482334"/>
                    <a:ext cx="527483"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5650240" y="2482334"/>
                    <a:ext cx="527483" cy="438283"/>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15"/>
                    <a:stretch>
                      <a:fillRect r="-2083" b="-9804"/>
                    </a:stretch>
                  </a:blipFill>
                </p:spPr>
                <p:txBody>
                  <a:bodyPr/>
                  <a:lstStyle/>
                  <a:p>
                    <a:r>
                      <a:rPr lang="en-US">
                        <a:noFill/>
                      </a:rPr>
                      <a:t> </a:t>
                    </a:r>
                  </a:p>
                </p:txBody>
              </p:sp>
            </mc:Fallback>
          </mc:AlternateContent>
          <p:cxnSp>
            <p:nvCxnSpPr>
              <p:cNvPr id="77" name="Straight Connector 76"/>
              <p:cNvCxnSpPr>
                <a:stCxn id="58" idx="4"/>
                <a:endCxn id="52"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59" idx="4"/>
                <a:endCxn id="52"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0" idx="4"/>
                <a:endCxn id="52"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61" idx="4"/>
                <a:endCxn id="72" idx="0"/>
              </p:cNvCxnSpPr>
              <p:nvPr/>
            </p:nvCxnSpPr>
            <p:spPr>
              <a:xfrm flipH="1">
                <a:off x="3413851" y="1828800"/>
                <a:ext cx="2478037"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2" idx="4"/>
                <a:endCxn id="52" idx="0"/>
              </p:cNvCxnSpPr>
              <p:nvPr/>
            </p:nvCxnSpPr>
            <p:spPr>
              <a:xfrm flipH="1">
                <a:off x="3377289" y="1828800"/>
                <a:ext cx="31242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58" idx="4"/>
                <a:endCxn id="53"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58" idx="4"/>
                <a:endCxn id="54"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58" idx="4"/>
                <a:endCxn id="55"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58" idx="4"/>
                <a:endCxn id="56"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59" idx="4"/>
                <a:endCxn id="53"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59" idx="4"/>
                <a:endCxn id="54"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59" idx="4"/>
                <a:endCxn id="55"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59" idx="4"/>
                <a:endCxn id="56"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60" idx="4"/>
                <a:endCxn id="54"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60" idx="4"/>
                <a:endCxn id="55"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60" idx="4"/>
                <a:endCxn id="56"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61" idx="4"/>
                <a:endCxn id="55"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61" idx="4"/>
                <a:endCxn id="56"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1" idx="4"/>
                <a:endCxn id="54"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62" idx="4"/>
                <a:endCxn id="55" idx="0"/>
              </p:cNvCxnSpPr>
              <p:nvPr/>
            </p:nvCxnSpPr>
            <p:spPr>
              <a:xfrm flipH="1">
                <a:off x="5880166" y="1828800"/>
                <a:ext cx="621323"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97" name="Group 96"/>
          <p:cNvGrpSpPr/>
          <p:nvPr/>
        </p:nvGrpSpPr>
        <p:grpSpPr>
          <a:xfrm>
            <a:off x="2286001" y="3124200"/>
            <a:ext cx="3173208" cy="1305324"/>
            <a:chOff x="3128174" y="1371600"/>
            <a:chExt cx="3657600" cy="1549017"/>
          </a:xfrm>
        </p:grpSpPr>
        <p:sp>
          <p:nvSpPr>
            <p:cNvPr id="98" name="Oval 97"/>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99" name="Oval 98"/>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00" name="Oval 99"/>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01" name="Oval 100"/>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02" name="Oval 101"/>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103" name="Group 102"/>
            <p:cNvGrpSpPr/>
            <p:nvPr/>
          </p:nvGrpSpPr>
          <p:grpSpPr>
            <a:xfrm>
              <a:off x="3128174" y="1371600"/>
              <a:ext cx="3622430" cy="1549017"/>
              <a:chOff x="3128174" y="1371600"/>
              <a:chExt cx="3622430" cy="1549017"/>
            </a:xfrm>
          </p:grpSpPr>
          <p:sp>
            <p:nvSpPr>
              <p:cNvPr id="104" name="Oval 103"/>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105" name="Oval 104"/>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106" name="Oval 105"/>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07" name="Oval 106"/>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08" name="Oval 107"/>
              <p:cNvSpPr/>
              <p:nvPr/>
            </p:nvSpPr>
            <p:spPr>
              <a:xfrm>
                <a:off x="62523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109" name="TextBox 108"/>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12" name="TextBox 111"/>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3128174" y="1415534"/>
                    <a:ext cx="47904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113" name="TextBox 112"/>
                  <p:cNvSpPr txBox="1">
                    <a:spLocks noRot="1" noChangeAspect="1" noMove="1" noResize="1" noEditPoints="1" noAdjustHandles="1" noChangeArrowheads="1" noChangeShapeType="1" noTextEdit="1"/>
                  </p:cNvSpPr>
                  <p:nvPr/>
                </p:nvSpPr>
                <p:spPr>
                  <a:xfrm>
                    <a:off x="3128174" y="1415534"/>
                    <a:ext cx="479041" cy="369332"/>
                  </a:xfrm>
                  <a:prstGeom prst="rect">
                    <a:avLst/>
                  </a:prstGeom>
                  <a:blipFill rotWithShape="0">
                    <a:blip r:embed="rId6"/>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3768688" y="1415534"/>
                    <a:ext cx="48436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114" name="TextBox 113"/>
                  <p:cNvSpPr txBox="1">
                    <a:spLocks noRot="1" noChangeAspect="1" noMove="1" noResize="1" noEditPoints="1" noAdjustHandles="1" noChangeArrowheads="1" noChangeShapeType="1" noTextEdit="1"/>
                  </p:cNvSpPr>
                  <p:nvPr/>
                </p:nvSpPr>
                <p:spPr>
                  <a:xfrm>
                    <a:off x="3768688" y="1415534"/>
                    <a:ext cx="484363" cy="369332"/>
                  </a:xfrm>
                  <a:prstGeom prst="rect">
                    <a:avLst/>
                  </a:prstGeom>
                  <a:blipFill rotWithShape="0">
                    <a:blip r:embed="rId20"/>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4687343" y="1415534"/>
                    <a:ext cx="450380" cy="391646"/>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4687343" y="1415534"/>
                    <a:ext cx="450380" cy="391646"/>
                  </a:xfrm>
                  <a:prstGeom prst="rect">
                    <a:avLst/>
                  </a:prstGeom>
                  <a:blipFill rotWithShape="0">
                    <a:blip r:embed="rId8"/>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a:off x="5640645" y="1415534"/>
                    <a:ext cx="460574" cy="388761"/>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116" name="TextBox 115"/>
                  <p:cNvSpPr txBox="1">
                    <a:spLocks noRot="1" noChangeAspect="1" noMove="1" noResize="1" noEditPoints="1" noAdjustHandles="1" noChangeArrowheads="1" noChangeShapeType="1" noTextEdit="1"/>
                  </p:cNvSpPr>
                  <p:nvPr/>
                </p:nvSpPr>
                <p:spPr>
                  <a:xfrm>
                    <a:off x="5640645" y="1415534"/>
                    <a:ext cx="460574" cy="388761"/>
                  </a:xfrm>
                  <a:prstGeom prst="rect">
                    <a:avLst/>
                  </a:prstGeom>
                  <a:blipFill rotWithShape="0">
                    <a:blip r:embed="rId9"/>
                    <a:stretch>
                      <a:fillRect b="-28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6332548" y="1415534"/>
                    <a:ext cx="300826"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117" name="TextBox 116"/>
                  <p:cNvSpPr txBox="1">
                    <a:spLocks noRot="1" noChangeAspect="1" noMove="1" noResize="1" noEditPoints="1" noAdjustHandles="1" noChangeArrowheads="1" noChangeShapeType="1" noTextEdit="1"/>
                  </p:cNvSpPr>
                  <p:nvPr/>
                </p:nvSpPr>
                <p:spPr>
                  <a:xfrm>
                    <a:off x="6332548" y="1415534"/>
                    <a:ext cx="300826" cy="369332"/>
                  </a:xfrm>
                  <a:prstGeom prst="rect">
                    <a:avLst/>
                  </a:prstGeom>
                  <a:blipFill rotWithShape="0">
                    <a:blip r:embed="rId10"/>
                    <a:stretch>
                      <a:fillRect r="-16279"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3137768" y="2476418"/>
                    <a:ext cx="552168"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118" name="TextBox 117"/>
                  <p:cNvSpPr txBox="1">
                    <a:spLocks noRot="1" noChangeAspect="1" noMove="1" noResize="1" noEditPoints="1" noAdjustHandles="1" noChangeArrowheads="1" noChangeShapeType="1" noTextEdit="1"/>
                  </p:cNvSpPr>
                  <p:nvPr/>
                </p:nvSpPr>
                <p:spPr>
                  <a:xfrm>
                    <a:off x="3137768" y="2476418"/>
                    <a:ext cx="552168" cy="438283"/>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p:cNvSpPr txBox="1"/>
                  <p:nvPr/>
                </p:nvSpPr>
                <p:spPr>
                  <a:xfrm>
                    <a:off x="3737776" y="2482334"/>
                    <a:ext cx="558301"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119" name="TextBox 118"/>
                  <p:cNvSpPr txBox="1">
                    <a:spLocks noRot="1" noChangeAspect="1" noMove="1" noResize="1" noEditPoints="1" noAdjustHandles="1" noChangeArrowheads="1" noChangeShapeType="1" noTextEdit="1"/>
                  </p:cNvSpPr>
                  <p:nvPr/>
                </p:nvSpPr>
                <p:spPr>
                  <a:xfrm>
                    <a:off x="3737776" y="2482334"/>
                    <a:ext cx="558301" cy="438283"/>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p:cNvSpPr txBox="1"/>
                  <p:nvPr/>
                </p:nvSpPr>
                <p:spPr>
                  <a:xfrm>
                    <a:off x="4696937" y="2482334"/>
                    <a:ext cx="520608"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120" name="TextBox 119"/>
                  <p:cNvSpPr txBox="1">
                    <a:spLocks noRot="1" noChangeAspect="1" noMove="1" noResize="1" noEditPoints="1" noAdjustHandles="1" noChangeArrowheads="1" noChangeShapeType="1" noTextEdit="1"/>
                  </p:cNvSpPr>
                  <p:nvPr/>
                </p:nvSpPr>
                <p:spPr>
                  <a:xfrm>
                    <a:off x="4696937" y="2482334"/>
                    <a:ext cx="520608" cy="438283"/>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p:cNvSpPr txBox="1"/>
                  <p:nvPr/>
                </p:nvSpPr>
                <p:spPr>
                  <a:xfrm>
                    <a:off x="5650240" y="2482334"/>
                    <a:ext cx="527483"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121" name="TextBox 120"/>
                  <p:cNvSpPr txBox="1">
                    <a:spLocks noRot="1" noChangeAspect="1" noMove="1" noResize="1" noEditPoints="1" noAdjustHandles="1" noChangeArrowheads="1" noChangeShapeType="1" noTextEdit="1"/>
                  </p:cNvSpPr>
                  <p:nvPr/>
                </p:nvSpPr>
                <p:spPr>
                  <a:xfrm>
                    <a:off x="5650240" y="2482334"/>
                    <a:ext cx="527483" cy="438283"/>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15"/>
                    <a:stretch>
                      <a:fillRect r="-2083" b="-9804"/>
                    </a:stretch>
                  </a:blipFill>
                </p:spPr>
                <p:txBody>
                  <a:bodyPr/>
                  <a:lstStyle/>
                  <a:p>
                    <a:r>
                      <a:rPr lang="en-US">
                        <a:noFill/>
                      </a:rPr>
                      <a:t> </a:t>
                    </a:r>
                  </a:p>
                </p:txBody>
              </p:sp>
            </mc:Fallback>
          </mc:AlternateContent>
          <p:cxnSp>
            <p:nvCxnSpPr>
              <p:cNvPr id="123" name="Straight Connector 122"/>
              <p:cNvCxnSpPr>
                <a:stCxn id="104" idx="4"/>
                <a:endCxn id="98"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05" idx="4"/>
                <a:endCxn id="98"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06" idx="4"/>
                <a:endCxn id="98"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07" idx="4"/>
                <a:endCxn id="118" idx="0"/>
              </p:cNvCxnSpPr>
              <p:nvPr/>
            </p:nvCxnSpPr>
            <p:spPr>
              <a:xfrm flipH="1">
                <a:off x="3413852" y="1828800"/>
                <a:ext cx="2478038"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08" idx="4"/>
                <a:endCxn id="98" idx="0"/>
              </p:cNvCxnSpPr>
              <p:nvPr/>
            </p:nvCxnSpPr>
            <p:spPr>
              <a:xfrm flipH="1">
                <a:off x="3377289" y="1828800"/>
                <a:ext cx="31242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04" idx="4"/>
                <a:endCxn id="99"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4" idx="4"/>
                <a:endCxn id="100"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04" idx="4"/>
                <a:endCxn id="101"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04" idx="4"/>
                <a:endCxn id="102"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05" idx="4"/>
                <a:endCxn id="99"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05" idx="4"/>
                <a:endCxn id="100"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05" idx="4"/>
                <a:endCxn id="101"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05" idx="4"/>
                <a:endCxn id="102"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6" idx="4"/>
                <a:endCxn id="100"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06" idx="4"/>
                <a:endCxn id="101"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06" idx="4"/>
                <a:endCxn id="102"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07" idx="4"/>
                <a:endCxn id="101"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07" idx="4"/>
                <a:endCxn id="102"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07" idx="4"/>
                <a:endCxn id="100"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08" idx="4"/>
                <a:endCxn id="101" idx="0"/>
              </p:cNvCxnSpPr>
              <p:nvPr/>
            </p:nvCxnSpPr>
            <p:spPr>
              <a:xfrm flipH="1">
                <a:off x="5880166" y="1828800"/>
                <a:ext cx="621323"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143" name="Group 142"/>
          <p:cNvGrpSpPr/>
          <p:nvPr/>
        </p:nvGrpSpPr>
        <p:grpSpPr>
          <a:xfrm>
            <a:off x="2295593" y="2209800"/>
            <a:ext cx="3136424" cy="1305324"/>
            <a:chOff x="3128174" y="1371600"/>
            <a:chExt cx="3657600" cy="1549017"/>
          </a:xfrm>
        </p:grpSpPr>
        <p:sp>
          <p:nvSpPr>
            <p:cNvPr id="144" name="Oval 143"/>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45" name="Oval 144"/>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46" name="Oval 145"/>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47" name="Oval 146"/>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48" name="Oval 147"/>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149" name="Group 148"/>
            <p:cNvGrpSpPr/>
            <p:nvPr/>
          </p:nvGrpSpPr>
          <p:grpSpPr>
            <a:xfrm>
              <a:off x="3128174" y="1371600"/>
              <a:ext cx="3581400" cy="1549017"/>
              <a:chOff x="3128174" y="1371600"/>
              <a:chExt cx="3581400" cy="1549017"/>
            </a:xfrm>
          </p:grpSpPr>
          <p:sp>
            <p:nvSpPr>
              <p:cNvPr id="150" name="Oval 149"/>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151" name="Oval 150"/>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152" name="Oval 151"/>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153" name="Oval 152"/>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154" name="TextBox 153"/>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55" name="TextBox 154"/>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Box 155"/>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56" name="TextBox 155"/>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157" name="TextBox 156"/>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a:off x="3128174" y="1415534"/>
                    <a:ext cx="493215"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3128174" y="1415534"/>
                    <a:ext cx="493215" cy="438283"/>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p:cNvSpPr txBox="1"/>
                  <p:nvPr/>
                </p:nvSpPr>
                <p:spPr>
                  <a:xfrm>
                    <a:off x="3768688" y="1415534"/>
                    <a:ext cx="499421"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159" name="TextBox 158"/>
                  <p:cNvSpPr txBox="1">
                    <a:spLocks noRot="1" noChangeAspect="1" noMove="1" noResize="1" noEditPoints="1" noAdjustHandles="1" noChangeArrowheads="1" noChangeShapeType="1" noTextEdit="1"/>
                  </p:cNvSpPr>
                  <p:nvPr/>
                </p:nvSpPr>
                <p:spPr>
                  <a:xfrm>
                    <a:off x="3768688" y="1415534"/>
                    <a:ext cx="499421" cy="438283"/>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p:cNvSpPr txBox="1"/>
                  <p:nvPr/>
                </p:nvSpPr>
                <p:spPr>
                  <a:xfrm>
                    <a:off x="4687343" y="1415534"/>
                    <a:ext cx="459791" cy="46476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4687343" y="1415534"/>
                    <a:ext cx="459791" cy="464763"/>
                  </a:xfrm>
                  <a:prstGeom prst="rect">
                    <a:avLst/>
                  </a:prstGeom>
                  <a:blipFill rotWithShape="0">
                    <a:blip r:embed="rId27"/>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TextBox 160"/>
                  <p:cNvSpPr txBox="1"/>
                  <p:nvPr/>
                </p:nvSpPr>
                <p:spPr>
                  <a:xfrm>
                    <a:off x="5640645" y="1415534"/>
                    <a:ext cx="471680" cy="461339"/>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5640645" y="1415534"/>
                    <a:ext cx="471680" cy="461339"/>
                  </a:xfrm>
                  <a:prstGeom prst="rect">
                    <a:avLst/>
                  </a:prstGeom>
                  <a:blipFill rotWithShape="0">
                    <a:blip r:embed="rId28"/>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2" name="TextBox 161"/>
                  <p:cNvSpPr txBox="1"/>
                  <p:nvPr/>
                </p:nvSpPr>
                <p:spPr>
                  <a:xfrm>
                    <a:off x="3137768" y="2476418"/>
                    <a:ext cx="558644"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162" name="TextBox 161"/>
                  <p:cNvSpPr txBox="1">
                    <a:spLocks noRot="1" noChangeAspect="1" noMove="1" noResize="1" noEditPoints="1" noAdjustHandles="1" noChangeArrowheads="1" noChangeShapeType="1" noTextEdit="1"/>
                  </p:cNvSpPr>
                  <p:nvPr/>
                </p:nvSpPr>
                <p:spPr>
                  <a:xfrm>
                    <a:off x="3137768" y="2476418"/>
                    <a:ext cx="558644" cy="438283"/>
                  </a:xfrm>
                  <a:prstGeom prst="rect">
                    <a:avLst/>
                  </a:prstGeom>
                  <a:blipFill rotWithShape="0">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Box 162"/>
                  <p:cNvSpPr txBox="1"/>
                  <p:nvPr/>
                </p:nvSpPr>
                <p:spPr>
                  <a:xfrm>
                    <a:off x="3737776" y="2482334"/>
                    <a:ext cx="564849"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163" name="TextBox 162"/>
                  <p:cNvSpPr txBox="1">
                    <a:spLocks noRot="1" noChangeAspect="1" noMove="1" noResize="1" noEditPoints="1" noAdjustHandles="1" noChangeArrowheads="1" noChangeShapeType="1" noTextEdit="1"/>
                  </p:cNvSpPr>
                  <p:nvPr/>
                </p:nvSpPr>
                <p:spPr>
                  <a:xfrm>
                    <a:off x="3737776" y="2482334"/>
                    <a:ext cx="564849" cy="438283"/>
                  </a:xfrm>
                  <a:prstGeom prst="rect">
                    <a:avLst/>
                  </a:prstGeom>
                  <a:blipFill rotWithShape="0">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p:cNvSpPr txBox="1"/>
                  <p:nvPr/>
                </p:nvSpPr>
                <p:spPr>
                  <a:xfrm>
                    <a:off x="4696937" y="2482334"/>
                    <a:ext cx="526714"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4696937" y="2482334"/>
                    <a:ext cx="526714" cy="438283"/>
                  </a:xfrm>
                  <a:prstGeom prst="rect">
                    <a:avLst/>
                  </a:prstGeom>
                  <a:blipFill rotWithShape="0">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p:cNvSpPr txBox="1"/>
                  <p:nvPr/>
                </p:nvSpPr>
                <p:spPr>
                  <a:xfrm>
                    <a:off x="5650240" y="2482334"/>
                    <a:ext cx="533669"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165" name="TextBox 164"/>
                  <p:cNvSpPr txBox="1">
                    <a:spLocks noRot="1" noChangeAspect="1" noMove="1" noResize="1" noEditPoints="1" noAdjustHandles="1" noChangeArrowheads="1" noChangeShapeType="1" noTextEdit="1"/>
                  </p:cNvSpPr>
                  <p:nvPr/>
                </p:nvSpPr>
                <p:spPr>
                  <a:xfrm>
                    <a:off x="5650240" y="2482334"/>
                    <a:ext cx="533669" cy="438283"/>
                  </a:xfrm>
                  <a:prstGeom prst="rect">
                    <a:avLst/>
                  </a:prstGeom>
                  <a:blipFill rotWithShape="0">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 name="TextBox 165"/>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166" name="TextBox 165"/>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33"/>
                    <a:stretch>
                      <a:fillRect r="-6383" b="-9804"/>
                    </a:stretch>
                  </a:blipFill>
                </p:spPr>
                <p:txBody>
                  <a:bodyPr/>
                  <a:lstStyle/>
                  <a:p>
                    <a:r>
                      <a:rPr lang="en-US">
                        <a:noFill/>
                      </a:rPr>
                      <a:t> </a:t>
                    </a:r>
                  </a:p>
                </p:txBody>
              </p:sp>
            </mc:Fallback>
          </mc:AlternateContent>
          <p:cxnSp>
            <p:nvCxnSpPr>
              <p:cNvPr id="167" name="Straight Connector 166"/>
              <p:cNvCxnSpPr>
                <a:stCxn id="150" idx="4"/>
                <a:endCxn id="144"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51" idx="4"/>
                <a:endCxn id="144"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52" idx="4"/>
                <a:endCxn id="144"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53" idx="4"/>
                <a:endCxn id="162" idx="0"/>
              </p:cNvCxnSpPr>
              <p:nvPr/>
            </p:nvCxnSpPr>
            <p:spPr>
              <a:xfrm flipH="1">
                <a:off x="3417090" y="1828800"/>
                <a:ext cx="2474800"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1" name="Straight Connector 170"/>
              <p:cNvCxnSpPr>
                <a:stCxn id="150" idx="4"/>
                <a:endCxn id="145"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150" idx="4"/>
                <a:endCxn id="146"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3" name="Straight Connector 172"/>
              <p:cNvCxnSpPr>
                <a:stCxn id="150" idx="4"/>
                <a:endCxn id="147"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150" idx="4"/>
                <a:endCxn id="148"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151" idx="4"/>
                <a:endCxn id="145"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51" idx="4"/>
                <a:endCxn id="146"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51" idx="4"/>
                <a:endCxn id="147"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51" idx="4"/>
                <a:endCxn id="148"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52" idx="4"/>
                <a:endCxn id="146"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52" idx="4"/>
                <a:endCxn id="147"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52" idx="4"/>
                <a:endCxn id="148"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53" idx="4"/>
                <a:endCxn id="147"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53" idx="4"/>
                <a:endCxn id="148"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53" idx="4"/>
                <a:endCxn id="146"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sp>
        <p:nvSpPr>
          <p:cNvPr id="186" name="Cloud Callout 185"/>
          <p:cNvSpPr/>
          <p:nvPr/>
        </p:nvSpPr>
        <p:spPr>
          <a:xfrm>
            <a:off x="6248400" y="3139630"/>
            <a:ext cx="1600200" cy="1051370"/>
          </a:xfrm>
          <a:prstGeom prst="cloudCallout">
            <a:avLst>
              <a:gd name="adj1" fmla="val -94046"/>
              <a:gd name="adj2" fmla="val 4643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MANY Hidden Layers</a:t>
            </a:r>
            <a:endParaRPr lang="en-US" dirty="0">
              <a:solidFill>
                <a:srgbClr val="FF0000"/>
              </a:solidFill>
            </a:endParaRPr>
          </a:p>
        </p:txBody>
      </p:sp>
      <p:sp>
        <p:nvSpPr>
          <p:cNvPr id="189" name="Cloud Callout 188"/>
          <p:cNvSpPr/>
          <p:nvPr/>
        </p:nvSpPr>
        <p:spPr>
          <a:xfrm>
            <a:off x="6314955" y="5343923"/>
            <a:ext cx="1600200" cy="893319"/>
          </a:xfrm>
          <a:prstGeom prst="cloudCallout">
            <a:avLst>
              <a:gd name="adj1" fmla="val -97662"/>
              <a:gd name="adj2" fmla="val 271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Visible Layer</a:t>
            </a:r>
            <a:endParaRPr lang="en-US" dirty="0">
              <a:solidFill>
                <a:srgbClr val="FF0000"/>
              </a:solidFill>
            </a:endParaRPr>
          </a:p>
        </p:txBody>
      </p:sp>
      <p:sp>
        <p:nvSpPr>
          <p:cNvPr id="190" name="Cloud Callout 189"/>
          <p:cNvSpPr/>
          <p:nvPr/>
        </p:nvSpPr>
        <p:spPr>
          <a:xfrm>
            <a:off x="6171718" y="2150135"/>
            <a:ext cx="1600200" cy="562706"/>
          </a:xfrm>
          <a:prstGeom prst="cloudCallout">
            <a:avLst>
              <a:gd name="adj1" fmla="val -122979"/>
              <a:gd name="adj2" fmla="val -403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Labels</a:t>
            </a:r>
            <a:endParaRPr lang="en-US" dirty="0">
              <a:solidFill>
                <a:srgbClr val="FF0000"/>
              </a:solidFill>
            </a:endParaRPr>
          </a:p>
        </p:txBody>
      </p:sp>
      <p:sp>
        <p:nvSpPr>
          <p:cNvPr id="191" name="Cloud Callout 190"/>
          <p:cNvSpPr/>
          <p:nvPr/>
        </p:nvSpPr>
        <p:spPr>
          <a:xfrm>
            <a:off x="6248400" y="3124200"/>
            <a:ext cx="1600200" cy="1051370"/>
          </a:xfrm>
          <a:prstGeom prst="cloudCallout">
            <a:avLst>
              <a:gd name="adj1" fmla="val -99109"/>
              <a:gd name="adj2" fmla="val 12790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MANY Hidden Layers</a:t>
            </a:r>
            <a:endParaRPr lang="en-US" dirty="0">
              <a:solidFill>
                <a:srgbClr val="FF0000"/>
              </a:solidFill>
            </a:endParaRPr>
          </a:p>
        </p:txBody>
      </p:sp>
      <p:sp>
        <p:nvSpPr>
          <p:cNvPr id="192" name="Cloud Callout 191"/>
          <p:cNvSpPr/>
          <p:nvPr/>
        </p:nvSpPr>
        <p:spPr>
          <a:xfrm>
            <a:off x="6248400" y="3124200"/>
            <a:ext cx="1600200" cy="1051370"/>
          </a:xfrm>
          <a:prstGeom prst="cloudCallout">
            <a:avLst>
              <a:gd name="adj1" fmla="val -96940"/>
              <a:gd name="adj2" fmla="val -2842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defTabSz="914269"/>
            <a:r>
              <a:rPr lang="en-US" dirty="0" smtClean="0">
                <a:solidFill>
                  <a:srgbClr val="FF0000"/>
                </a:solidFill>
              </a:rPr>
              <a:t>MANY Hidden Layers</a:t>
            </a:r>
            <a:endParaRPr lang="en-US" dirty="0">
              <a:solidFill>
                <a:srgbClr val="FF0000"/>
              </a:solidFill>
            </a:endParaRPr>
          </a:p>
        </p:txBody>
      </p:sp>
    </p:spTree>
    <p:extLst>
      <p:ext uri="{BB962C8B-B14F-4D97-AF65-F5344CB8AC3E}">
        <p14:creationId xmlns:p14="http://schemas.microsoft.com/office/powerpoint/2010/main" val="1471442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71" t="1625" r="7671" b="22010"/>
          <a:stretch/>
        </p:blipFill>
        <p:spPr>
          <a:xfrm>
            <a:off x="1" y="0"/>
            <a:ext cx="9144000" cy="4670155"/>
          </a:xfrm>
          <a:prstGeom prst="rect">
            <a:avLst/>
          </a:prstGeom>
        </p:spPr>
      </p:pic>
      <p:sp>
        <p:nvSpPr>
          <p:cNvPr id="5" name="TextBox 4"/>
          <p:cNvSpPr txBox="1"/>
          <p:nvPr/>
        </p:nvSpPr>
        <p:spPr>
          <a:xfrm>
            <a:off x="179512" y="4797152"/>
            <a:ext cx="4608512" cy="1938992"/>
          </a:xfrm>
          <a:prstGeom prst="rect">
            <a:avLst/>
          </a:prstGeom>
          <a:noFill/>
        </p:spPr>
        <p:txBody>
          <a:bodyPr wrap="square" rtlCol="0">
            <a:spAutoFit/>
          </a:bodyPr>
          <a:lstStyle/>
          <a:p>
            <a:r>
              <a:rPr lang="en-US" sz="2400" dirty="0" smtClean="0"/>
              <a:t>First train a stack of three models each of which has one hidden layer. Each model in the stack treats the hidden variables of the previous model as data.</a:t>
            </a:r>
            <a:endParaRPr lang="en-US" sz="2400" dirty="0"/>
          </a:p>
        </p:txBody>
      </p:sp>
      <p:sp>
        <p:nvSpPr>
          <p:cNvPr id="6" name="TextBox 5"/>
          <p:cNvSpPr txBox="1"/>
          <p:nvPr/>
        </p:nvSpPr>
        <p:spPr>
          <a:xfrm>
            <a:off x="4788024" y="4981818"/>
            <a:ext cx="2232248" cy="1569660"/>
          </a:xfrm>
          <a:prstGeom prst="rect">
            <a:avLst/>
          </a:prstGeom>
          <a:noFill/>
        </p:spPr>
        <p:txBody>
          <a:bodyPr wrap="square" rtlCol="0">
            <a:spAutoFit/>
          </a:bodyPr>
          <a:lstStyle/>
          <a:p>
            <a:r>
              <a:rPr lang="en-US" sz="2400" dirty="0" smtClean="0">
                <a:solidFill>
                  <a:srgbClr val="000090"/>
                </a:solidFill>
              </a:rPr>
              <a:t>Then compose them into a single Deep Belief Network.</a:t>
            </a:r>
            <a:endParaRPr lang="en-US" sz="2400" dirty="0">
              <a:solidFill>
                <a:srgbClr val="000090"/>
              </a:solidFill>
            </a:endParaRPr>
          </a:p>
        </p:txBody>
      </p:sp>
      <p:sp>
        <p:nvSpPr>
          <p:cNvPr id="7" name="TextBox 6"/>
          <p:cNvSpPr txBox="1"/>
          <p:nvPr/>
        </p:nvSpPr>
        <p:spPr>
          <a:xfrm>
            <a:off x="7200293" y="4797152"/>
            <a:ext cx="1943708" cy="1938992"/>
          </a:xfrm>
          <a:prstGeom prst="rect">
            <a:avLst/>
          </a:prstGeom>
          <a:noFill/>
        </p:spPr>
        <p:txBody>
          <a:bodyPr wrap="square" rtlCol="0">
            <a:spAutoFit/>
          </a:bodyPr>
          <a:lstStyle/>
          <a:p>
            <a:r>
              <a:rPr lang="en-US" sz="2400" dirty="0" smtClean="0"/>
              <a:t>Then add outputs and train the DNN with </a:t>
            </a:r>
            <a:r>
              <a:rPr lang="en-US" sz="2400" dirty="0" err="1" smtClean="0"/>
              <a:t>backprop</a:t>
            </a:r>
            <a:r>
              <a:rPr lang="en-US" sz="2400" dirty="0" smtClean="0"/>
              <a:t>.</a:t>
            </a:r>
            <a:endParaRPr lang="en-US" sz="2400" dirty="0"/>
          </a:p>
        </p:txBody>
      </p:sp>
      <p:sp>
        <p:nvSpPr>
          <p:cNvPr id="2" name="TextBox 1"/>
          <p:cNvSpPr txBox="1"/>
          <p:nvPr/>
        </p:nvSpPr>
        <p:spPr>
          <a:xfrm>
            <a:off x="0" y="0"/>
            <a:ext cx="6852838" cy="369332"/>
          </a:xfrm>
          <a:prstGeom prst="rect">
            <a:avLst/>
          </a:prstGeom>
          <a:noFill/>
        </p:spPr>
        <p:txBody>
          <a:bodyPr wrap="none" rtlCol="0">
            <a:spAutoFit/>
          </a:bodyPr>
          <a:lstStyle/>
          <a:p>
            <a:r>
              <a:rPr lang="en-US" dirty="0" smtClean="0"/>
              <a:t>Hinton, Deng, Yu, Mohamed</a:t>
            </a:r>
            <a:r>
              <a:rPr lang="en-US" smtClean="0"/>
              <a:t>, Dahl… </a:t>
            </a:r>
            <a:r>
              <a:rPr lang="en-US" dirty="0" smtClean="0"/>
              <a:t>etc. IEEE Sig. Proc. Mag. (Nov 2012)</a:t>
            </a:r>
            <a:endParaRPr lang="en-US" dirty="0"/>
          </a:p>
        </p:txBody>
      </p:sp>
    </p:spTree>
    <p:extLst>
      <p:ext uri="{BB962C8B-B14F-4D97-AF65-F5344CB8AC3E}">
        <p14:creationId xmlns:p14="http://schemas.microsoft.com/office/powerpoint/2010/main" val="1439736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b="1" dirty="0" smtClean="0">
                <a:solidFill>
                  <a:schemeClr val="accent6">
                    <a:lumMod val="50000"/>
                  </a:schemeClr>
                </a:solidFill>
              </a:rPr>
              <a:t>Quiz Questions</a:t>
            </a:r>
          </a:p>
        </p:txBody>
      </p:sp>
      <p:sp>
        <p:nvSpPr>
          <p:cNvPr id="3075" name="Content Placeholder 2"/>
          <p:cNvSpPr>
            <a:spLocks noGrp="1"/>
          </p:cNvSpPr>
          <p:nvPr>
            <p:ph idx="1"/>
          </p:nvPr>
        </p:nvSpPr>
        <p:spPr>
          <a:xfrm>
            <a:off x="457200" y="1600200"/>
            <a:ext cx="8458200" cy="4525963"/>
          </a:xfrm>
        </p:spPr>
        <p:txBody>
          <a:bodyPr>
            <a:normAutofit fontScale="92500" lnSpcReduction="20000"/>
          </a:bodyPr>
          <a:lstStyle/>
          <a:p>
            <a:pPr marL="514350" indent="-514350">
              <a:buFont typeface="+mj-lt"/>
              <a:buAutoNum type="arabicPeriod"/>
            </a:pPr>
            <a:r>
              <a:rPr lang="en-US" b="1" dirty="0" smtClean="0"/>
              <a:t>DBN &amp; DNN: which one is generative? Which one is discriminative?</a:t>
            </a:r>
          </a:p>
          <a:p>
            <a:pPr marL="514350" indent="-514350">
              <a:buFont typeface="+mj-lt"/>
              <a:buAutoNum type="arabicPeriod"/>
            </a:pPr>
            <a:r>
              <a:rPr lang="en-US" b="1" dirty="0" smtClean="0"/>
              <a:t>How can a generative model be used for recognition? </a:t>
            </a:r>
            <a:r>
              <a:rPr lang="en-US" sz="2400" dirty="0" smtClean="0">
                <a:solidFill>
                  <a:schemeClr val="bg2">
                    <a:lumMod val="90000"/>
                  </a:schemeClr>
                </a:solidFill>
              </a:rPr>
              <a:t>(Bayes rule as for HMM speech recognition)</a:t>
            </a:r>
          </a:p>
          <a:p>
            <a:pPr marL="514350" indent="-514350">
              <a:buFont typeface="+mj-lt"/>
              <a:buAutoNum type="arabicPeriod"/>
            </a:pPr>
            <a:r>
              <a:rPr lang="en-US" b="1" dirty="0" smtClean="0"/>
              <a:t>How does DBN do synthesis?</a:t>
            </a:r>
          </a:p>
          <a:p>
            <a:pPr marL="514350" indent="-514350">
              <a:buFont typeface="Calibri" pitchFamily="34" charset="0"/>
              <a:buAutoNum type="arabicPeriod"/>
            </a:pPr>
            <a:r>
              <a:rPr lang="en-US" b="1" dirty="0" smtClean="0"/>
              <a:t>How does DBN do recognition?</a:t>
            </a:r>
          </a:p>
          <a:p>
            <a:pPr marL="514350" indent="-514350">
              <a:buFont typeface="Calibri" pitchFamily="34" charset="0"/>
              <a:buAutoNum type="arabicPeriod"/>
            </a:pPr>
            <a:r>
              <a:rPr lang="en-US" b="1" dirty="0" smtClean="0"/>
              <a:t>How does DNN do recognition?</a:t>
            </a:r>
          </a:p>
          <a:p>
            <a:pPr marL="514350" indent="-514350">
              <a:buFont typeface="Calibri" pitchFamily="34" charset="0"/>
              <a:buAutoNum type="arabicPeriod"/>
            </a:pPr>
            <a:r>
              <a:rPr lang="en-US" b="1" dirty="0" smtClean="0"/>
              <a:t>For recognition, is RBN or DNN better?</a:t>
            </a:r>
          </a:p>
          <a:p>
            <a:pPr marL="514350" indent="-514350">
              <a:buFont typeface="Calibri" pitchFamily="34" charset="0"/>
              <a:buAutoNum type="arabicPeriod"/>
            </a:pPr>
            <a:r>
              <a:rPr lang="en-US" b="1" dirty="0" smtClean="0"/>
              <a:t>What is the difference between DBN and Dynamic Bayes Net (a.k.a. “DBN”)?</a:t>
            </a:r>
          </a:p>
          <a:p>
            <a:pPr marL="514350" indent="-514350">
              <a:buFont typeface="Calibri" pitchFamily="34" charset="0"/>
              <a:buAutoNum type="arabicPeriod"/>
            </a:pPr>
            <a:endParaRPr lang="en-US" b="1" dirty="0" smtClean="0"/>
          </a:p>
          <a:p>
            <a:pPr marL="514350" indent="-514350">
              <a:buFont typeface="Calibri" pitchFamily="34" charset="0"/>
              <a:buAutoNum type="arabicPeriod"/>
            </a:pPr>
            <a:endParaRPr lang="en-US" b="1"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407183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en-US" sz="2800" b="1" dirty="0" smtClean="0"/>
              <a:t>The Answer to Quiz Question 3:</a:t>
            </a:r>
          </a:p>
        </p:txBody>
      </p:sp>
      <p:sp>
        <p:nvSpPr>
          <p:cNvPr id="8198" name="Rectangle 3"/>
          <p:cNvSpPr>
            <a:spLocks noGrp="1" noChangeArrowheads="1"/>
          </p:cNvSpPr>
          <p:nvPr>
            <p:ph type="body" sz="half" idx="1"/>
          </p:nvPr>
        </p:nvSpPr>
        <p:spPr>
          <a:xfrm>
            <a:off x="215900" y="1484313"/>
            <a:ext cx="5113338" cy="4525962"/>
          </a:xfrm>
        </p:spPr>
        <p:txBody>
          <a:bodyPr>
            <a:normAutofit lnSpcReduction="10000"/>
          </a:bodyPr>
          <a:lstStyle/>
          <a:p>
            <a:pPr marL="457200" indent="-457200" eaLnBrk="1" hangingPunct="1"/>
            <a:r>
              <a:rPr lang="en-US" sz="2400" smtClean="0"/>
              <a:t>To generate data: </a:t>
            </a:r>
          </a:p>
          <a:p>
            <a:pPr marL="914400" lvl="1" indent="-457200" eaLnBrk="1" hangingPunct="1">
              <a:buFontTx/>
              <a:buAutoNum type="arabicPeriod"/>
            </a:pPr>
            <a:r>
              <a:rPr lang="en-US" smtClean="0"/>
              <a:t>Get an equilibrium sample from the top-level RBM by performing alternating Gibbs sampling for a long time.</a:t>
            </a:r>
          </a:p>
          <a:p>
            <a:pPr marL="914400" lvl="1" indent="-457200" eaLnBrk="1" hangingPunct="1">
              <a:buFontTx/>
              <a:buAutoNum type="arabicPeriod"/>
            </a:pPr>
            <a:r>
              <a:rPr lang="en-US" smtClean="0"/>
              <a:t>Perform a top-down pass to get states for all the other layers.</a:t>
            </a:r>
          </a:p>
          <a:p>
            <a:pPr marL="914400" lvl="1" indent="-457200" eaLnBrk="1" hangingPunct="1">
              <a:buFontTx/>
              <a:buNone/>
            </a:pPr>
            <a:endParaRPr lang="en-US" smtClean="0"/>
          </a:p>
          <a:p>
            <a:pPr marL="914400" lvl="1" indent="-457200" eaLnBrk="1" hangingPunct="1">
              <a:buFontTx/>
              <a:buNone/>
            </a:pPr>
            <a:r>
              <a:rPr lang="en-US" smtClean="0">
                <a:solidFill>
                  <a:schemeClr val="tx1"/>
                </a:solidFill>
              </a:rPr>
              <a:t>     So the lower level bottom-up connections  are </a:t>
            </a:r>
            <a:r>
              <a:rPr lang="en-US" smtClean="0">
                <a:solidFill>
                  <a:srgbClr val="FF0000"/>
                </a:solidFill>
              </a:rPr>
              <a:t>not </a:t>
            </a:r>
            <a:r>
              <a:rPr lang="en-US" smtClean="0">
                <a:solidFill>
                  <a:schemeClr val="tx1"/>
                </a:solidFill>
              </a:rPr>
              <a:t>part of the generative model. They are just used for inference.</a:t>
            </a:r>
          </a:p>
        </p:txBody>
      </p:sp>
      <p:sp>
        <p:nvSpPr>
          <p:cNvPr id="8199" name="AutoShape 4"/>
          <p:cNvSpPr>
            <a:spLocks noChangeArrowheads="1"/>
          </p:cNvSpPr>
          <p:nvPr/>
        </p:nvSpPr>
        <p:spPr bwMode="auto">
          <a:xfrm>
            <a:off x="7343775" y="3633788"/>
            <a:ext cx="323850" cy="585787"/>
          </a:xfrm>
          <a:prstGeom prst="downArrow">
            <a:avLst>
              <a:gd name="adj1" fmla="val 50000"/>
              <a:gd name="adj2" fmla="val 45221"/>
            </a:avLst>
          </a:prstGeom>
          <a:solidFill>
            <a:srgbClr val="009900"/>
          </a:solidFill>
          <a:ln w="9525">
            <a:solidFill>
              <a:srgbClr val="009900"/>
            </a:solidFill>
            <a:miter lim="800000"/>
            <a:headEnd/>
            <a:tailEnd/>
          </a:ln>
        </p:spPr>
        <p:txBody>
          <a:bodyPr wrap="none" anchor="ctr"/>
          <a:lstStyle/>
          <a:p>
            <a:pPr defTabSz="914269"/>
            <a:endParaRPr lang="en-CA">
              <a:solidFill>
                <a:prstClr val="black"/>
              </a:solidFill>
            </a:endParaRPr>
          </a:p>
        </p:txBody>
      </p:sp>
      <p:sp>
        <p:nvSpPr>
          <p:cNvPr id="8200" name="Text Box 5"/>
          <p:cNvSpPr txBox="1">
            <a:spLocks noChangeArrowheads="1"/>
          </p:cNvSpPr>
          <p:nvPr/>
        </p:nvSpPr>
        <p:spPr bwMode="auto">
          <a:xfrm>
            <a:off x="5903913" y="3033713"/>
            <a:ext cx="2339975" cy="528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800">
                <a:solidFill>
                  <a:prstClr val="black"/>
                </a:solidFill>
              </a:rPr>
              <a:t>         h2</a:t>
            </a:r>
            <a:endParaRPr lang="en-US" sz="2400">
              <a:solidFill>
                <a:prstClr val="black"/>
              </a:solidFill>
            </a:endParaRPr>
          </a:p>
        </p:txBody>
      </p:sp>
      <p:sp>
        <p:nvSpPr>
          <p:cNvPr id="8201" name="Text Box 6"/>
          <p:cNvSpPr txBox="1">
            <a:spLocks noChangeArrowheads="1"/>
          </p:cNvSpPr>
          <p:nvPr/>
        </p:nvSpPr>
        <p:spPr bwMode="auto">
          <a:xfrm>
            <a:off x="5976938" y="5408613"/>
            <a:ext cx="2159000" cy="528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800">
                <a:solidFill>
                  <a:prstClr val="black"/>
                </a:solidFill>
              </a:rPr>
              <a:t>      data</a:t>
            </a:r>
            <a:endParaRPr lang="en-US" sz="2400">
              <a:solidFill>
                <a:prstClr val="black"/>
              </a:solidFill>
            </a:endParaRPr>
          </a:p>
        </p:txBody>
      </p:sp>
      <p:sp>
        <p:nvSpPr>
          <p:cNvPr id="8202" name="Text Box 7"/>
          <p:cNvSpPr txBox="1">
            <a:spLocks noChangeArrowheads="1"/>
          </p:cNvSpPr>
          <p:nvPr/>
        </p:nvSpPr>
        <p:spPr bwMode="auto">
          <a:xfrm>
            <a:off x="5905500" y="4268788"/>
            <a:ext cx="2305050" cy="528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800">
                <a:solidFill>
                  <a:prstClr val="black"/>
                </a:solidFill>
              </a:rPr>
              <a:t>          h1</a:t>
            </a:r>
            <a:endParaRPr lang="en-US" sz="2400">
              <a:solidFill>
                <a:prstClr val="black"/>
              </a:solidFill>
            </a:endParaRPr>
          </a:p>
        </p:txBody>
      </p:sp>
      <p:sp>
        <p:nvSpPr>
          <p:cNvPr id="8203" name="AutoShape 8"/>
          <p:cNvSpPr>
            <a:spLocks noChangeArrowheads="1"/>
          </p:cNvSpPr>
          <p:nvPr/>
        </p:nvSpPr>
        <p:spPr bwMode="auto">
          <a:xfrm>
            <a:off x="7343775" y="4857750"/>
            <a:ext cx="323850" cy="482600"/>
          </a:xfrm>
          <a:prstGeom prst="downArrow">
            <a:avLst>
              <a:gd name="adj1" fmla="val 50000"/>
              <a:gd name="adj2" fmla="val 37255"/>
            </a:avLst>
          </a:prstGeom>
          <a:solidFill>
            <a:srgbClr val="009900"/>
          </a:solidFill>
          <a:ln w="9525">
            <a:solidFill>
              <a:srgbClr val="009900"/>
            </a:solidFill>
            <a:miter lim="800000"/>
            <a:headEnd/>
            <a:tailEnd/>
          </a:ln>
        </p:spPr>
        <p:txBody>
          <a:bodyPr wrap="none" anchor="ctr"/>
          <a:lstStyle/>
          <a:p>
            <a:pPr defTabSz="914269"/>
            <a:endParaRPr lang="en-CA">
              <a:solidFill>
                <a:prstClr val="black"/>
              </a:solidFill>
            </a:endParaRPr>
          </a:p>
        </p:txBody>
      </p:sp>
      <p:sp>
        <p:nvSpPr>
          <p:cNvPr id="8204" name="AutoShape 9"/>
          <p:cNvSpPr>
            <a:spLocks noChangeArrowheads="1"/>
          </p:cNvSpPr>
          <p:nvPr/>
        </p:nvSpPr>
        <p:spPr bwMode="auto">
          <a:xfrm>
            <a:off x="6840538" y="2571750"/>
            <a:ext cx="323850" cy="379413"/>
          </a:xfrm>
          <a:prstGeom prst="downArrow">
            <a:avLst>
              <a:gd name="adj1" fmla="val 50000"/>
              <a:gd name="adj2" fmla="val 29289"/>
            </a:avLst>
          </a:prstGeom>
          <a:solidFill>
            <a:srgbClr val="009900"/>
          </a:solidFill>
          <a:ln w="9525">
            <a:solidFill>
              <a:srgbClr val="009900"/>
            </a:solidFill>
            <a:miter lim="800000"/>
            <a:headEnd/>
            <a:tailEnd/>
          </a:ln>
        </p:spPr>
        <p:txBody>
          <a:bodyPr wrap="none" anchor="ctr"/>
          <a:lstStyle/>
          <a:p>
            <a:pPr defTabSz="914269"/>
            <a:endParaRPr lang="en-CA">
              <a:solidFill>
                <a:prstClr val="black"/>
              </a:solidFill>
            </a:endParaRPr>
          </a:p>
        </p:txBody>
      </p:sp>
      <p:sp>
        <p:nvSpPr>
          <p:cNvPr id="8205" name="Text Box 10"/>
          <p:cNvSpPr txBox="1">
            <a:spLocks noChangeArrowheads="1"/>
          </p:cNvSpPr>
          <p:nvPr/>
        </p:nvSpPr>
        <p:spPr bwMode="auto">
          <a:xfrm>
            <a:off x="5903913" y="1592263"/>
            <a:ext cx="2305050" cy="528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800">
                <a:solidFill>
                  <a:prstClr val="black"/>
                </a:solidFill>
              </a:rPr>
              <a:t>        h3</a:t>
            </a:r>
            <a:endParaRPr lang="en-US" sz="2400">
              <a:solidFill>
                <a:prstClr val="black"/>
              </a:solidFill>
            </a:endParaRPr>
          </a:p>
        </p:txBody>
      </p:sp>
      <p:graphicFrame>
        <p:nvGraphicFramePr>
          <p:cNvPr id="8194" name="Object 11"/>
          <p:cNvGraphicFramePr>
            <a:graphicFrameLocks noChangeAspect="1"/>
          </p:cNvGraphicFramePr>
          <p:nvPr/>
        </p:nvGraphicFramePr>
        <p:xfrm>
          <a:off x="7775575" y="3694113"/>
          <a:ext cx="477838" cy="455612"/>
        </p:xfrm>
        <a:graphic>
          <a:graphicData uri="http://schemas.openxmlformats.org/presentationml/2006/ole">
            <mc:AlternateContent xmlns:mc="http://schemas.openxmlformats.org/markup-compatibility/2006">
              <mc:Choice xmlns:v="urn:schemas-microsoft-com:vml" Requires="v">
                <p:oleObj spid="_x0000_s3200" name="Equation" r:id="rId4" imgW="215640" imgH="215640" progId="Equation.3">
                  <p:embed/>
                </p:oleObj>
              </mc:Choice>
              <mc:Fallback>
                <p:oleObj name="Equation" r:id="rId4" imgW="21564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575" y="3694113"/>
                        <a:ext cx="47783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5" name="Object 12"/>
          <p:cNvGraphicFramePr>
            <a:graphicFrameLocks noChangeAspect="1"/>
          </p:cNvGraphicFramePr>
          <p:nvPr/>
        </p:nvGraphicFramePr>
        <p:xfrm>
          <a:off x="7380288" y="2341563"/>
          <a:ext cx="476250" cy="511175"/>
        </p:xfrm>
        <a:graphic>
          <a:graphicData uri="http://schemas.openxmlformats.org/presentationml/2006/ole">
            <mc:AlternateContent xmlns:mc="http://schemas.openxmlformats.org/markup-compatibility/2006">
              <mc:Choice xmlns:v="urn:schemas-microsoft-com:vml" Requires="v">
                <p:oleObj spid="_x0000_s3201" name="Equation" r:id="rId6" imgW="203040" imgH="228600" progId="Equation.3">
                  <p:embed/>
                </p:oleObj>
              </mc:Choice>
              <mc:Fallback>
                <p:oleObj name="Equation" r:id="rId6" imgW="20304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2341563"/>
                        <a:ext cx="4762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6" name="Object 13"/>
          <p:cNvGraphicFramePr>
            <a:graphicFrameLocks noChangeAspect="1"/>
          </p:cNvGraphicFramePr>
          <p:nvPr/>
        </p:nvGraphicFramePr>
        <p:xfrm>
          <a:off x="7785100" y="4905375"/>
          <a:ext cx="423863" cy="457200"/>
        </p:xfrm>
        <a:graphic>
          <a:graphicData uri="http://schemas.openxmlformats.org/presentationml/2006/ole">
            <mc:AlternateContent xmlns:mc="http://schemas.openxmlformats.org/markup-compatibility/2006">
              <mc:Choice xmlns:v="urn:schemas-microsoft-com:vml" Requires="v">
                <p:oleObj spid="_x0000_s3202" name="Equation" r:id="rId8" imgW="190440" imgH="215640" progId="Equation.3">
                  <p:embed/>
                </p:oleObj>
              </mc:Choice>
              <mc:Fallback>
                <p:oleObj name="Equation" r:id="rId8" imgW="19044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5100" y="4905375"/>
                        <a:ext cx="4238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6" name="AutoShape 14"/>
          <p:cNvSpPr>
            <a:spLocks noChangeArrowheads="1"/>
          </p:cNvSpPr>
          <p:nvPr/>
        </p:nvSpPr>
        <p:spPr bwMode="auto">
          <a:xfrm rot="10800000">
            <a:off x="6554788" y="4857750"/>
            <a:ext cx="323850" cy="484188"/>
          </a:xfrm>
          <a:prstGeom prst="downArrow">
            <a:avLst>
              <a:gd name="adj1" fmla="val 50000"/>
              <a:gd name="adj2" fmla="val 37377"/>
            </a:avLst>
          </a:prstGeom>
          <a:solidFill>
            <a:srgbClr val="FF0000"/>
          </a:solidFill>
          <a:ln w="9525">
            <a:solidFill>
              <a:srgbClr val="FF0000"/>
            </a:solidFill>
            <a:miter lim="800000"/>
            <a:headEnd/>
            <a:tailEnd/>
          </a:ln>
        </p:spPr>
        <p:txBody>
          <a:bodyPr wrap="none" anchor="ctr"/>
          <a:lstStyle/>
          <a:p>
            <a:pPr defTabSz="914269"/>
            <a:endParaRPr lang="en-CA">
              <a:solidFill>
                <a:prstClr val="black"/>
              </a:solidFill>
            </a:endParaRPr>
          </a:p>
        </p:txBody>
      </p:sp>
      <p:sp>
        <p:nvSpPr>
          <p:cNvPr id="8207" name="AutoShape 15"/>
          <p:cNvSpPr>
            <a:spLocks noChangeArrowheads="1"/>
          </p:cNvSpPr>
          <p:nvPr/>
        </p:nvSpPr>
        <p:spPr bwMode="auto">
          <a:xfrm rot="10800000">
            <a:off x="6554788" y="3670300"/>
            <a:ext cx="323850" cy="552450"/>
          </a:xfrm>
          <a:prstGeom prst="downArrow">
            <a:avLst>
              <a:gd name="adj1" fmla="val 50000"/>
              <a:gd name="adj2" fmla="val 42647"/>
            </a:avLst>
          </a:prstGeom>
          <a:solidFill>
            <a:srgbClr val="FF0000"/>
          </a:solidFill>
          <a:ln w="9525">
            <a:solidFill>
              <a:srgbClr val="FF0000"/>
            </a:solidFill>
            <a:miter lim="800000"/>
            <a:headEnd/>
            <a:tailEnd/>
          </a:ln>
        </p:spPr>
        <p:txBody>
          <a:bodyPr wrap="none" anchor="ctr"/>
          <a:lstStyle/>
          <a:p>
            <a:pPr defTabSz="914269"/>
            <a:endParaRPr lang="en-CA">
              <a:solidFill>
                <a:prstClr val="black"/>
              </a:solidFill>
            </a:endParaRPr>
          </a:p>
        </p:txBody>
      </p:sp>
      <p:sp>
        <p:nvSpPr>
          <p:cNvPr id="8208" name="AutoShape 16"/>
          <p:cNvSpPr>
            <a:spLocks noChangeArrowheads="1"/>
          </p:cNvSpPr>
          <p:nvPr/>
        </p:nvSpPr>
        <p:spPr bwMode="auto">
          <a:xfrm rot="10800000">
            <a:off x="6840538" y="2185988"/>
            <a:ext cx="323850" cy="379412"/>
          </a:xfrm>
          <a:prstGeom prst="downArrow">
            <a:avLst>
              <a:gd name="adj1" fmla="val 50000"/>
              <a:gd name="adj2" fmla="val 29289"/>
            </a:avLst>
          </a:prstGeom>
          <a:solidFill>
            <a:srgbClr val="009900"/>
          </a:solidFill>
          <a:ln w="9525">
            <a:solidFill>
              <a:srgbClr val="009900"/>
            </a:solidFill>
            <a:miter lim="800000"/>
            <a:headEnd/>
            <a:tailEnd/>
          </a:ln>
        </p:spPr>
        <p:txBody>
          <a:bodyPr wrap="none" anchor="ctr"/>
          <a:lstStyle/>
          <a:p>
            <a:pPr defTabSz="914269"/>
            <a:endParaRPr lang="en-CA">
              <a:solidFill>
                <a:prstClr val="black"/>
              </a:solidFill>
            </a:endParaRPr>
          </a:p>
        </p:txBody>
      </p:sp>
    </p:spTree>
    <p:extLst>
      <p:ext uri="{BB962C8B-B14F-4D97-AF65-F5344CB8AC3E}">
        <p14:creationId xmlns:p14="http://schemas.microsoft.com/office/powerpoint/2010/main" val="3965930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274638"/>
            <a:ext cx="8686800" cy="1143000"/>
          </a:xfrm>
        </p:spPr>
        <p:txBody>
          <a:bodyPr>
            <a:noAutofit/>
          </a:bodyPr>
          <a:lstStyle/>
          <a:p>
            <a:pPr eaLnBrk="1" hangingPunct="1"/>
            <a:r>
              <a:rPr lang="en-US" sz="1800" dirty="0" smtClean="0"/>
              <a:t>Samples generated by letting the associative memory run with one label clamped. There are 1000 iterations of alternating Gibbs sampling between samples (example from Hinton) .</a:t>
            </a:r>
          </a:p>
        </p:txBody>
      </p:sp>
      <p:pic>
        <p:nvPicPr>
          <p:cNvPr id="65539" name="Picture 4" descr="genfromlab1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641475"/>
            <a:ext cx="652145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585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2400"/>
            <a:ext cx="9220200" cy="1143000"/>
          </a:xfrm>
        </p:spPr>
        <p:txBody>
          <a:bodyPr>
            <a:normAutofit/>
          </a:bodyPr>
          <a:lstStyle/>
          <a:p>
            <a:pPr eaLnBrk="1" hangingPunct="1"/>
            <a:r>
              <a:rPr lang="en-US" sz="2400" b="1" dirty="0" smtClean="0"/>
              <a:t>Answer to Quiz Question 4: Example of digit/image recognition by DBN </a:t>
            </a:r>
          </a:p>
        </p:txBody>
      </p:sp>
      <p:sp>
        <p:nvSpPr>
          <p:cNvPr id="62467" name="Text Box 6"/>
          <p:cNvSpPr txBox="1">
            <a:spLocks noChangeArrowheads="1"/>
          </p:cNvSpPr>
          <p:nvPr/>
        </p:nvSpPr>
        <p:spPr bwMode="auto">
          <a:xfrm>
            <a:off x="4860925" y="1341438"/>
            <a:ext cx="3527425" cy="482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400">
                <a:solidFill>
                  <a:prstClr val="black"/>
                </a:solidFill>
              </a:rPr>
              <a:t>2000 top-level neurons</a:t>
            </a:r>
          </a:p>
        </p:txBody>
      </p:sp>
      <p:sp>
        <p:nvSpPr>
          <p:cNvPr id="62468" name="Text Box 7"/>
          <p:cNvSpPr txBox="1">
            <a:spLocks noChangeArrowheads="1"/>
          </p:cNvSpPr>
          <p:nvPr/>
        </p:nvSpPr>
        <p:spPr bwMode="auto">
          <a:xfrm>
            <a:off x="6408738" y="2744788"/>
            <a:ext cx="2195512" cy="482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400">
                <a:solidFill>
                  <a:prstClr val="black"/>
                </a:solidFill>
              </a:rPr>
              <a:t>500 neurons</a:t>
            </a:r>
          </a:p>
        </p:txBody>
      </p:sp>
      <p:sp>
        <p:nvSpPr>
          <p:cNvPr id="62469" name="Text Box 8"/>
          <p:cNvSpPr txBox="1">
            <a:spLocks noChangeArrowheads="1"/>
          </p:cNvSpPr>
          <p:nvPr/>
        </p:nvSpPr>
        <p:spPr bwMode="auto">
          <a:xfrm>
            <a:off x="6410325" y="3862388"/>
            <a:ext cx="2230438" cy="5445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400">
                <a:solidFill>
                  <a:prstClr val="black"/>
                </a:solidFill>
              </a:rPr>
              <a:t>500 neurons</a:t>
            </a:r>
            <a:r>
              <a:rPr lang="en-US" sz="2800">
                <a:solidFill>
                  <a:prstClr val="black"/>
                </a:solidFill>
              </a:rPr>
              <a:t> </a:t>
            </a:r>
          </a:p>
        </p:txBody>
      </p:sp>
      <p:sp>
        <p:nvSpPr>
          <p:cNvPr id="62470" name="Text Box 10"/>
          <p:cNvSpPr txBox="1">
            <a:spLocks noChangeArrowheads="1"/>
          </p:cNvSpPr>
          <p:nvPr/>
        </p:nvSpPr>
        <p:spPr bwMode="auto">
          <a:xfrm>
            <a:off x="6696075" y="4978400"/>
            <a:ext cx="1476375" cy="12747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400">
                <a:solidFill>
                  <a:prstClr val="black"/>
                </a:solidFill>
              </a:rPr>
              <a:t>28 x 28 pixel     image</a:t>
            </a:r>
            <a:r>
              <a:rPr lang="en-US" sz="2800">
                <a:solidFill>
                  <a:prstClr val="black"/>
                </a:solidFill>
              </a:rPr>
              <a:t> </a:t>
            </a:r>
          </a:p>
        </p:txBody>
      </p:sp>
      <p:sp>
        <p:nvSpPr>
          <p:cNvPr id="62471" name="Text Box 11"/>
          <p:cNvSpPr txBox="1">
            <a:spLocks noChangeArrowheads="1"/>
          </p:cNvSpPr>
          <p:nvPr/>
        </p:nvSpPr>
        <p:spPr bwMode="auto">
          <a:xfrm>
            <a:off x="4787900" y="2565400"/>
            <a:ext cx="1223963" cy="8493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a:solidFill>
                  <a:prstClr val="black"/>
                </a:solidFill>
              </a:rPr>
              <a:t>10 label neurons</a:t>
            </a:r>
            <a:r>
              <a:rPr lang="en-US" sz="2800">
                <a:solidFill>
                  <a:prstClr val="black"/>
                </a:solidFill>
              </a:rPr>
              <a:t> </a:t>
            </a:r>
          </a:p>
        </p:txBody>
      </p:sp>
      <p:sp>
        <p:nvSpPr>
          <p:cNvPr id="62472" name="AutoShape 12"/>
          <p:cNvSpPr>
            <a:spLocks noChangeArrowheads="1"/>
          </p:cNvSpPr>
          <p:nvPr/>
        </p:nvSpPr>
        <p:spPr bwMode="auto">
          <a:xfrm>
            <a:off x="7164388" y="1989138"/>
            <a:ext cx="252412" cy="612775"/>
          </a:xfrm>
          <a:prstGeom prst="upDownArrow">
            <a:avLst>
              <a:gd name="adj1" fmla="val 50000"/>
              <a:gd name="adj2" fmla="val 48554"/>
            </a:avLst>
          </a:prstGeom>
          <a:solidFill>
            <a:srgbClr val="009900"/>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2473" name="AutoShape 13"/>
          <p:cNvSpPr>
            <a:spLocks noChangeArrowheads="1"/>
          </p:cNvSpPr>
          <p:nvPr/>
        </p:nvSpPr>
        <p:spPr bwMode="auto">
          <a:xfrm rot="1102564">
            <a:off x="5448300" y="1916113"/>
            <a:ext cx="239713" cy="576262"/>
          </a:xfrm>
          <a:prstGeom prst="upDownArrow">
            <a:avLst>
              <a:gd name="adj1" fmla="val 50000"/>
              <a:gd name="adj2" fmla="val 48079"/>
            </a:avLst>
          </a:prstGeom>
          <a:solidFill>
            <a:srgbClr val="009900"/>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2474" name="AutoShape 14"/>
          <p:cNvSpPr>
            <a:spLocks noChangeArrowheads="1"/>
          </p:cNvSpPr>
          <p:nvPr/>
        </p:nvSpPr>
        <p:spPr bwMode="auto">
          <a:xfrm>
            <a:off x="7488238" y="3357563"/>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2475" name="AutoShape 15"/>
          <p:cNvSpPr>
            <a:spLocks noChangeArrowheads="1"/>
          </p:cNvSpPr>
          <p:nvPr/>
        </p:nvSpPr>
        <p:spPr bwMode="auto">
          <a:xfrm>
            <a:off x="7524750" y="4473575"/>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2476" name="AutoShape 16"/>
          <p:cNvSpPr>
            <a:spLocks noChangeArrowheads="1"/>
          </p:cNvSpPr>
          <p:nvPr/>
        </p:nvSpPr>
        <p:spPr bwMode="auto">
          <a:xfrm>
            <a:off x="6911975" y="4473575"/>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2477" name="AutoShape 17"/>
          <p:cNvSpPr>
            <a:spLocks noChangeArrowheads="1"/>
          </p:cNvSpPr>
          <p:nvPr/>
        </p:nvSpPr>
        <p:spPr bwMode="auto">
          <a:xfrm>
            <a:off x="6911975" y="3321050"/>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pPr defTabSz="914269"/>
            <a:endParaRPr lang="en-CA">
              <a:solidFill>
                <a:prstClr val="black"/>
              </a:solidFill>
            </a:endParaRPr>
          </a:p>
        </p:txBody>
      </p:sp>
      <p:sp>
        <p:nvSpPr>
          <p:cNvPr id="62478" name="Text Box 18"/>
          <p:cNvSpPr txBox="1">
            <a:spLocks noChangeArrowheads="1"/>
          </p:cNvSpPr>
          <p:nvPr/>
        </p:nvSpPr>
        <p:spPr bwMode="auto">
          <a:xfrm>
            <a:off x="431799" y="3533128"/>
            <a:ext cx="54006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dirty="0">
                <a:solidFill>
                  <a:prstClr val="black"/>
                </a:solidFill>
              </a:rPr>
              <a:t>The model learns to generate combinations of labels and images. </a:t>
            </a:r>
          </a:p>
          <a:p>
            <a:pPr defTabSz="914269" eaLnBrk="1" hangingPunct="1">
              <a:spcBef>
                <a:spcPct val="50000"/>
              </a:spcBef>
            </a:pPr>
            <a:r>
              <a:rPr lang="en-US" sz="2000" b="1" dirty="0">
                <a:solidFill>
                  <a:prstClr val="black"/>
                </a:solidFill>
              </a:rPr>
              <a:t>To perform recognition </a:t>
            </a:r>
            <a:r>
              <a:rPr lang="en-US" sz="2000" dirty="0">
                <a:solidFill>
                  <a:prstClr val="black"/>
                </a:solidFill>
              </a:rPr>
              <a:t>we start with a neutral state of the label units and do an up-pass from the image followed by a few iterations of the top-level associative </a:t>
            </a:r>
            <a:r>
              <a:rPr lang="en-US" sz="2000" dirty="0" smtClean="0">
                <a:solidFill>
                  <a:prstClr val="black"/>
                </a:solidFill>
              </a:rPr>
              <a:t>memory ---&gt; probability of that digit label; then repeat for all digit labels; then compare.</a:t>
            </a:r>
          </a:p>
          <a:p>
            <a:pPr defTabSz="914269" eaLnBrk="1" hangingPunct="1">
              <a:spcBef>
                <a:spcPct val="50000"/>
              </a:spcBef>
            </a:pPr>
            <a:r>
              <a:rPr lang="en-US" sz="2000" dirty="0" smtClean="0">
                <a:solidFill>
                  <a:prstClr val="black"/>
                </a:solidFill>
              </a:rPr>
              <a:t>(slide modified from Hinton)</a:t>
            </a:r>
            <a:endParaRPr lang="en-US" sz="2000" dirty="0">
              <a:solidFill>
                <a:prstClr val="black"/>
              </a:solidFill>
            </a:endParaRPr>
          </a:p>
        </p:txBody>
      </p:sp>
      <p:sp>
        <p:nvSpPr>
          <p:cNvPr id="62479" name="Text Box 19"/>
          <p:cNvSpPr txBox="1">
            <a:spLocks noChangeArrowheads="1"/>
          </p:cNvSpPr>
          <p:nvPr/>
        </p:nvSpPr>
        <p:spPr bwMode="auto">
          <a:xfrm>
            <a:off x="539750" y="1167606"/>
            <a:ext cx="39608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defTabSz="914269" eaLnBrk="1" hangingPunct="1">
              <a:spcBef>
                <a:spcPct val="50000"/>
              </a:spcBef>
            </a:pPr>
            <a:r>
              <a:rPr lang="en-US" sz="2000" dirty="0">
                <a:solidFill>
                  <a:srgbClr val="3333CC"/>
                </a:solidFill>
              </a:rPr>
              <a:t>The top two layers form an associative memory  whose  energy landscape models the low dimensional manifolds of the </a:t>
            </a:r>
            <a:r>
              <a:rPr lang="en-US" sz="2000" dirty="0" smtClean="0">
                <a:solidFill>
                  <a:srgbClr val="3333CC"/>
                </a:solidFill>
              </a:rPr>
              <a:t>digits</a:t>
            </a:r>
            <a:endParaRPr lang="en-US" sz="2000" dirty="0">
              <a:solidFill>
                <a:srgbClr val="3333CC"/>
              </a:solidFill>
            </a:endParaRPr>
          </a:p>
          <a:p>
            <a:pPr defTabSz="914269" eaLnBrk="1" hangingPunct="1">
              <a:spcBef>
                <a:spcPct val="50000"/>
              </a:spcBef>
            </a:pPr>
            <a:r>
              <a:rPr lang="en-US" sz="2000" dirty="0">
                <a:solidFill>
                  <a:srgbClr val="3333CC"/>
                </a:solidFill>
              </a:rPr>
              <a:t>The energy valleys have names</a:t>
            </a:r>
          </a:p>
        </p:txBody>
      </p:sp>
      <p:sp>
        <p:nvSpPr>
          <p:cNvPr id="62480" name="AutoShape 20"/>
          <p:cNvSpPr>
            <a:spLocks noChangeArrowheads="1"/>
          </p:cNvSpPr>
          <p:nvPr/>
        </p:nvSpPr>
        <p:spPr bwMode="auto">
          <a:xfrm>
            <a:off x="4319588" y="2986088"/>
            <a:ext cx="396875" cy="144463"/>
          </a:xfrm>
          <a:prstGeom prst="rightArrow">
            <a:avLst>
              <a:gd name="adj1" fmla="val 50000"/>
              <a:gd name="adj2" fmla="val 68681"/>
            </a:avLst>
          </a:prstGeom>
          <a:solidFill>
            <a:srgbClr val="3333CC"/>
          </a:solidFill>
          <a:ln w="9525">
            <a:solidFill>
              <a:srgbClr val="3333CC"/>
            </a:solidFill>
            <a:miter lim="800000"/>
            <a:headEnd/>
            <a:tailEnd/>
          </a:ln>
        </p:spPr>
        <p:txBody>
          <a:bodyPr wrap="none" anchor="ctr"/>
          <a:lstStyle/>
          <a:p>
            <a:pPr defTabSz="914269"/>
            <a:endParaRPr lang="en-CA">
              <a:solidFill>
                <a:prstClr val="black"/>
              </a:solidFill>
            </a:endParaRPr>
          </a:p>
        </p:txBody>
      </p:sp>
    </p:spTree>
    <p:extLst>
      <p:ext uri="{BB962C8B-B14F-4D97-AF65-F5344CB8AC3E}">
        <p14:creationId xmlns:p14="http://schemas.microsoft.com/office/powerpoint/2010/main" val="5680216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eaLnBrk="1" hangingPunct="1"/>
            <a:r>
              <a:rPr lang="en-US" sz="3600" dirty="0" smtClean="0"/>
              <a:t>DBN &amp; DNN: Fine-tuning for discrimination</a:t>
            </a:r>
          </a:p>
        </p:txBody>
      </p:sp>
      <p:sp>
        <p:nvSpPr>
          <p:cNvPr id="80899" name="Rectangle 3"/>
          <p:cNvSpPr>
            <a:spLocks noGrp="1" noChangeArrowheads="1"/>
          </p:cNvSpPr>
          <p:nvPr>
            <p:ph type="body" idx="1"/>
          </p:nvPr>
        </p:nvSpPr>
        <p:spPr/>
        <p:txBody>
          <a:bodyPr>
            <a:normAutofit/>
          </a:bodyPr>
          <a:lstStyle/>
          <a:p>
            <a:pPr eaLnBrk="1" hangingPunct="1">
              <a:lnSpc>
                <a:spcPct val="90000"/>
              </a:lnSpc>
            </a:pPr>
            <a:r>
              <a:rPr lang="en-US" dirty="0" smtClean="0"/>
              <a:t>First learn one layer at a time greedily.</a:t>
            </a:r>
          </a:p>
          <a:p>
            <a:pPr eaLnBrk="1" hangingPunct="1">
              <a:lnSpc>
                <a:spcPct val="90000"/>
              </a:lnSpc>
            </a:pPr>
            <a:r>
              <a:rPr lang="en-US" dirty="0" smtClean="0"/>
              <a:t>Then treat this as “pre-training” that finds a good initial set of weights which can be fine-tuned by  a local search procedure.</a:t>
            </a:r>
          </a:p>
          <a:p>
            <a:pPr eaLnBrk="1" hangingPunct="1">
              <a:lnSpc>
                <a:spcPct val="90000"/>
              </a:lnSpc>
            </a:pPr>
            <a:r>
              <a:rPr lang="en-US" dirty="0" smtClean="0"/>
              <a:t>For DBN: </a:t>
            </a:r>
            <a:r>
              <a:rPr lang="en-US" sz="2800" dirty="0" smtClean="0"/>
              <a:t>Contrastive wake-sleep (see Hinton’s)</a:t>
            </a:r>
          </a:p>
          <a:p>
            <a:pPr eaLnBrk="1" hangingPunct="1">
              <a:lnSpc>
                <a:spcPct val="90000"/>
              </a:lnSpc>
            </a:pPr>
            <a:r>
              <a:rPr lang="en-US" b="1" dirty="0" smtClean="0"/>
              <a:t>For DNN: Back-propagation</a:t>
            </a:r>
            <a:endParaRPr lang="en-US" dirty="0" smtClean="0"/>
          </a:p>
          <a:p>
            <a:pPr lvl="1" eaLnBrk="1" hangingPunct="1">
              <a:lnSpc>
                <a:spcPct val="90000"/>
              </a:lnSpc>
            </a:pPr>
            <a:r>
              <a:rPr lang="en-US" dirty="0" smtClean="0"/>
              <a:t>This overcomes many of the limitations of standard backpropagation (if you do not have large labeled training data).</a:t>
            </a:r>
          </a:p>
        </p:txBody>
      </p:sp>
    </p:spTree>
    <p:extLst>
      <p:ext uri="{BB962C8B-B14F-4D97-AF65-F5344CB8AC3E}">
        <p14:creationId xmlns:p14="http://schemas.microsoft.com/office/powerpoint/2010/main" val="1755154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DNN with class posteriors (not DBN)</a:t>
            </a:r>
            <a:endParaRPr lang="en-US"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4495800" y="1219200"/>
                <a:ext cx="4507992" cy="5257800"/>
              </a:xfrm>
            </p:spPr>
            <p:txBody>
              <a:bodyPr>
                <a:normAutofit fontScale="62500" lnSpcReduction="20000"/>
              </a:bodyPr>
              <a:lstStyle/>
              <a:p>
                <a:r>
                  <a:rPr lang="en-US" dirty="0" smtClean="0"/>
                  <a:t>As stacked RBMs</a:t>
                </a:r>
              </a:p>
              <a:p>
                <a:r>
                  <a:rPr lang="en-US" dirty="0" smtClean="0"/>
                  <a:t>Pre-train each layer from bottom up by considering each pair of layers as an RBM.</a:t>
                </a:r>
              </a:p>
              <a:p>
                <a:r>
                  <a:rPr lang="en-US" dirty="0" smtClean="0"/>
                  <a:t>Transform the output of the last hidden layer into </a:t>
                </a:r>
                <a:r>
                  <a:rPr lang="en-US" dirty="0"/>
                  <a:t>a multinomial distribution using the </a:t>
                </a:r>
                <a:r>
                  <a:rPr lang="en-US" dirty="0" err="1"/>
                  <a:t>softmax</a:t>
                </a:r>
                <a:r>
                  <a:rPr lang="en-US" dirty="0"/>
                  <a:t> </a:t>
                </a:r>
                <a:r>
                  <a:rPr lang="en-US" dirty="0" smtClean="0"/>
                  <a:t>operation </a:t>
                </a:r>
              </a:p>
              <a:p>
                <a:pPr marL="82284" indent="0">
                  <a:buNone/>
                </a:pPr>
                <a14:m>
                  <m:oMathPara xmlns:m="http://schemas.openxmlformats.org/officeDocument/2006/math">
                    <m:oMathParaPr>
                      <m:jc m:val="centerGroup"/>
                    </m:oMathParaPr>
                    <m:oMath xmlns:m="http://schemas.openxmlformats.org/officeDocument/2006/math">
                      <m:r>
                        <a:rPr lang="en-US" b="0" i="0" smtClean="0">
                          <a:latin typeface="Cambria Math"/>
                        </a:rPr>
                        <m:t>  </m:t>
                      </m:r>
                      <m:r>
                        <m:rPr>
                          <m:sty m:val="p"/>
                        </m:rPr>
                        <a:rPr lang="en-US">
                          <a:latin typeface="Cambria Math"/>
                        </a:rPr>
                        <m:t>p</m:t>
                      </m:r>
                      <m:d>
                        <m:dPr>
                          <m:ctrlPr>
                            <a:rPr lang="en-US" i="1">
                              <a:latin typeface="Cambria Math" panose="02040503050406030204" pitchFamily="18" charset="0"/>
                            </a:rPr>
                          </m:ctrlPr>
                        </m:dPr>
                        <m:e>
                          <m:r>
                            <a:rPr lang="en-US" i="1">
                              <a:latin typeface="Cambria Math"/>
                            </a:rPr>
                            <m:t>𝑙</m:t>
                          </m:r>
                          <m:r>
                            <a:rPr lang="en-US">
                              <a:latin typeface="Cambria Math"/>
                            </a:rPr>
                            <m:t>=</m:t>
                          </m:r>
                          <m:r>
                            <a:rPr lang="en-US" i="1">
                              <a:latin typeface="Cambria Math"/>
                            </a:rPr>
                            <m:t>𝑘</m:t>
                          </m:r>
                          <m:r>
                            <a:rPr lang="en-US">
                              <a:latin typeface="Cambria Math"/>
                            </a:rPr>
                            <m:t>|</m:t>
                          </m:r>
                          <m:r>
                            <a:rPr lang="en-US" b="1" i="1">
                              <a:latin typeface="Cambria Math"/>
                            </a:rPr>
                            <m:t>𝐡</m:t>
                          </m:r>
                          <m:r>
                            <a:rPr lang="en-US">
                              <a:latin typeface="Cambria Math"/>
                            </a:rPr>
                            <m:t>;</m:t>
                          </m:r>
                          <m:r>
                            <m:rPr>
                              <m:sty m:val="p"/>
                            </m:rPr>
                            <a:rPr lang="en-US">
                              <a:latin typeface="Cambria Math"/>
                            </a:rPr>
                            <m:t>θ</m:t>
                          </m:r>
                        </m:e>
                      </m:d>
                      <m:r>
                        <a:rPr lang="en-US">
                          <a:latin typeface="Cambria Math"/>
                        </a:rPr>
                        <m:t>=</m:t>
                      </m:r>
                      <m:f>
                        <m:fPr>
                          <m:ctrlPr>
                            <a:rPr lang="en-US" i="1">
                              <a:latin typeface="Cambria Math" panose="02040503050406030204" pitchFamily="18" charset="0"/>
                            </a:rPr>
                          </m:ctrlPr>
                        </m:fPr>
                        <m:num>
                          <m:r>
                            <a:rPr lang="en-US" i="1">
                              <a:latin typeface="Cambria Math"/>
                            </a:rPr>
                            <m:t>𝑒𝑥𝑝</m:t>
                          </m:r>
                          <m:d>
                            <m:dPr>
                              <m:ctrlPr>
                                <a:rPr lang="en-US" i="1">
                                  <a:latin typeface="Cambria Math" panose="02040503050406030204" pitchFamily="18" charset="0"/>
                                </a:rPr>
                              </m:ctrlPr>
                            </m:dPr>
                            <m:e>
                              <m:nary>
                                <m:naryPr>
                                  <m:chr m:val="∑"/>
                                  <m:limLoc m:val="undOvr"/>
                                  <m:ctrlPr>
                                    <a:rPr lang="en-US" i="1">
                                      <a:latin typeface="Cambria Math" panose="02040503050406030204" pitchFamily="18" charset="0"/>
                                    </a:rPr>
                                  </m:ctrlPr>
                                </m:naryPr>
                                <m:sub>
                                  <m:r>
                                    <a:rPr lang="en-US" i="1">
                                      <a:latin typeface="Cambria Math"/>
                                    </a:rPr>
                                    <m:t>𝑖</m:t>
                                  </m:r>
                                  <m:r>
                                    <a:rPr lang="en-US">
                                      <a:latin typeface="Cambria Math"/>
                                    </a:rPr>
                                    <m:t>=1</m:t>
                                  </m:r>
                                </m:sub>
                                <m:sup>
                                  <m:r>
                                    <a:rPr lang="en-US" i="1">
                                      <a:latin typeface="Cambria Math"/>
                                    </a:rPr>
                                    <m:t>𝐻</m:t>
                                  </m:r>
                                </m:sup>
                                <m:e>
                                  <m:sSub>
                                    <m:sSubPr>
                                      <m:ctrlPr>
                                        <a:rPr lang="en-US" i="1">
                                          <a:latin typeface="Cambria Math" panose="02040503050406030204" pitchFamily="18" charset="0"/>
                                        </a:rPr>
                                      </m:ctrlPr>
                                    </m:sSubPr>
                                    <m:e>
                                      <m:r>
                                        <a:rPr lang="en-US" i="1">
                                          <a:latin typeface="Cambria Math"/>
                                        </a:rPr>
                                        <m:t>𝜆</m:t>
                                      </m:r>
                                    </m:e>
                                    <m:sub>
                                      <m:r>
                                        <a:rPr lang="en-US" i="1">
                                          <a:latin typeface="Cambria Math"/>
                                        </a:rPr>
                                        <m:t>𝑖𝑘</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𝑖</m:t>
                                      </m:r>
                                    </m:sub>
                                  </m:sSub>
                                </m:e>
                              </m:nary>
                              <m:r>
                                <a:rPr lang="en-US">
                                  <a:latin typeface="Cambria Math"/>
                                </a:rPr>
                                <m:t>+</m:t>
                              </m:r>
                              <m:sSub>
                                <m:sSubPr>
                                  <m:ctrlPr>
                                    <a:rPr lang="en-US" i="1">
                                      <a:latin typeface="Cambria Math" panose="02040503050406030204" pitchFamily="18" charset="0"/>
                                    </a:rPr>
                                  </m:ctrlPr>
                                </m:sSubPr>
                                <m:e>
                                  <m:r>
                                    <a:rPr lang="en-US" i="1">
                                      <a:latin typeface="Cambria Math"/>
                                    </a:rPr>
                                    <m:t>𝑎</m:t>
                                  </m:r>
                                </m:e>
                                <m:sub>
                                  <m:r>
                                    <a:rPr lang="en-US" i="1">
                                      <a:latin typeface="Cambria Math"/>
                                    </a:rPr>
                                    <m:t>𝑘</m:t>
                                  </m:r>
                                </m:sub>
                              </m:sSub>
                            </m:e>
                          </m:d>
                        </m:num>
                        <m:den>
                          <m:r>
                            <a:rPr lang="en-US" i="1">
                              <a:latin typeface="Cambria Math"/>
                            </a:rPr>
                            <m:t>𝑍</m:t>
                          </m:r>
                          <m:d>
                            <m:dPr>
                              <m:ctrlPr>
                                <a:rPr lang="en-US" i="1">
                                  <a:latin typeface="Cambria Math" panose="02040503050406030204" pitchFamily="18" charset="0"/>
                                </a:rPr>
                              </m:ctrlPr>
                            </m:dPr>
                            <m:e>
                              <m:r>
                                <a:rPr lang="en-US" b="1" i="1">
                                  <a:latin typeface="Cambria Math"/>
                                </a:rPr>
                                <m:t>𝒉</m:t>
                              </m:r>
                            </m:e>
                          </m:d>
                        </m:den>
                      </m:f>
                    </m:oMath>
                  </m:oMathPara>
                </a14:m>
                <a:endParaRPr lang="en-US" dirty="0" smtClean="0"/>
              </a:p>
              <a:p>
                <a:r>
                  <a:rPr lang="en-US" dirty="0" smtClean="0"/>
                  <a:t>Why? Needed for (ASR) sequence recognition (not needed for static or frame-level recognition)</a:t>
                </a:r>
              </a:p>
              <a:p>
                <a:r>
                  <a:rPr lang="en-US" dirty="0" smtClean="0"/>
                  <a:t> For ASR: Use GMM-HMM forced alignment to get the label for the final layer when using frame-level training.</a:t>
                </a:r>
              </a:p>
              <a:p>
                <a:r>
                  <a:rPr lang="en-US" dirty="0" smtClean="0"/>
                  <a:t>Jointly fine-tune all layers using back-propagation algorithm.</a:t>
                </a: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4495800" y="1219200"/>
                <a:ext cx="4507992" cy="5257800"/>
              </a:xfrm>
              <a:blipFill rotWithShape="0">
                <a:blip r:embed="rId2"/>
                <a:stretch>
                  <a:fillRect l="-1218" t="-1622" r="-135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48</a:t>
            </a:fld>
            <a:endParaRPr lang="en-US">
              <a:solidFill>
                <a:prstClr val="black">
                  <a:tint val="75000"/>
                </a:prstClr>
              </a:solidFill>
            </a:endParaRPr>
          </a:p>
        </p:txBody>
      </p:sp>
      <p:grpSp>
        <p:nvGrpSpPr>
          <p:cNvPr id="304" name="Group 303"/>
          <p:cNvGrpSpPr/>
          <p:nvPr/>
        </p:nvGrpSpPr>
        <p:grpSpPr>
          <a:xfrm>
            <a:off x="1209607" y="4419599"/>
            <a:ext cx="3173209" cy="1284243"/>
            <a:chOff x="3128174" y="1371600"/>
            <a:chExt cx="3657600" cy="1524000"/>
          </a:xfrm>
        </p:grpSpPr>
        <p:sp>
          <p:nvSpPr>
            <p:cNvPr id="305" name="Oval 304"/>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06" name="Oval 305"/>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07" name="Oval 306"/>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08" name="Oval 307"/>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09" name="Oval 308"/>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310" name="Group 309"/>
            <p:cNvGrpSpPr/>
            <p:nvPr/>
          </p:nvGrpSpPr>
          <p:grpSpPr>
            <a:xfrm>
              <a:off x="3128174" y="1371600"/>
              <a:ext cx="3622430" cy="1480066"/>
              <a:chOff x="3128174" y="1371600"/>
              <a:chExt cx="3622430" cy="1480066"/>
            </a:xfrm>
          </p:grpSpPr>
          <p:sp>
            <p:nvSpPr>
              <p:cNvPr id="311" name="Oval 310"/>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312" name="Oval 311"/>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313" name="Oval 312"/>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14" name="Oval 313"/>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15" name="Oval 314"/>
              <p:cNvSpPr/>
              <p:nvPr/>
            </p:nvSpPr>
            <p:spPr>
              <a:xfrm>
                <a:off x="62523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316" name="TextBox 315"/>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16" name="TextBox 315"/>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7" name="TextBox 316"/>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17" name="TextBox 316"/>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8" name="TextBox 317"/>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18" name="TextBox 317"/>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9" name="TextBox 318"/>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19" name="TextBox 318"/>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0" name="TextBox 319"/>
                  <p:cNvSpPr txBox="1"/>
                  <p:nvPr/>
                </p:nvSpPr>
                <p:spPr>
                  <a:xfrm>
                    <a:off x="3128174" y="1415534"/>
                    <a:ext cx="47904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320" name="TextBox 319"/>
                  <p:cNvSpPr txBox="1">
                    <a:spLocks noRot="1" noChangeAspect="1" noMove="1" noResize="1" noEditPoints="1" noAdjustHandles="1" noChangeArrowheads="1" noChangeShapeType="1" noTextEdit="1"/>
                  </p:cNvSpPr>
                  <p:nvPr/>
                </p:nvSpPr>
                <p:spPr>
                  <a:xfrm>
                    <a:off x="3128174" y="1415534"/>
                    <a:ext cx="479041" cy="369332"/>
                  </a:xfrm>
                  <a:prstGeom prst="rect">
                    <a:avLst/>
                  </a:prstGeom>
                  <a:blipFill rotWithShape="0">
                    <a:blip r:embed="rId7"/>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1" name="TextBox 320"/>
                  <p:cNvSpPr txBox="1"/>
                  <p:nvPr/>
                </p:nvSpPr>
                <p:spPr>
                  <a:xfrm>
                    <a:off x="3768688" y="1415534"/>
                    <a:ext cx="48436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321" name="TextBox 320"/>
                  <p:cNvSpPr txBox="1">
                    <a:spLocks noRot="1" noChangeAspect="1" noMove="1" noResize="1" noEditPoints="1" noAdjustHandles="1" noChangeArrowheads="1" noChangeShapeType="1" noTextEdit="1"/>
                  </p:cNvSpPr>
                  <p:nvPr/>
                </p:nvSpPr>
                <p:spPr>
                  <a:xfrm>
                    <a:off x="3768688" y="1415534"/>
                    <a:ext cx="484363" cy="369332"/>
                  </a:xfrm>
                  <a:prstGeom prst="rect">
                    <a:avLst/>
                  </a:prstGeom>
                  <a:blipFill rotWithShape="0">
                    <a:blip r:embed="rId8"/>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2" name="TextBox 321"/>
                  <p:cNvSpPr txBox="1"/>
                  <p:nvPr/>
                </p:nvSpPr>
                <p:spPr>
                  <a:xfrm>
                    <a:off x="4687343" y="1415534"/>
                    <a:ext cx="450380" cy="391646"/>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322" name="TextBox 321"/>
                  <p:cNvSpPr txBox="1">
                    <a:spLocks noRot="1" noChangeAspect="1" noMove="1" noResize="1" noEditPoints="1" noAdjustHandles="1" noChangeArrowheads="1" noChangeShapeType="1" noTextEdit="1"/>
                  </p:cNvSpPr>
                  <p:nvPr/>
                </p:nvSpPr>
                <p:spPr>
                  <a:xfrm>
                    <a:off x="4687343" y="1415534"/>
                    <a:ext cx="450380" cy="391646"/>
                  </a:xfrm>
                  <a:prstGeom prst="rect">
                    <a:avLst/>
                  </a:prstGeom>
                  <a:blipFill rotWithShape="0">
                    <a:blip r:embed="rId9"/>
                    <a:stretch>
                      <a:fillRect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TextBox 322"/>
                  <p:cNvSpPr txBox="1"/>
                  <p:nvPr/>
                </p:nvSpPr>
                <p:spPr>
                  <a:xfrm>
                    <a:off x="5640645" y="1415534"/>
                    <a:ext cx="460574" cy="388761"/>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323" name="TextBox 322"/>
                  <p:cNvSpPr txBox="1">
                    <a:spLocks noRot="1" noChangeAspect="1" noMove="1" noResize="1" noEditPoints="1" noAdjustHandles="1" noChangeArrowheads="1" noChangeShapeType="1" noTextEdit="1"/>
                  </p:cNvSpPr>
                  <p:nvPr/>
                </p:nvSpPr>
                <p:spPr>
                  <a:xfrm>
                    <a:off x="5640645" y="1415534"/>
                    <a:ext cx="460574" cy="388761"/>
                  </a:xfrm>
                  <a:prstGeom prst="rect">
                    <a:avLst/>
                  </a:prstGeom>
                  <a:blipFill rotWithShape="0">
                    <a:blip r:embed="rId10"/>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TextBox 323"/>
                  <p:cNvSpPr txBox="1"/>
                  <p:nvPr/>
                </p:nvSpPr>
                <p:spPr>
                  <a:xfrm>
                    <a:off x="6332548" y="1415534"/>
                    <a:ext cx="300826"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324" name="TextBox 323"/>
                  <p:cNvSpPr txBox="1">
                    <a:spLocks noRot="1" noChangeAspect="1" noMove="1" noResize="1" noEditPoints="1" noAdjustHandles="1" noChangeArrowheads="1" noChangeShapeType="1" noTextEdit="1"/>
                  </p:cNvSpPr>
                  <p:nvPr/>
                </p:nvSpPr>
                <p:spPr>
                  <a:xfrm>
                    <a:off x="6332548" y="1415534"/>
                    <a:ext cx="300826" cy="369332"/>
                  </a:xfrm>
                  <a:prstGeom prst="rect">
                    <a:avLst/>
                  </a:prstGeom>
                  <a:blipFill rotWithShape="0">
                    <a:blip r:embed="rId11"/>
                    <a:stretch>
                      <a:fillRect r="-16279"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5" name="TextBox 324"/>
                  <p:cNvSpPr txBox="1"/>
                  <p:nvPr/>
                </p:nvSpPr>
                <p:spPr>
                  <a:xfrm>
                    <a:off x="3137768" y="2476418"/>
                    <a:ext cx="47359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325" name="TextBox 324"/>
                  <p:cNvSpPr txBox="1">
                    <a:spLocks noRot="1" noChangeAspect="1" noMove="1" noResize="1" noEditPoints="1" noAdjustHandles="1" noChangeArrowheads="1" noChangeShapeType="1" noTextEdit="1"/>
                  </p:cNvSpPr>
                  <p:nvPr/>
                </p:nvSpPr>
                <p:spPr>
                  <a:xfrm>
                    <a:off x="3137768" y="2476418"/>
                    <a:ext cx="473591" cy="369332"/>
                  </a:xfrm>
                  <a:prstGeom prst="rect">
                    <a:avLst/>
                  </a:prstGeom>
                  <a:blipFill rotWithShape="0">
                    <a:blip r:embed="rId12"/>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6" name="TextBox 325"/>
                  <p:cNvSpPr txBox="1"/>
                  <p:nvPr/>
                </p:nvSpPr>
                <p:spPr>
                  <a:xfrm>
                    <a:off x="3737776" y="2482334"/>
                    <a:ext cx="47891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326" name="TextBox 325"/>
                  <p:cNvSpPr txBox="1">
                    <a:spLocks noRot="1" noChangeAspect="1" noMove="1" noResize="1" noEditPoints="1" noAdjustHandles="1" noChangeArrowheads="1" noChangeShapeType="1" noTextEdit="1"/>
                  </p:cNvSpPr>
                  <p:nvPr/>
                </p:nvSpPr>
                <p:spPr>
                  <a:xfrm>
                    <a:off x="3737776" y="2482334"/>
                    <a:ext cx="478913" cy="369332"/>
                  </a:xfrm>
                  <a:prstGeom prst="rect">
                    <a:avLst/>
                  </a:prstGeom>
                  <a:blipFill rotWithShape="0">
                    <a:blip r:embed="rId13"/>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7" name="TextBox 326"/>
                  <p:cNvSpPr txBox="1"/>
                  <p:nvPr/>
                </p:nvSpPr>
                <p:spPr>
                  <a:xfrm>
                    <a:off x="4696937" y="2482334"/>
                    <a:ext cx="446212"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327" name="TextBox 326"/>
                  <p:cNvSpPr txBox="1">
                    <a:spLocks noRot="1" noChangeAspect="1" noMove="1" noResize="1" noEditPoints="1" noAdjustHandles="1" noChangeArrowheads="1" noChangeShapeType="1" noTextEdit="1"/>
                  </p:cNvSpPr>
                  <p:nvPr/>
                </p:nvSpPr>
                <p:spPr>
                  <a:xfrm>
                    <a:off x="4696937" y="2482334"/>
                    <a:ext cx="446212" cy="369332"/>
                  </a:xfrm>
                  <a:prstGeom prst="rect">
                    <a:avLst/>
                  </a:prstGeom>
                  <a:blipFill rotWithShape="0">
                    <a:blip r:embed="rId14"/>
                    <a:stretch>
                      <a:fillRect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8" name="TextBox 327"/>
                  <p:cNvSpPr txBox="1"/>
                  <p:nvPr/>
                </p:nvSpPr>
                <p:spPr>
                  <a:xfrm>
                    <a:off x="5650240" y="2482334"/>
                    <a:ext cx="45217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328" name="TextBox 327"/>
                  <p:cNvSpPr txBox="1">
                    <a:spLocks noRot="1" noChangeAspect="1" noMove="1" noResize="1" noEditPoints="1" noAdjustHandles="1" noChangeArrowheads="1" noChangeShapeType="1" noTextEdit="1"/>
                  </p:cNvSpPr>
                  <p:nvPr/>
                </p:nvSpPr>
                <p:spPr>
                  <a:xfrm>
                    <a:off x="5650240" y="2482334"/>
                    <a:ext cx="452175" cy="369332"/>
                  </a:xfrm>
                  <a:prstGeom prst="rect">
                    <a:avLst/>
                  </a:prstGeom>
                  <a:blipFill rotWithShape="0">
                    <a:blip r:embed="rId15"/>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9" name="TextBox 328"/>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329" name="TextBox 328"/>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16"/>
                    <a:stretch>
                      <a:fillRect r="-4167" b="-9804"/>
                    </a:stretch>
                  </a:blipFill>
                </p:spPr>
                <p:txBody>
                  <a:bodyPr/>
                  <a:lstStyle/>
                  <a:p>
                    <a:r>
                      <a:rPr lang="en-US">
                        <a:noFill/>
                      </a:rPr>
                      <a:t> </a:t>
                    </a:r>
                  </a:p>
                </p:txBody>
              </p:sp>
            </mc:Fallback>
          </mc:AlternateContent>
          <p:cxnSp>
            <p:nvCxnSpPr>
              <p:cNvPr id="330" name="Straight Connector 329"/>
              <p:cNvCxnSpPr>
                <a:stCxn id="311" idx="4"/>
                <a:endCxn id="305"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1" name="Straight Connector 330"/>
              <p:cNvCxnSpPr>
                <a:stCxn id="312" idx="4"/>
                <a:endCxn id="305"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2" name="Straight Connector 331"/>
              <p:cNvCxnSpPr>
                <a:stCxn id="313" idx="4"/>
                <a:endCxn id="305"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314" idx="4"/>
                <a:endCxn id="325" idx="0"/>
              </p:cNvCxnSpPr>
              <p:nvPr/>
            </p:nvCxnSpPr>
            <p:spPr>
              <a:xfrm flipH="1">
                <a:off x="3374564" y="1828800"/>
                <a:ext cx="2517325"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4" name="Straight Connector 333"/>
              <p:cNvCxnSpPr>
                <a:stCxn id="315" idx="4"/>
                <a:endCxn id="305" idx="0"/>
              </p:cNvCxnSpPr>
              <p:nvPr/>
            </p:nvCxnSpPr>
            <p:spPr>
              <a:xfrm flipH="1">
                <a:off x="3377289" y="1828800"/>
                <a:ext cx="31242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5" name="Straight Connector 334"/>
              <p:cNvCxnSpPr>
                <a:stCxn id="311" idx="4"/>
                <a:endCxn id="306"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6" name="Straight Connector 335"/>
              <p:cNvCxnSpPr>
                <a:stCxn id="311" idx="4"/>
                <a:endCxn id="307"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7" name="Straight Connector 336"/>
              <p:cNvCxnSpPr>
                <a:stCxn id="311" idx="4"/>
                <a:endCxn id="308"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8" name="Straight Connector 337"/>
              <p:cNvCxnSpPr>
                <a:stCxn id="311" idx="4"/>
                <a:endCxn id="309"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9" name="Straight Connector 338"/>
              <p:cNvCxnSpPr>
                <a:stCxn id="312" idx="4"/>
                <a:endCxn id="306"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0" name="Straight Connector 339"/>
              <p:cNvCxnSpPr>
                <a:stCxn id="312" idx="4"/>
                <a:endCxn id="307"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1" name="Straight Connector 340"/>
              <p:cNvCxnSpPr>
                <a:stCxn id="312" idx="4"/>
                <a:endCxn id="308"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2" name="Straight Connector 341"/>
              <p:cNvCxnSpPr>
                <a:stCxn id="312" idx="4"/>
                <a:endCxn id="309"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3" name="Straight Connector 342"/>
              <p:cNvCxnSpPr>
                <a:stCxn id="313" idx="4"/>
                <a:endCxn id="307"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4" name="Straight Connector 343"/>
              <p:cNvCxnSpPr>
                <a:stCxn id="313" idx="4"/>
                <a:endCxn id="308"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5" name="Straight Connector 344"/>
              <p:cNvCxnSpPr>
                <a:stCxn id="313" idx="4"/>
                <a:endCxn id="309"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6" name="Straight Connector 345"/>
              <p:cNvCxnSpPr>
                <a:stCxn id="314" idx="4"/>
                <a:endCxn id="308"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7" name="Straight Connector 346"/>
              <p:cNvCxnSpPr>
                <a:stCxn id="314" idx="4"/>
                <a:endCxn id="309"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8" name="Straight Connector 347"/>
              <p:cNvCxnSpPr>
                <a:stCxn id="314" idx="4"/>
                <a:endCxn id="307"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9" name="Straight Connector 348"/>
              <p:cNvCxnSpPr>
                <a:stCxn id="315" idx="4"/>
                <a:endCxn id="308" idx="0"/>
              </p:cNvCxnSpPr>
              <p:nvPr/>
            </p:nvCxnSpPr>
            <p:spPr>
              <a:xfrm flipH="1">
                <a:off x="5880166" y="1828800"/>
                <a:ext cx="621323"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350" name="Group 349"/>
          <p:cNvGrpSpPr/>
          <p:nvPr/>
        </p:nvGrpSpPr>
        <p:grpSpPr>
          <a:xfrm>
            <a:off x="1209607" y="3505200"/>
            <a:ext cx="3173209" cy="1284243"/>
            <a:chOff x="3128174" y="1371600"/>
            <a:chExt cx="3657600" cy="1524000"/>
          </a:xfrm>
        </p:grpSpPr>
        <p:sp>
          <p:nvSpPr>
            <p:cNvPr id="351" name="Oval 350"/>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52" name="Oval 351"/>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53" name="Oval 352"/>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54" name="Oval 353"/>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55" name="Oval 354"/>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356" name="Group 355"/>
            <p:cNvGrpSpPr/>
            <p:nvPr/>
          </p:nvGrpSpPr>
          <p:grpSpPr>
            <a:xfrm>
              <a:off x="3128174" y="1371600"/>
              <a:ext cx="3622430" cy="1480066"/>
              <a:chOff x="3128174" y="1371600"/>
              <a:chExt cx="3622430" cy="1480066"/>
            </a:xfrm>
          </p:grpSpPr>
          <p:sp>
            <p:nvSpPr>
              <p:cNvPr id="357" name="Oval 356"/>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358" name="Oval 357"/>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359" name="Oval 358"/>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60" name="Oval 359"/>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61" name="Oval 360"/>
              <p:cNvSpPr/>
              <p:nvPr/>
            </p:nvSpPr>
            <p:spPr>
              <a:xfrm>
                <a:off x="62523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362" name="TextBox 361"/>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62" name="TextBox 361"/>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3" name="TextBox 362"/>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63" name="TextBox 362"/>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4" name="TextBox 363"/>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64" name="TextBox 363"/>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5" name="TextBox 364"/>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365" name="TextBox 364"/>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6" name="TextBox 365"/>
                  <p:cNvSpPr txBox="1"/>
                  <p:nvPr/>
                </p:nvSpPr>
                <p:spPr>
                  <a:xfrm>
                    <a:off x="3128174" y="1415534"/>
                    <a:ext cx="47904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366" name="TextBox 365"/>
                  <p:cNvSpPr txBox="1">
                    <a:spLocks noRot="1" noChangeAspect="1" noMove="1" noResize="1" noEditPoints="1" noAdjustHandles="1" noChangeArrowheads="1" noChangeShapeType="1" noTextEdit="1"/>
                  </p:cNvSpPr>
                  <p:nvPr/>
                </p:nvSpPr>
                <p:spPr>
                  <a:xfrm>
                    <a:off x="3128174" y="1415534"/>
                    <a:ext cx="479041" cy="369332"/>
                  </a:xfrm>
                  <a:prstGeom prst="rect">
                    <a:avLst/>
                  </a:prstGeom>
                  <a:blipFill rotWithShape="0">
                    <a:blip r:embed="rId7"/>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7" name="TextBox 366"/>
                  <p:cNvSpPr txBox="1"/>
                  <p:nvPr/>
                </p:nvSpPr>
                <p:spPr>
                  <a:xfrm>
                    <a:off x="3768688" y="1415534"/>
                    <a:ext cx="48436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367" name="TextBox 366"/>
                  <p:cNvSpPr txBox="1">
                    <a:spLocks noRot="1" noChangeAspect="1" noMove="1" noResize="1" noEditPoints="1" noAdjustHandles="1" noChangeArrowheads="1" noChangeShapeType="1" noTextEdit="1"/>
                  </p:cNvSpPr>
                  <p:nvPr/>
                </p:nvSpPr>
                <p:spPr>
                  <a:xfrm>
                    <a:off x="3768688" y="1415534"/>
                    <a:ext cx="484363" cy="369332"/>
                  </a:xfrm>
                  <a:prstGeom prst="rect">
                    <a:avLst/>
                  </a:prstGeom>
                  <a:blipFill rotWithShape="0">
                    <a:blip r:embed="rId8"/>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8" name="TextBox 367"/>
                  <p:cNvSpPr txBox="1"/>
                  <p:nvPr/>
                </p:nvSpPr>
                <p:spPr>
                  <a:xfrm>
                    <a:off x="4687343" y="1415534"/>
                    <a:ext cx="450380" cy="391646"/>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368" name="TextBox 367"/>
                  <p:cNvSpPr txBox="1">
                    <a:spLocks noRot="1" noChangeAspect="1" noMove="1" noResize="1" noEditPoints="1" noAdjustHandles="1" noChangeArrowheads="1" noChangeShapeType="1" noTextEdit="1"/>
                  </p:cNvSpPr>
                  <p:nvPr/>
                </p:nvSpPr>
                <p:spPr>
                  <a:xfrm>
                    <a:off x="4687343" y="1415534"/>
                    <a:ext cx="450380" cy="391646"/>
                  </a:xfrm>
                  <a:prstGeom prst="rect">
                    <a:avLst/>
                  </a:prstGeom>
                  <a:blipFill rotWithShape="0">
                    <a:blip r:embed="rId9"/>
                    <a:stretch>
                      <a:fillRect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9" name="TextBox 368"/>
                  <p:cNvSpPr txBox="1"/>
                  <p:nvPr/>
                </p:nvSpPr>
                <p:spPr>
                  <a:xfrm>
                    <a:off x="5640645" y="1415534"/>
                    <a:ext cx="460574" cy="388761"/>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369" name="TextBox 368"/>
                  <p:cNvSpPr txBox="1">
                    <a:spLocks noRot="1" noChangeAspect="1" noMove="1" noResize="1" noEditPoints="1" noAdjustHandles="1" noChangeArrowheads="1" noChangeShapeType="1" noTextEdit="1"/>
                  </p:cNvSpPr>
                  <p:nvPr/>
                </p:nvSpPr>
                <p:spPr>
                  <a:xfrm>
                    <a:off x="5640645" y="1415534"/>
                    <a:ext cx="460574" cy="388761"/>
                  </a:xfrm>
                  <a:prstGeom prst="rect">
                    <a:avLst/>
                  </a:prstGeom>
                  <a:blipFill rotWithShape="0">
                    <a:blip r:embed="rId10"/>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0" name="TextBox 369"/>
                  <p:cNvSpPr txBox="1"/>
                  <p:nvPr/>
                </p:nvSpPr>
                <p:spPr>
                  <a:xfrm>
                    <a:off x="6332548" y="1415534"/>
                    <a:ext cx="300826"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370" name="TextBox 369"/>
                  <p:cNvSpPr txBox="1">
                    <a:spLocks noRot="1" noChangeAspect="1" noMove="1" noResize="1" noEditPoints="1" noAdjustHandles="1" noChangeArrowheads="1" noChangeShapeType="1" noTextEdit="1"/>
                  </p:cNvSpPr>
                  <p:nvPr/>
                </p:nvSpPr>
                <p:spPr>
                  <a:xfrm>
                    <a:off x="6332548" y="1415534"/>
                    <a:ext cx="300826" cy="369332"/>
                  </a:xfrm>
                  <a:prstGeom prst="rect">
                    <a:avLst/>
                  </a:prstGeom>
                  <a:blipFill rotWithShape="0">
                    <a:blip r:embed="rId11"/>
                    <a:stretch>
                      <a:fillRect r="-16279"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1" name="TextBox 370"/>
                  <p:cNvSpPr txBox="1"/>
                  <p:nvPr/>
                </p:nvSpPr>
                <p:spPr>
                  <a:xfrm>
                    <a:off x="3137768" y="2476418"/>
                    <a:ext cx="47359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371" name="TextBox 370"/>
                  <p:cNvSpPr txBox="1">
                    <a:spLocks noRot="1" noChangeAspect="1" noMove="1" noResize="1" noEditPoints="1" noAdjustHandles="1" noChangeArrowheads="1" noChangeShapeType="1" noTextEdit="1"/>
                  </p:cNvSpPr>
                  <p:nvPr/>
                </p:nvSpPr>
                <p:spPr>
                  <a:xfrm>
                    <a:off x="3137768" y="2476418"/>
                    <a:ext cx="473591" cy="369332"/>
                  </a:xfrm>
                  <a:prstGeom prst="rect">
                    <a:avLst/>
                  </a:prstGeom>
                  <a:blipFill rotWithShape="0">
                    <a:blip r:embed="rId12"/>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2" name="TextBox 371"/>
                  <p:cNvSpPr txBox="1"/>
                  <p:nvPr/>
                </p:nvSpPr>
                <p:spPr>
                  <a:xfrm>
                    <a:off x="3737776" y="2482334"/>
                    <a:ext cx="47891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372" name="TextBox 371"/>
                  <p:cNvSpPr txBox="1">
                    <a:spLocks noRot="1" noChangeAspect="1" noMove="1" noResize="1" noEditPoints="1" noAdjustHandles="1" noChangeArrowheads="1" noChangeShapeType="1" noTextEdit="1"/>
                  </p:cNvSpPr>
                  <p:nvPr/>
                </p:nvSpPr>
                <p:spPr>
                  <a:xfrm>
                    <a:off x="3737776" y="2482334"/>
                    <a:ext cx="478913" cy="369332"/>
                  </a:xfrm>
                  <a:prstGeom prst="rect">
                    <a:avLst/>
                  </a:prstGeom>
                  <a:blipFill rotWithShape="0">
                    <a:blip r:embed="rId13"/>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3" name="TextBox 372"/>
                  <p:cNvSpPr txBox="1"/>
                  <p:nvPr/>
                </p:nvSpPr>
                <p:spPr>
                  <a:xfrm>
                    <a:off x="4696937" y="2482334"/>
                    <a:ext cx="446212"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373" name="TextBox 372"/>
                  <p:cNvSpPr txBox="1">
                    <a:spLocks noRot="1" noChangeAspect="1" noMove="1" noResize="1" noEditPoints="1" noAdjustHandles="1" noChangeArrowheads="1" noChangeShapeType="1" noTextEdit="1"/>
                  </p:cNvSpPr>
                  <p:nvPr/>
                </p:nvSpPr>
                <p:spPr>
                  <a:xfrm>
                    <a:off x="4696937" y="2482334"/>
                    <a:ext cx="446212" cy="369332"/>
                  </a:xfrm>
                  <a:prstGeom prst="rect">
                    <a:avLst/>
                  </a:prstGeom>
                  <a:blipFill rotWithShape="0">
                    <a:blip r:embed="rId14"/>
                    <a:stretch>
                      <a:fillRect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4" name="TextBox 373"/>
                  <p:cNvSpPr txBox="1"/>
                  <p:nvPr/>
                </p:nvSpPr>
                <p:spPr>
                  <a:xfrm>
                    <a:off x="5650240" y="2482334"/>
                    <a:ext cx="45217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374" name="TextBox 373"/>
                  <p:cNvSpPr txBox="1">
                    <a:spLocks noRot="1" noChangeAspect="1" noMove="1" noResize="1" noEditPoints="1" noAdjustHandles="1" noChangeArrowheads="1" noChangeShapeType="1" noTextEdit="1"/>
                  </p:cNvSpPr>
                  <p:nvPr/>
                </p:nvSpPr>
                <p:spPr>
                  <a:xfrm>
                    <a:off x="5650240" y="2482334"/>
                    <a:ext cx="452175" cy="369332"/>
                  </a:xfrm>
                  <a:prstGeom prst="rect">
                    <a:avLst/>
                  </a:prstGeom>
                  <a:blipFill rotWithShape="0">
                    <a:blip r:embed="rId15"/>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5" name="TextBox 374"/>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375" name="TextBox 374"/>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16"/>
                    <a:stretch>
                      <a:fillRect r="-4167" b="-9804"/>
                    </a:stretch>
                  </a:blipFill>
                </p:spPr>
                <p:txBody>
                  <a:bodyPr/>
                  <a:lstStyle/>
                  <a:p>
                    <a:r>
                      <a:rPr lang="en-US">
                        <a:noFill/>
                      </a:rPr>
                      <a:t> </a:t>
                    </a:r>
                  </a:p>
                </p:txBody>
              </p:sp>
            </mc:Fallback>
          </mc:AlternateContent>
          <p:cxnSp>
            <p:nvCxnSpPr>
              <p:cNvPr id="376" name="Straight Connector 375"/>
              <p:cNvCxnSpPr>
                <a:stCxn id="357" idx="4"/>
                <a:endCxn id="351"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7" name="Straight Connector 376"/>
              <p:cNvCxnSpPr>
                <a:stCxn id="358" idx="4"/>
                <a:endCxn id="351"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8" name="Straight Connector 377"/>
              <p:cNvCxnSpPr>
                <a:stCxn id="359" idx="4"/>
                <a:endCxn id="351"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9" name="Straight Connector 378"/>
              <p:cNvCxnSpPr>
                <a:stCxn id="360" idx="4"/>
                <a:endCxn id="371" idx="0"/>
              </p:cNvCxnSpPr>
              <p:nvPr/>
            </p:nvCxnSpPr>
            <p:spPr>
              <a:xfrm flipH="1">
                <a:off x="3374564" y="1828800"/>
                <a:ext cx="2517325"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0" name="Straight Connector 379"/>
              <p:cNvCxnSpPr>
                <a:stCxn id="361" idx="4"/>
                <a:endCxn id="351" idx="0"/>
              </p:cNvCxnSpPr>
              <p:nvPr/>
            </p:nvCxnSpPr>
            <p:spPr>
              <a:xfrm flipH="1">
                <a:off x="3377289" y="1828800"/>
                <a:ext cx="31242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1" name="Straight Connector 380"/>
              <p:cNvCxnSpPr>
                <a:stCxn id="357" idx="4"/>
                <a:endCxn id="352"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2" name="Straight Connector 381"/>
              <p:cNvCxnSpPr>
                <a:stCxn id="357" idx="4"/>
                <a:endCxn id="353"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3" name="Straight Connector 382"/>
              <p:cNvCxnSpPr>
                <a:stCxn id="357" idx="4"/>
                <a:endCxn id="354"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4" name="Straight Connector 383"/>
              <p:cNvCxnSpPr>
                <a:stCxn id="357" idx="4"/>
                <a:endCxn id="355"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5" name="Straight Connector 384"/>
              <p:cNvCxnSpPr>
                <a:stCxn id="358" idx="4"/>
                <a:endCxn id="352"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6" name="Straight Connector 385"/>
              <p:cNvCxnSpPr>
                <a:stCxn id="358" idx="4"/>
                <a:endCxn id="353"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7" name="Straight Connector 386"/>
              <p:cNvCxnSpPr>
                <a:stCxn id="358" idx="4"/>
                <a:endCxn id="354"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8" name="Straight Connector 387"/>
              <p:cNvCxnSpPr>
                <a:stCxn id="358" idx="4"/>
                <a:endCxn id="355"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9" name="Straight Connector 388"/>
              <p:cNvCxnSpPr>
                <a:stCxn id="359" idx="4"/>
                <a:endCxn id="353"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0" name="Straight Connector 389"/>
              <p:cNvCxnSpPr>
                <a:stCxn id="359" idx="4"/>
                <a:endCxn id="354"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1" name="Straight Connector 390"/>
              <p:cNvCxnSpPr>
                <a:stCxn id="359" idx="4"/>
                <a:endCxn id="355"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2" name="Straight Connector 391"/>
              <p:cNvCxnSpPr>
                <a:stCxn id="360" idx="4"/>
                <a:endCxn id="354"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3" name="Straight Connector 392"/>
              <p:cNvCxnSpPr>
                <a:stCxn id="360" idx="4"/>
                <a:endCxn id="355"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4" name="Straight Connector 393"/>
              <p:cNvCxnSpPr>
                <a:stCxn id="360" idx="4"/>
                <a:endCxn id="353"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5" name="Straight Connector 394"/>
              <p:cNvCxnSpPr>
                <a:stCxn id="361" idx="4"/>
                <a:endCxn id="354" idx="0"/>
              </p:cNvCxnSpPr>
              <p:nvPr/>
            </p:nvCxnSpPr>
            <p:spPr>
              <a:xfrm flipH="1">
                <a:off x="5880166" y="1828800"/>
                <a:ext cx="621323"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396" name="Group 395"/>
          <p:cNvGrpSpPr/>
          <p:nvPr/>
        </p:nvGrpSpPr>
        <p:grpSpPr>
          <a:xfrm>
            <a:off x="1209608" y="2590800"/>
            <a:ext cx="3173208" cy="1284243"/>
            <a:chOff x="3128174" y="1371600"/>
            <a:chExt cx="3657600" cy="1524000"/>
          </a:xfrm>
        </p:grpSpPr>
        <p:sp>
          <p:nvSpPr>
            <p:cNvPr id="397" name="Oval 396"/>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98" name="Oval 397"/>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399" name="Oval 398"/>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00" name="Oval 399"/>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01" name="Oval 400"/>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402" name="Group 401"/>
            <p:cNvGrpSpPr/>
            <p:nvPr/>
          </p:nvGrpSpPr>
          <p:grpSpPr>
            <a:xfrm>
              <a:off x="3128174" y="1371600"/>
              <a:ext cx="3622430" cy="1480066"/>
              <a:chOff x="3128174" y="1371600"/>
              <a:chExt cx="3622430" cy="1480066"/>
            </a:xfrm>
          </p:grpSpPr>
          <p:sp>
            <p:nvSpPr>
              <p:cNvPr id="403" name="Oval 402"/>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404" name="Oval 403"/>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405" name="Oval 404"/>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06" name="Oval 405"/>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07" name="Oval 406"/>
              <p:cNvSpPr/>
              <p:nvPr/>
            </p:nvSpPr>
            <p:spPr>
              <a:xfrm>
                <a:off x="62523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408" name="TextBox 407"/>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08" name="TextBox 407"/>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9" name="TextBox 408"/>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09" name="TextBox 408"/>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0" name="TextBox 409"/>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10" name="TextBox 409"/>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1" name="TextBox 410"/>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11" name="TextBox 410"/>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2" name="TextBox 411"/>
                  <p:cNvSpPr txBox="1"/>
                  <p:nvPr/>
                </p:nvSpPr>
                <p:spPr>
                  <a:xfrm>
                    <a:off x="3128174" y="1415534"/>
                    <a:ext cx="47904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412" name="TextBox 411"/>
                  <p:cNvSpPr txBox="1">
                    <a:spLocks noRot="1" noChangeAspect="1" noMove="1" noResize="1" noEditPoints="1" noAdjustHandles="1" noChangeArrowheads="1" noChangeShapeType="1" noTextEdit="1"/>
                  </p:cNvSpPr>
                  <p:nvPr/>
                </p:nvSpPr>
                <p:spPr>
                  <a:xfrm>
                    <a:off x="3128174" y="1415534"/>
                    <a:ext cx="479041" cy="369332"/>
                  </a:xfrm>
                  <a:prstGeom prst="rect">
                    <a:avLst/>
                  </a:prstGeom>
                  <a:blipFill rotWithShape="0">
                    <a:blip r:embed="rId7"/>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3" name="TextBox 412"/>
                  <p:cNvSpPr txBox="1"/>
                  <p:nvPr/>
                </p:nvSpPr>
                <p:spPr>
                  <a:xfrm>
                    <a:off x="3768688" y="1415534"/>
                    <a:ext cx="48436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413" name="TextBox 412"/>
                  <p:cNvSpPr txBox="1">
                    <a:spLocks noRot="1" noChangeAspect="1" noMove="1" noResize="1" noEditPoints="1" noAdjustHandles="1" noChangeArrowheads="1" noChangeShapeType="1" noTextEdit="1"/>
                  </p:cNvSpPr>
                  <p:nvPr/>
                </p:nvSpPr>
                <p:spPr>
                  <a:xfrm>
                    <a:off x="3768688" y="1415534"/>
                    <a:ext cx="484363" cy="369332"/>
                  </a:xfrm>
                  <a:prstGeom prst="rect">
                    <a:avLst/>
                  </a:prstGeom>
                  <a:blipFill rotWithShape="0">
                    <a:blip r:embed="rId8"/>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4" name="TextBox 413"/>
                  <p:cNvSpPr txBox="1"/>
                  <p:nvPr/>
                </p:nvSpPr>
                <p:spPr>
                  <a:xfrm>
                    <a:off x="4687343" y="1415534"/>
                    <a:ext cx="450380" cy="391646"/>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414" name="TextBox 413"/>
                  <p:cNvSpPr txBox="1">
                    <a:spLocks noRot="1" noChangeAspect="1" noMove="1" noResize="1" noEditPoints="1" noAdjustHandles="1" noChangeArrowheads="1" noChangeShapeType="1" noTextEdit="1"/>
                  </p:cNvSpPr>
                  <p:nvPr/>
                </p:nvSpPr>
                <p:spPr>
                  <a:xfrm>
                    <a:off x="4687343" y="1415534"/>
                    <a:ext cx="450380" cy="391646"/>
                  </a:xfrm>
                  <a:prstGeom prst="rect">
                    <a:avLst/>
                  </a:prstGeom>
                  <a:blipFill rotWithShape="0">
                    <a:blip r:embed="rId9"/>
                    <a:stretch>
                      <a:fillRect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5" name="TextBox 414"/>
                  <p:cNvSpPr txBox="1"/>
                  <p:nvPr/>
                </p:nvSpPr>
                <p:spPr>
                  <a:xfrm>
                    <a:off x="5640645" y="1415534"/>
                    <a:ext cx="460574" cy="388761"/>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h</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415" name="TextBox 414"/>
                  <p:cNvSpPr txBox="1">
                    <a:spLocks noRot="1" noChangeAspect="1" noMove="1" noResize="1" noEditPoints="1" noAdjustHandles="1" noChangeArrowheads="1" noChangeShapeType="1" noTextEdit="1"/>
                  </p:cNvSpPr>
                  <p:nvPr/>
                </p:nvSpPr>
                <p:spPr>
                  <a:xfrm>
                    <a:off x="5640645" y="1415534"/>
                    <a:ext cx="460574" cy="388761"/>
                  </a:xfrm>
                  <a:prstGeom prst="rect">
                    <a:avLst/>
                  </a:prstGeom>
                  <a:blipFill rotWithShape="0">
                    <a:blip r:embed="rId10"/>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6" name="TextBox 415"/>
                  <p:cNvSpPr txBox="1"/>
                  <p:nvPr/>
                </p:nvSpPr>
                <p:spPr>
                  <a:xfrm>
                    <a:off x="6332548" y="1415534"/>
                    <a:ext cx="300826"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416" name="TextBox 415"/>
                  <p:cNvSpPr txBox="1">
                    <a:spLocks noRot="1" noChangeAspect="1" noMove="1" noResize="1" noEditPoints="1" noAdjustHandles="1" noChangeArrowheads="1" noChangeShapeType="1" noTextEdit="1"/>
                  </p:cNvSpPr>
                  <p:nvPr/>
                </p:nvSpPr>
                <p:spPr>
                  <a:xfrm>
                    <a:off x="6332548" y="1415534"/>
                    <a:ext cx="300826" cy="369332"/>
                  </a:xfrm>
                  <a:prstGeom prst="rect">
                    <a:avLst/>
                  </a:prstGeom>
                  <a:blipFill rotWithShape="0">
                    <a:blip r:embed="rId11"/>
                    <a:stretch>
                      <a:fillRect r="-16279"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7" name="TextBox 416"/>
                  <p:cNvSpPr txBox="1"/>
                  <p:nvPr/>
                </p:nvSpPr>
                <p:spPr>
                  <a:xfrm>
                    <a:off x="3137768" y="2476418"/>
                    <a:ext cx="47359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417" name="TextBox 416"/>
                  <p:cNvSpPr txBox="1">
                    <a:spLocks noRot="1" noChangeAspect="1" noMove="1" noResize="1" noEditPoints="1" noAdjustHandles="1" noChangeArrowheads="1" noChangeShapeType="1" noTextEdit="1"/>
                  </p:cNvSpPr>
                  <p:nvPr/>
                </p:nvSpPr>
                <p:spPr>
                  <a:xfrm>
                    <a:off x="3137768" y="2476418"/>
                    <a:ext cx="473591" cy="369332"/>
                  </a:xfrm>
                  <a:prstGeom prst="rect">
                    <a:avLst/>
                  </a:prstGeom>
                  <a:blipFill rotWithShape="0">
                    <a:blip r:embed="rId12"/>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8" name="TextBox 417"/>
                  <p:cNvSpPr txBox="1"/>
                  <p:nvPr/>
                </p:nvSpPr>
                <p:spPr>
                  <a:xfrm>
                    <a:off x="3737776" y="2482334"/>
                    <a:ext cx="47891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418" name="TextBox 417"/>
                  <p:cNvSpPr txBox="1">
                    <a:spLocks noRot="1" noChangeAspect="1" noMove="1" noResize="1" noEditPoints="1" noAdjustHandles="1" noChangeArrowheads="1" noChangeShapeType="1" noTextEdit="1"/>
                  </p:cNvSpPr>
                  <p:nvPr/>
                </p:nvSpPr>
                <p:spPr>
                  <a:xfrm>
                    <a:off x="3737776" y="2482334"/>
                    <a:ext cx="478913" cy="369332"/>
                  </a:xfrm>
                  <a:prstGeom prst="rect">
                    <a:avLst/>
                  </a:prstGeom>
                  <a:blipFill rotWithShape="0">
                    <a:blip r:embed="rId13"/>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9" name="TextBox 418"/>
                  <p:cNvSpPr txBox="1"/>
                  <p:nvPr/>
                </p:nvSpPr>
                <p:spPr>
                  <a:xfrm>
                    <a:off x="4696937" y="2482334"/>
                    <a:ext cx="446212"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419" name="TextBox 418"/>
                  <p:cNvSpPr txBox="1">
                    <a:spLocks noRot="1" noChangeAspect="1" noMove="1" noResize="1" noEditPoints="1" noAdjustHandles="1" noChangeArrowheads="1" noChangeShapeType="1" noTextEdit="1"/>
                  </p:cNvSpPr>
                  <p:nvPr/>
                </p:nvSpPr>
                <p:spPr>
                  <a:xfrm>
                    <a:off x="4696937" y="2482334"/>
                    <a:ext cx="446212" cy="369332"/>
                  </a:xfrm>
                  <a:prstGeom prst="rect">
                    <a:avLst/>
                  </a:prstGeom>
                  <a:blipFill rotWithShape="0">
                    <a:blip r:embed="rId17"/>
                    <a:stretch>
                      <a:fillRect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0" name="TextBox 419"/>
                  <p:cNvSpPr txBox="1"/>
                  <p:nvPr/>
                </p:nvSpPr>
                <p:spPr>
                  <a:xfrm>
                    <a:off x="5650240" y="2482334"/>
                    <a:ext cx="45217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420" name="TextBox 419"/>
                  <p:cNvSpPr txBox="1">
                    <a:spLocks noRot="1" noChangeAspect="1" noMove="1" noResize="1" noEditPoints="1" noAdjustHandles="1" noChangeArrowheads="1" noChangeShapeType="1" noTextEdit="1"/>
                  </p:cNvSpPr>
                  <p:nvPr/>
                </p:nvSpPr>
                <p:spPr>
                  <a:xfrm>
                    <a:off x="5650240" y="2482334"/>
                    <a:ext cx="452175" cy="369332"/>
                  </a:xfrm>
                  <a:prstGeom prst="rect">
                    <a:avLst/>
                  </a:prstGeom>
                  <a:blipFill rotWithShape="0">
                    <a:blip r:embed="rId15"/>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1" name="TextBox 420"/>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421" name="TextBox 420"/>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16"/>
                    <a:stretch>
                      <a:fillRect r="-4167" b="-9804"/>
                    </a:stretch>
                  </a:blipFill>
                </p:spPr>
                <p:txBody>
                  <a:bodyPr/>
                  <a:lstStyle/>
                  <a:p>
                    <a:r>
                      <a:rPr lang="en-US">
                        <a:noFill/>
                      </a:rPr>
                      <a:t> </a:t>
                    </a:r>
                  </a:p>
                </p:txBody>
              </p:sp>
            </mc:Fallback>
          </mc:AlternateContent>
          <p:cxnSp>
            <p:nvCxnSpPr>
              <p:cNvPr id="422" name="Straight Connector 421"/>
              <p:cNvCxnSpPr>
                <a:stCxn id="403" idx="4"/>
                <a:endCxn id="397"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3" name="Straight Connector 422"/>
              <p:cNvCxnSpPr>
                <a:stCxn id="404" idx="4"/>
                <a:endCxn id="397"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4" name="Straight Connector 423"/>
              <p:cNvCxnSpPr>
                <a:stCxn id="405" idx="4"/>
                <a:endCxn id="397"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5" name="Straight Connector 424"/>
              <p:cNvCxnSpPr>
                <a:stCxn id="406" idx="4"/>
                <a:endCxn id="417" idx="0"/>
              </p:cNvCxnSpPr>
              <p:nvPr/>
            </p:nvCxnSpPr>
            <p:spPr>
              <a:xfrm flipH="1">
                <a:off x="3374564" y="1828800"/>
                <a:ext cx="2517325"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6" name="Straight Connector 425"/>
              <p:cNvCxnSpPr>
                <a:stCxn id="407" idx="4"/>
                <a:endCxn id="397" idx="0"/>
              </p:cNvCxnSpPr>
              <p:nvPr/>
            </p:nvCxnSpPr>
            <p:spPr>
              <a:xfrm flipH="1">
                <a:off x="3377289" y="1828800"/>
                <a:ext cx="31242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7" name="Straight Connector 426"/>
              <p:cNvCxnSpPr>
                <a:stCxn id="403" idx="4"/>
                <a:endCxn id="398"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8" name="Straight Connector 427"/>
              <p:cNvCxnSpPr>
                <a:stCxn id="403" idx="4"/>
                <a:endCxn id="399"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9" name="Straight Connector 428"/>
              <p:cNvCxnSpPr>
                <a:stCxn id="403" idx="4"/>
                <a:endCxn id="400"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0" name="Straight Connector 429"/>
              <p:cNvCxnSpPr>
                <a:stCxn id="403" idx="4"/>
                <a:endCxn id="401"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1" name="Straight Connector 430"/>
              <p:cNvCxnSpPr>
                <a:stCxn id="404" idx="4"/>
                <a:endCxn id="398"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404" idx="4"/>
                <a:endCxn id="399"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3" name="Straight Connector 432"/>
              <p:cNvCxnSpPr>
                <a:stCxn id="404" idx="4"/>
                <a:endCxn id="400"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4" name="Straight Connector 433"/>
              <p:cNvCxnSpPr>
                <a:stCxn id="404" idx="4"/>
                <a:endCxn id="401"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5" name="Straight Connector 434"/>
              <p:cNvCxnSpPr>
                <a:stCxn id="405" idx="4"/>
                <a:endCxn id="399"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6" name="Straight Connector 435"/>
              <p:cNvCxnSpPr>
                <a:stCxn id="405" idx="4"/>
                <a:endCxn id="400"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7" name="Straight Connector 436"/>
              <p:cNvCxnSpPr>
                <a:stCxn id="405" idx="4"/>
                <a:endCxn id="401"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8" name="Straight Connector 437"/>
              <p:cNvCxnSpPr>
                <a:stCxn id="406" idx="4"/>
                <a:endCxn id="400"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9" name="Straight Connector 438"/>
              <p:cNvCxnSpPr>
                <a:stCxn id="406" idx="4"/>
                <a:endCxn id="401"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0" name="Straight Connector 439"/>
              <p:cNvCxnSpPr>
                <a:stCxn id="406" idx="4"/>
                <a:endCxn id="399"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1" name="Straight Connector 440"/>
              <p:cNvCxnSpPr>
                <a:stCxn id="407" idx="4"/>
                <a:endCxn id="400" idx="0"/>
              </p:cNvCxnSpPr>
              <p:nvPr/>
            </p:nvCxnSpPr>
            <p:spPr>
              <a:xfrm flipH="1">
                <a:off x="5880166" y="1828800"/>
                <a:ext cx="621323"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442" name="Group 441"/>
          <p:cNvGrpSpPr/>
          <p:nvPr/>
        </p:nvGrpSpPr>
        <p:grpSpPr>
          <a:xfrm>
            <a:off x="1219200" y="1676400"/>
            <a:ext cx="3136424" cy="1284243"/>
            <a:chOff x="3128174" y="1371600"/>
            <a:chExt cx="3657600" cy="1524000"/>
          </a:xfrm>
        </p:grpSpPr>
        <p:sp>
          <p:nvSpPr>
            <p:cNvPr id="443" name="Oval 442"/>
            <p:cNvSpPr/>
            <p:nvPr/>
          </p:nvSpPr>
          <p:spPr>
            <a:xfrm>
              <a:off x="312817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44" name="Oval 443"/>
            <p:cNvSpPr/>
            <p:nvPr/>
          </p:nvSpPr>
          <p:spPr>
            <a:xfrm>
              <a:off x="3743637"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45" name="Oval 444"/>
            <p:cNvSpPr/>
            <p:nvPr/>
          </p:nvSpPr>
          <p:spPr>
            <a:xfrm>
              <a:off x="4687343"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46" name="Oval 445"/>
            <p:cNvSpPr/>
            <p:nvPr/>
          </p:nvSpPr>
          <p:spPr>
            <a:xfrm>
              <a:off x="5631051"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47" name="Oval 446"/>
            <p:cNvSpPr/>
            <p:nvPr/>
          </p:nvSpPr>
          <p:spPr>
            <a:xfrm>
              <a:off x="6287544" y="2438400"/>
              <a:ext cx="498230" cy="457200"/>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grpSp>
          <p:nvGrpSpPr>
            <p:cNvPr id="448" name="Group 447"/>
            <p:cNvGrpSpPr/>
            <p:nvPr/>
          </p:nvGrpSpPr>
          <p:grpSpPr>
            <a:xfrm>
              <a:off x="3128174" y="1371600"/>
              <a:ext cx="3581400" cy="1480066"/>
              <a:chOff x="3128174" y="1371600"/>
              <a:chExt cx="3581400" cy="1480066"/>
            </a:xfrm>
          </p:grpSpPr>
          <p:sp>
            <p:nvSpPr>
              <p:cNvPr id="449" name="Oval 448"/>
              <p:cNvSpPr/>
              <p:nvPr/>
            </p:nvSpPr>
            <p:spPr>
              <a:xfrm>
                <a:off x="31281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1400" dirty="0">
                  <a:solidFill>
                    <a:prstClr val="white"/>
                  </a:solidFill>
                </a:endParaRPr>
              </a:p>
            </p:txBody>
          </p:sp>
          <p:sp>
            <p:nvSpPr>
              <p:cNvPr id="450" name="Oval 449"/>
              <p:cNvSpPr/>
              <p:nvPr/>
            </p:nvSpPr>
            <p:spPr>
              <a:xfrm>
                <a:off x="3737776"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dirty="0">
                  <a:solidFill>
                    <a:prstClr val="white"/>
                  </a:solidFill>
                </a:endParaRPr>
              </a:p>
            </p:txBody>
          </p:sp>
          <p:sp>
            <p:nvSpPr>
              <p:cNvPr id="451" name="Oval 450"/>
              <p:cNvSpPr/>
              <p:nvPr/>
            </p:nvSpPr>
            <p:spPr>
              <a:xfrm>
                <a:off x="4675620"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p:sp>
            <p:nvSpPr>
              <p:cNvPr id="452" name="Oval 451"/>
              <p:cNvSpPr/>
              <p:nvPr/>
            </p:nvSpPr>
            <p:spPr>
              <a:xfrm>
                <a:off x="5642774" y="1371600"/>
                <a:ext cx="49823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a:solidFill>
                    <a:prstClr val="white"/>
                  </a:solidFill>
                </a:endParaRPr>
              </a:p>
            </p:txBody>
          </p:sp>
          <mc:AlternateContent xmlns:mc="http://schemas.openxmlformats.org/markup-compatibility/2006" xmlns:a14="http://schemas.microsoft.com/office/drawing/2010/main">
            <mc:Choice Requires="a14">
              <p:sp>
                <p:nvSpPr>
                  <p:cNvPr id="454" name="TextBox 453"/>
                  <p:cNvSpPr txBox="1"/>
                  <p:nvPr/>
                </p:nvSpPr>
                <p:spPr>
                  <a:xfrm>
                    <a:off x="4241388"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54" name="TextBox 453"/>
                  <p:cNvSpPr txBox="1">
                    <a:spLocks noRot="1" noChangeAspect="1" noMove="1" noResize="1" noEditPoints="1" noAdjustHandles="1" noChangeArrowheads="1" noChangeShapeType="1" noTextEdit="1"/>
                  </p:cNvSpPr>
                  <p:nvPr/>
                </p:nvSpPr>
                <p:spPr>
                  <a:xfrm>
                    <a:off x="4241388" y="1415534"/>
                    <a:ext cx="445955" cy="369332"/>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5" name="TextBox 454"/>
                  <p:cNvSpPr txBox="1"/>
                  <p:nvPr/>
                </p:nvSpPr>
                <p:spPr>
                  <a:xfrm>
                    <a:off x="5196819" y="14155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55" name="TextBox 454"/>
                  <p:cNvSpPr txBox="1">
                    <a:spLocks noRot="1" noChangeAspect="1" noMove="1" noResize="1" noEditPoints="1" noAdjustHandles="1" noChangeArrowheads="1" noChangeShapeType="1" noTextEdit="1"/>
                  </p:cNvSpPr>
                  <p:nvPr/>
                </p:nvSpPr>
                <p:spPr>
                  <a:xfrm>
                    <a:off x="5196819" y="1415534"/>
                    <a:ext cx="445955" cy="369332"/>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6" name="TextBox 455"/>
                  <p:cNvSpPr txBox="1"/>
                  <p:nvPr/>
                </p:nvSpPr>
                <p:spPr>
                  <a:xfrm>
                    <a:off x="424772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56" name="TextBox 455"/>
                  <p:cNvSpPr txBox="1">
                    <a:spLocks noRot="1" noChangeAspect="1" noMove="1" noResize="1" noEditPoints="1" noAdjustHandles="1" noChangeArrowheads="1" noChangeShapeType="1" noTextEdit="1"/>
                  </p:cNvSpPr>
                  <p:nvPr/>
                </p:nvSpPr>
                <p:spPr>
                  <a:xfrm>
                    <a:off x="4247729" y="2482334"/>
                    <a:ext cx="445955"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7" name="TextBox 456"/>
                  <p:cNvSpPr txBox="1"/>
                  <p:nvPr/>
                </p:nvSpPr>
                <p:spPr>
                  <a:xfrm>
                    <a:off x="5196819" y="2482334"/>
                    <a:ext cx="44595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ea typeface="Cambria Math"/>
                            </a:rPr>
                            <m:t>⋯</m:t>
                          </m:r>
                        </m:oMath>
                      </m:oMathPara>
                    </a14:m>
                    <a:endParaRPr lang="en-US" dirty="0">
                      <a:solidFill>
                        <a:prstClr val="black"/>
                      </a:solidFill>
                    </a:endParaRPr>
                  </a:p>
                </p:txBody>
              </p:sp>
            </mc:Choice>
            <mc:Fallback xmlns="">
              <p:sp>
                <p:nvSpPr>
                  <p:cNvPr id="457" name="TextBox 456"/>
                  <p:cNvSpPr txBox="1">
                    <a:spLocks noRot="1" noChangeAspect="1" noMove="1" noResize="1" noEditPoints="1" noAdjustHandles="1" noChangeArrowheads="1" noChangeShapeType="1" noTextEdit="1"/>
                  </p:cNvSpPr>
                  <p:nvPr/>
                </p:nvSpPr>
                <p:spPr>
                  <a:xfrm>
                    <a:off x="5196819" y="2482334"/>
                    <a:ext cx="445955"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8" name="TextBox 457"/>
                  <p:cNvSpPr txBox="1"/>
                  <p:nvPr/>
                </p:nvSpPr>
                <p:spPr>
                  <a:xfrm>
                    <a:off x="3128174" y="1415534"/>
                    <a:ext cx="493215"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458" name="TextBox 457"/>
                  <p:cNvSpPr txBox="1">
                    <a:spLocks noRot="1" noChangeAspect="1" noMove="1" noResize="1" noEditPoints="1" noAdjustHandles="1" noChangeArrowheads="1" noChangeShapeType="1" noTextEdit="1"/>
                  </p:cNvSpPr>
                  <p:nvPr/>
                </p:nvSpPr>
                <p:spPr>
                  <a:xfrm>
                    <a:off x="3128174" y="1415534"/>
                    <a:ext cx="493215" cy="438283"/>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9" name="TextBox 458"/>
                  <p:cNvSpPr txBox="1"/>
                  <p:nvPr/>
                </p:nvSpPr>
                <p:spPr>
                  <a:xfrm>
                    <a:off x="3768688" y="1415534"/>
                    <a:ext cx="499421" cy="43828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459" name="TextBox 458"/>
                  <p:cNvSpPr txBox="1">
                    <a:spLocks noRot="1" noChangeAspect="1" noMove="1" noResize="1" noEditPoints="1" noAdjustHandles="1" noChangeArrowheads="1" noChangeShapeType="1" noTextEdit="1"/>
                  </p:cNvSpPr>
                  <p:nvPr/>
                </p:nvSpPr>
                <p:spPr>
                  <a:xfrm>
                    <a:off x="3768688" y="1415534"/>
                    <a:ext cx="499421" cy="438283"/>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0" name="TextBox 459"/>
                  <p:cNvSpPr txBox="1"/>
                  <p:nvPr/>
                </p:nvSpPr>
                <p:spPr>
                  <a:xfrm>
                    <a:off x="4687343" y="1415534"/>
                    <a:ext cx="459791" cy="464763"/>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𝑗</m:t>
                              </m:r>
                            </m:sub>
                          </m:sSub>
                        </m:oMath>
                      </m:oMathPara>
                    </a14:m>
                    <a:endParaRPr lang="en-US" dirty="0">
                      <a:solidFill>
                        <a:prstClr val="black"/>
                      </a:solidFill>
                    </a:endParaRPr>
                  </a:p>
                </p:txBody>
              </p:sp>
            </mc:Choice>
            <mc:Fallback xmlns="">
              <p:sp>
                <p:nvSpPr>
                  <p:cNvPr id="460" name="TextBox 459"/>
                  <p:cNvSpPr txBox="1">
                    <a:spLocks noRot="1" noChangeAspect="1" noMove="1" noResize="1" noEditPoints="1" noAdjustHandles="1" noChangeArrowheads="1" noChangeShapeType="1" noTextEdit="1"/>
                  </p:cNvSpPr>
                  <p:nvPr/>
                </p:nvSpPr>
                <p:spPr>
                  <a:xfrm>
                    <a:off x="4687343" y="1415534"/>
                    <a:ext cx="459791" cy="464763"/>
                  </a:xfrm>
                  <a:prstGeom prst="rect">
                    <a:avLst/>
                  </a:prstGeom>
                  <a:blipFill rotWithShape="0">
                    <a:blip r:embed="rId24"/>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TextBox 460"/>
                  <p:cNvSpPr txBox="1"/>
                  <p:nvPr/>
                </p:nvSpPr>
                <p:spPr>
                  <a:xfrm>
                    <a:off x="5640645" y="1415534"/>
                    <a:ext cx="471680" cy="461339"/>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𝑙</m:t>
                              </m:r>
                            </m:e>
                            <m:sub>
                              <m:r>
                                <a:rPr lang="en-US" i="1" smtClean="0">
                                  <a:solidFill>
                                    <a:prstClr val="black"/>
                                  </a:solidFill>
                                  <a:latin typeface="Cambria Math"/>
                                </a:rPr>
                                <m:t>𝐽</m:t>
                              </m:r>
                            </m:sub>
                          </m:sSub>
                        </m:oMath>
                      </m:oMathPara>
                    </a14:m>
                    <a:endParaRPr lang="en-US" dirty="0">
                      <a:solidFill>
                        <a:prstClr val="black"/>
                      </a:solidFill>
                    </a:endParaRPr>
                  </a:p>
                </p:txBody>
              </p:sp>
            </mc:Choice>
            <mc:Fallback xmlns="">
              <p:sp>
                <p:nvSpPr>
                  <p:cNvPr id="461" name="TextBox 460"/>
                  <p:cNvSpPr txBox="1">
                    <a:spLocks noRot="1" noChangeAspect="1" noMove="1" noResize="1" noEditPoints="1" noAdjustHandles="1" noChangeArrowheads="1" noChangeShapeType="1" noTextEdit="1"/>
                  </p:cNvSpPr>
                  <p:nvPr/>
                </p:nvSpPr>
                <p:spPr>
                  <a:xfrm>
                    <a:off x="5640645" y="1415534"/>
                    <a:ext cx="471680" cy="461339"/>
                  </a:xfrm>
                  <a:prstGeom prst="rect">
                    <a:avLst/>
                  </a:prstGeom>
                  <a:blipFill rotWithShape="0">
                    <a:blip r:embed="rId25"/>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TextBox 462"/>
                  <p:cNvSpPr txBox="1"/>
                  <p:nvPr/>
                </p:nvSpPr>
                <p:spPr>
                  <a:xfrm>
                    <a:off x="3137768" y="2476418"/>
                    <a:ext cx="473591"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1</m:t>
                              </m:r>
                            </m:sub>
                          </m:sSub>
                        </m:oMath>
                      </m:oMathPara>
                    </a14:m>
                    <a:endParaRPr lang="en-US" dirty="0">
                      <a:solidFill>
                        <a:prstClr val="black"/>
                      </a:solidFill>
                    </a:endParaRPr>
                  </a:p>
                </p:txBody>
              </p:sp>
            </mc:Choice>
            <mc:Fallback xmlns="">
              <p:sp>
                <p:nvSpPr>
                  <p:cNvPr id="463" name="TextBox 462"/>
                  <p:cNvSpPr txBox="1">
                    <a:spLocks noRot="1" noChangeAspect="1" noMove="1" noResize="1" noEditPoints="1" noAdjustHandles="1" noChangeArrowheads="1" noChangeShapeType="1" noTextEdit="1"/>
                  </p:cNvSpPr>
                  <p:nvPr/>
                </p:nvSpPr>
                <p:spPr>
                  <a:xfrm>
                    <a:off x="3137768" y="2476418"/>
                    <a:ext cx="473591" cy="369332"/>
                  </a:xfrm>
                  <a:prstGeom prst="rect">
                    <a:avLst/>
                  </a:prstGeom>
                  <a:blipFill rotWithShape="0">
                    <a:blip r:embed="rId26"/>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TextBox 463"/>
                  <p:cNvSpPr txBox="1"/>
                  <p:nvPr/>
                </p:nvSpPr>
                <p:spPr>
                  <a:xfrm>
                    <a:off x="3737776" y="2482334"/>
                    <a:ext cx="478913"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2</m:t>
                              </m:r>
                            </m:sub>
                          </m:sSub>
                        </m:oMath>
                      </m:oMathPara>
                    </a14:m>
                    <a:endParaRPr lang="en-US" dirty="0">
                      <a:solidFill>
                        <a:prstClr val="black"/>
                      </a:solidFill>
                    </a:endParaRPr>
                  </a:p>
                </p:txBody>
              </p:sp>
            </mc:Choice>
            <mc:Fallback xmlns="">
              <p:sp>
                <p:nvSpPr>
                  <p:cNvPr id="464" name="TextBox 463"/>
                  <p:cNvSpPr txBox="1">
                    <a:spLocks noRot="1" noChangeAspect="1" noMove="1" noResize="1" noEditPoints="1" noAdjustHandles="1" noChangeArrowheads="1" noChangeShapeType="1" noTextEdit="1"/>
                  </p:cNvSpPr>
                  <p:nvPr/>
                </p:nvSpPr>
                <p:spPr>
                  <a:xfrm>
                    <a:off x="3737776" y="2482334"/>
                    <a:ext cx="478913" cy="369332"/>
                  </a:xfrm>
                  <a:prstGeom prst="rect">
                    <a:avLst/>
                  </a:prstGeom>
                  <a:blipFill rotWithShape="0">
                    <a:blip r:embed="rId27"/>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5" name="TextBox 464"/>
                  <p:cNvSpPr txBox="1"/>
                  <p:nvPr/>
                </p:nvSpPr>
                <p:spPr>
                  <a:xfrm>
                    <a:off x="4696937" y="2482334"/>
                    <a:ext cx="446212"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𝑖</m:t>
                              </m:r>
                            </m:sub>
                          </m:sSub>
                        </m:oMath>
                      </m:oMathPara>
                    </a14:m>
                    <a:endParaRPr lang="en-US" dirty="0">
                      <a:solidFill>
                        <a:prstClr val="black"/>
                      </a:solidFill>
                    </a:endParaRPr>
                  </a:p>
                </p:txBody>
              </p:sp>
            </mc:Choice>
            <mc:Fallback xmlns="">
              <p:sp>
                <p:nvSpPr>
                  <p:cNvPr id="465" name="TextBox 464"/>
                  <p:cNvSpPr txBox="1">
                    <a:spLocks noRot="1" noChangeAspect="1" noMove="1" noResize="1" noEditPoints="1" noAdjustHandles="1" noChangeArrowheads="1" noChangeShapeType="1" noTextEdit="1"/>
                  </p:cNvSpPr>
                  <p:nvPr/>
                </p:nvSpPr>
                <p:spPr>
                  <a:xfrm>
                    <a:off x="4696937" y="2482334"/>
                    <a:ext cx="446212" cy="369332"/>
                  </a:xfrm>
                  <a:prstGeom prst="rect">
                    <a:avLst/>
                  </a:prstGeom>
                  <a:blipFill rotWithShape="0">
                    <a:blip r:embed="rId28"/>
                    <a:stretch>
                      <a:fillRect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p:cNvSpPr txBox="1"/>
                  <p:nvPr/>
                </p:nvSpPr>
                <p:spPr>
                  <a:xfrm>
                    <a:off x="5650240" y="2482334"/>
                    <a:ext cx="452175" cy="369332"/>
                  </a:xfrm>
                  <a:prstGeom prst="rect">
                    <a:avLst/>
                  </a:prstGeom>
                  <a:noFill/>
                </p:spPr>
                <p:txBody>
                  <a:bodyPr wrap="none" rtlCol="0">
                    <a:spAutoFit/>
                  </a:bodyPr>
                  <a:lstStyle/>
                  <a:p>
                    <a:pPr defTabSz="914269"/>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𝑣</m:t>
                              </m:r>
                            </m:e>
                            <m:sub>
                              <m:r>
                                <a:rPr lang="en-US" i="1" smtClean="0">
                                  <a:solidFill>
                                    <a:prstClr val="black"/>
                                  </a:solidFill>
                                  <a:latin typeface="Cambria Math"/>
                                </a:rPr>
                                <m:t>𝐼</m:t>
                              </m:r>
                            </m:sub>
                          </m:sSub>
                        </m:oMath>
                      </m:oMathPara>
                    </a14:m>
                    <a:endParaRPr lang="en-US" dirty="0">
                      <a:solidFill>
                        <a:prstClr val="black"/>
                      </a:solidFill>
                    </a:endParaRPr>
                  </a:p>
                </p:txBody>
              </p:sp>
            </mc:Choice>
            <mc:Fallback xmlns="">
              <p:sp>
                <p:nvSpPr>
                  <p:cNvPr id="466" name="TextBox 465"/>
                  <p:cNvSpPr txBox="1">
                    <a:spLocks noRot="1" noChangeAspect="1" noMove="1" noResize="1" noEditPoints="1" noAdjustHandles="1" noChangeArrowheads="1" noChangeShapeType="1" noTextEdit="1"/>
                  </p:cNvSpPr>
                  <p:nvPr/>
                </p:nvSpPr>
                <p:spPr>
                  <a:xfrm>
                    <a:off x="5650240" y="2482334"/>
                    <a:ext cx="452175" cy="369332"/>
                  </a:xfrm>
                  <a:prstGeom prst="rect">
                    <a:avLst/>
                  </a:prstGeom>
                  <a:blipFill rotWithShape="0">
                    <a:blip r:embed="rId29"/>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7" name="TextBox 466"/>
                  <p:cNvSpPr txBox="1"/>
                  <p:nvPr/>
                </p:nvSpPr>
                <p:spPr>
                  <a:xfrm>
                    <a:off x="6373017" y="2482334"/>
                    <a:ext cx="336557" cy="369332"/>
                  </a:xfrm>
                  <a:prstGeom prst="rect">
                    <a:avLst/>
                  </a:prstGeom>
                  <a:noFill/>
                </p:spPr>
                <p:txBody>
                  <a:bodyPr wrap="square" rtlCol="0">
                    <a:spAutoFit/>
                  </a:bodyPr>
                  <a:lstStyle/>
                  <a:p>
                    <a:pPr defTabSz="914269"/>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1</m:t>
                          </m:r>
                        </m:oMath>
                      </m:oMathPara>
                    </a14:m>
                    <a:endParaRPr lang="en-US" dirty="0">
                      <a:solidFill>
                        <a:prstClr val="black"/>
                      </a:solidFill>
                    </a:endParaRPr>
                  </a:p>
                </p:txBody>
              </p:sp>
            </mc:Choice>
            <mc:Fallback xmlns="">
              <p:sp>
                <p:nvSpPr>
                  <p:cNvPr id="467" name="TextBox 466"/>
                  <p:cNvSpPr txBox="1">
                    <a:spLocks noRot="1" noChangeAspect="1" noMove="1" noResize="1" noEditPoints="1" noAdjustHandles="1" noChangeArrowheads="1" noChangeShapeType="1" noTextEdit="1"/>
                  </p:cNvSpPr>
                  <p:nvPr/>
                </p:nvSpPr>
                <p:spPr>
                  <a:xfrm>
                    <a:off x="6373017" y="2482334"/>
                    <a:ext cx="336557" cy="369332"/>
                  </a:xfrm>
                  <a:prstGeom prst="rect">
                    <a:avLst/>
                  </a:prstGeom>
                  <a:blipFill rotWithShape="0">
                    <a:blip r:embed="rId30"/>
                    <a:stretch>
                      <a:fillRect r="-4167" b="-9804"/>
                    </a:stretch>
                  </a:blipFill>
                </p:spPr>
                <p:txBody>
                  <a:bodyPr/>
                  <a:lstStyle/>
                  <a:p>
                    <a:r>
                      <a:rPr lang="en-US">
                        <a:noFill/>
                      </a:rPr>
                      <a:t> </a:t>
                    </a:r>
                  </a:p>
                </p:txBody>
              </p:sp>
            </mc:Fallback>
          </mc:AlternateContent>
          <p:cxnSp>
            <p:nvCxnSpPr>
              <p:cNvPr id="468" name="Straight Connector 467"/>
              <p:cNvCxnSpPr>
                <a:stCxn id="449" idx="4"/>
                <a:endCxn id="443" idx="0"/>
              </p:cNvCxnSpPr>
              <p:nvPr/>
            </p:nvCxnSpPr>
            <p:spPr>
              <a:xfrm>
                <a:off x="3377289" y="1828800"/>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9" name="Straight Connector 468"/>
              <p:cNvCxnSpPr>
                <a:stCxn id="450" idx="4"/>
                <a:endCxn id="443" idx="0"/>
              </p:cNvCxnSpPr>
              <p:nvPr/>
            </p:nvCxnSpPr>
            <p:spPr>
              <a:xfrm flipH="1">
                <a:off x="3377289" y="1828800"/>
                <a:ext cx="609602"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0" name="Straight Connector 469"/>
              <p:cNvCxnSpPr>
                <a:stCxn id="451" idx="4"/>
                <a:endCxn id="443" idx="0"/>
              </p:cNvCxnSpPr>
              <p:nvPr/>
            </p:nvCxnSpPr>
            <p:spPr>
              <a:xfrm flipH="1">
                <a:off x="3377289" y="1828800"/>
                <a:ext cx="1547446"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1" name="Straight Connector 470"/>
              <p:cNvCxnSpPr>
                <a:stCxn id="452" idx="4"/>
                <a:endCxn id="463" idx="0"/>
              </p:cNvCxnSpPr>
              <p:nvPr/>
            </p:nvCxnSpPr>
            <p:spPr>
              <a:xfrm flipH="1">
                <a:off x="3374564" y="1828800"/>
                <a:ext cx="2517325" cy="6476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3" name="Straight Connector 472"/>
              <p:cNvCxnSpPr>
                <a:stCxn id="449" idx="4"/>
                <a:endCxn id="444" idx="0"/>
              </p:cNvCxnSpPr>
              <p:nvPr/>
            </p:nvCxnSpPr>
            <p:spPr>
              <a:xfrm>
                <a:off x="3377289" y="1828800"/>
                <a:ext cx="61546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4" name="Straight Connector 473"/>
              <p:cNvCxnSpPr>
                <a:stCxn id="449" idx="4"/>
                <a:endCxn id="445" idx="0"/>
              </p:cNvCxnSpPr>
              <p:nvPr/>
            </p:nvCxnSpPr>
            <p:spPr>
              <a:xfrm>
                <a:off x="3377289" y="1828800"/>
                <a:ext cx="1559169"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5" name="Straight Connector 474"/>
              <p:cNvCxnSpPr>
                <a:stCxn id="449" idx="4"/>
                <a:endCxn id="446" idx="0"/>
              </p:cNvCxnSpPr>
              <p:nvPr/>
            </p:nvCxnSpPr>
            <p:spPr>
              <a:xfrm>
                <a:off x="3377289" y="1828800"/>
                <a:ext cx="250287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6" name="Straight Connector 475"/>
              <p:cNvCxnSpPr>
                <a:stCxn id="449" idx="4"/>
                <a:endCxn id="447" idx="0"/>
              </p:cNvCxnSpPr>
              <p:nvPr/>
            </p:nvCxnSpPr>
            <p:spPr>
              <a:xfrm>
                <a:off x="3377289" y="1828800"/>
                <a:ext cx="31593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7" name="Straight Connector 476"/>
              <p:cNvCxnSpPr>
                <a:stCxn id="450" idx="4"/>
                <a:endCxn id="444" idx="0"/>
              </p:cNvCxnSpPr>
              <p:nvPr/>
            </p:nvCxnSpPr>
            <p:spPr>
              <a:xfrm>
                <a:off x="3986891" y="1828800"/>
                <a:ext cx="586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8" name="Straight Connector 477"/>
              <p:cNvCxnSpPr>
                <a:stCxn id="450" idx="4"/>
                <a:endCxn id="445" idx="0"/>
              </p:cNvCxnSpPr>
              <p:nvPr/>
            </p:nvCxnSpPr>
            <p:spPr>
              <a:xfrm>
                <a:off x="3986891" y="1828800"/>
                <a:ext cx="949567"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9" name="Straight Connector 478"/>
              <p:cNvCxnSpPr>
                <a:stCxn id="450" idx="4"/>
                <a:endCxn id="446" idx="0"/>
              </p:cNvCxnSpPr>
              <p:nvPr/>
            </p:nvCxnSpPr>
            <p:spPr>
              <a:xfrm>
                <a:off x="3986891" y="1828800"/>
                <a:ext cx="18932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0" name="Straight Connector 479"/>
              <p:cNvCxnSpPr>
                <a:stCxn id="450" idx="4"/>
                <a:endCxn id="447" idx="0"/>
              </p:cNvCxnSpPr>
              <p:nvPr/>
            </p:nvCxnSpPr>
            <p:spPr>
              <a:xfrm>
                <a:off x="3986891" y="1828800"/>
                <a:ext cx="2549768"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1" name="Straight Connector 480"/>
              <p:cNvCxnSpPr>
                <a:stCxn id="451" idx="4"/>
                <a:endCxn id="445" idx="0"/>
              </p:cNvCxnSpPr>
              <p:nvPr/>
            </p:nvCxnSpPr>
            <p:spPr>
              <a:xfrm>
                <a:off x="4924735"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2" name="Straight Connector 481"/>
              <p:cNvCxnSpPr>
                <a:stCxn id="451" idx="4"/>
                <a:endCxn id="446" idx="0"/>
              </p:cNvCxnSpPr>
              <p:nvPr/>
            </p:nvCxnSpPr>
            <p:spPr>
              <a:xfrm>
                <a:off x="4924735"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3" name="Straight Connector 482"/>
              <p:cNvCxnSpPr>
                <a:stCxn id="451" idx="4"/>
                <a:endCxn id="447" idx="0"/>
              </p:cNvCxnSpPr>
              <p:nvPr/>
            </p:nvCxnSpPr>
            <p:spPr>
              <a:xfrm>
                <a:off x="4924735" y="1828800"/>
                <a:ext cx="1611924"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4" name="Straight Connector 483"/>
              <p:cNvCxnSpPr>
                <a:stCxn id="452" idx="4"/>
                <a:endCxn id="446" idx="0"/>
              </p:cNvCxnSpPr>
              <p:nvPr/>
            </p:nvCxnSpPr>
            <p:spPr>
              <a:xfrm flipH="1">
                <a:off x="5880166" y="1828800"/>
                <a:ext cx="11723"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5" name="Straight Connector 484"/>
              <p:cNvCxnSpPr>
                <a:stCxn id="452" idx="4"/>
                <a:endCxn id="447" idx="0"/>
              </p:cNvCxnSpPr>
              <p:nvPr/>
            </p:nvCxnSpPr>
            <p:spPr>
              <a:xfrm>
                <a:off x="5891889" y="1828800"/>
                <a:ext cx="64477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6" name="Straight Connector 485"/>
              <p:cNvCxnSpPr>
                <a:stCxn id="452" idx="4"/>
                <a:endCxn id="445" idx="0"/>
              </p:cNvCxnSpPr>
              <p:nvPr/>
            </p:nvCxnSpPr>
            <p:spPr>
              <a:xfrm flipH="1">
                <a:off x="4936458" y="1828800"/>
                <a:ext cx="955431" cy="609600"/>
              </a:xfrm>
              <a:prstGeom prst="line">
                <a:avLst/>
              </a:prstGeom>
              <a:ln w="38100"/>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542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anim calcmode="lin" valueType="num">
                                      <p:cBhvr>
                                        <p:cTn id="8" dur="1000" fill="hold"/>
                                        <p:tgtEl>
                                          <p:spTgt spid="350"/>
                                        </p:tgtEl>
                                        <p:attrNameLst>
                                          <p:attrName>ppt_x</p:attrName>
                                        </p:attrNameLst>
                                      </p:cBhvr>
                                      <p:tavLst>
                                        <p:tav tm="0">
                                          <p:val>
                                            <p:strVal val="#ppt_x"/>
                                          </p:val>
                                        </p:tav>
                                        <p:tav tm="100000">
                                          <p:val>
                                            <p:strVal val="#ppt_x"/>
                                          </p:val>
                                        </p:tav>
                                      </p:tavLst>
                                    </p:anim>
                                    <p:anim calcmode="lin" valueType="num">
                                      <p:cBhvr>
                                        <p:cTn id="9" dur="1000" fill="hold"/>
                                        <p:tgtEl>
                                          <p:spTgt spid="3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6"/>
                                        </p:tgtEl>
                                        <p:attrNameLst>
                                          <p:attrName>style.visibility</p:attrName>
                                        </p:attrNameLst>
                                      </p:cBhvr>
                                      <p:to>
                                        <p:strVal val="visible"/>
                                      </p:to>
                                    </p:set>
                                    <p:animEffect transition="in" filter="fade">
                                      <p:cBhvr>
                                        <p:cTn id="14" dur="1000"/>
                                        <p:tgtEl>
                                          <p:spTgt spid="396"/>
                                        </p:tgtEl>
                                      </p:cBhvr>
                                    </p:animEffect>
                                    <p:anim calcmode="lin" valueType="num">
                                      <p:cBhvr>
                                        <p:cTn id="15" dur="1000" fill="hold"/>
                                        <p:tgtEl>
                                          <p:spTgt spid="396"/>
                                        </p:tgtEl>
                                        <p:attrNameLst>
                                          <p:attrName>ppt_x</p:attrName>
                                        </p:attrNameLst>
                                      </p:cBhvr>
                                      <p:tavLst>
                                        <p:tav tm="0">
                                          <p:val>
                                            <p:strVal val="#ppt_x"/>
                                          </p:val>
                                        </p:tav>
                                        <p:tav tm="100000">
                                          <p:val>
                                            <p:strVal val="#ppt_x"/>
                                          </p:val>
                                        </p:tav>
                                      </p:tavLst>
                                    </p:anim>
                                    <p:anim calcmode="lin" valueType="num">
                                      <p:cBhvr>
                                        <p:cTn id="16" dur="1000" fill="hold"/>
                                        <p:tgtEl>
                                          <p:spTgt spid="3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2"/>
                                        </p:tgtEl>
                                        <p:attrNameLst>
                                          <p:attrName>style.visibility</p:attrName>
                                        </p:attrNameLst>
                                      </p:cBhvr>
                                      <p:to>
                                        <p:strVal val="visible"/>
                                      </p:to>
                                    </p:set>
                                    <p:animEffect transition="in" filter="fade">
                                      <p:cBhvr>
                                        <p:cTn id="21" dur="1000"/>
                                        <p:tgtEl>
                                          <p:spTgt spid="442"/>
                                        </p:tgtEl>
                                      </p:cBhvr>
                                    </p:animEffect>
                                    <p:anim calcmode="lin" valueType="num">
                                      <p:cBhvr>
                                        <p:cTn id="22" dur="1000" fill="hold"/>
                                        <p:tgtEl>
                                          <p:spTgt spid="442"/>
                                        </p:tgtEl>
                                        <p:attrNameLst>
                                          <p:attrName>ppt_x</p:attrName>
                                        </p:attrNameLst>
                                      </p:cBhvr>
                                      <p:tavLst>
                                        <p:tav tm="0">
                                          <p:val>
                                            <p:strVal val="#ppt_x"/>
                                          </p:val>
                                        </p:tav>
                                        <p:tav tm="100000">
                                          <p:val>
                                            <p:strVal val="#ppt_x"/>
                                          </p:val>
                                        </p:tav>
                                      </p:tavLst>
                                    </p:anim>
                                    <p:anim calcmode="lin" valueType="num">
                                      <p:cBhvr>
                                        <p:cTn id="23" dur="1000" fill="hold"/>
                                        <p:tgtEl>
                                          <p:spTgt spid="4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7498080" cy="868362"/>
          </a:xfrm>
        </p:spPr>
        <p:txBody>
          <a:bodyPr>
            <a:normAutofit fontScale="90000"/>
          </a:bodyPr>
          <a:lstStyle/>
          <a:p>
            <a:r>
              <a:rPr lang="en-US" dirty="0" smtClean="0"/>
              <a:t>The current wisdom on </a:t>
            </a:r>
            <a:br>
              <a:rPr lang="en-US" dirty="0" smtClean="0"/>
            </a:br>
            <a:r>
              <a:rPr lang="en-US" dirty="0" smtClean="0"/>
              <a:t>unsupervised pre-training</a:t>
            </a:r>
            <a:endParaRPr lang="en-US" dirty="0"/>
          </a:p>
        </p:txBody>
      </p:sp>
      <p:sp>
        <p:nvSpPr>
          <p:cNvPr id="3" name="Content Placeholder 2"/>
          <p:cNvSpPr>
            <a:spLocks noGrp="1"/>
          </p:cNvSpPr>
          <p:nvPr>
            <p:ph idx="1"/>
          </p:nvPr>
        </p:nvSpPr>
        <p:spPr>
          <a:xfrm>
            <a:off x="762000" y="1600200"/>
            <a:ext cx="8543292" cy="4525963"/>
          </a:xfrm>
        </p:spPr>
        <p:txBody>
          <a:bodyPr>
            <a:normAutofit fontScale="92500" lnSpcReduction="10000"/>
          </a:bodyPr>
          <a:lstStyle/>
          <a:p>
            <a:r>
              <a:rPr lang="en-US" dirty="0" smtClean="0"/>
              <a:t>Pre-training achieves two things:</a:t>
            </a:r>
          </a:p>
          <a:p>
            <a:pPr lvl="1"/>
            <a:r>
              <a:rPr lang="en-US" dirty="0" smtClean="0"/>
              <a:t>It makes optimization easier. </a:t>
            </a:r>
          </a:p>
          <a:p>
            <a:pPr lvl="1"/>
            <a:r>
              <a:rPr lang="en-US" dirty="0" smtClean="0"/>
              <a:t>It reduces </a:t>
            </a:r>
            <a:r>
              <a:rPr lang="en-US" dirty="0" err="1" smtClean="0"/>
              <a:t>overfitting</a:t>
            </a:r>
            <a:r>
              <a:rPr lang="en-US" dirty="0" smtClean="0"/>
              <a:t>.</a:t>
            </a:r>
          </a:p>
          <a:p>
            <a:r>
              <a:rPr lang="en-US" dirty="0" smtClean="0"/>
              <a:t>We </a:t>
            </a:r>
            <a:r>
              <a:rPr lang="en-US" dirty="0"/>
              <a:t>now </a:t>
            </a:r>
            <a:r>
              <a:rPr lang="en-US" dirty="0" smtClean="0"/>
              <a:t>know </a:t>
            </a:r>
            <a:r>
              <a:rPr lang="en-US" dirty="0"/>
              <a:t>more about how to initialize weights </a:t>
            </a:r>
            <a:r>
              <a:rPr lang="en-US" dirty="0" smtClean="0"/>
              <a:t>sensibly by hand. </a:t>
            </a:r>
          </a:p>
          <a:p>
            <a:pPr lvl="1"/>
            <a:r>
              <a:rPr lang="en-US" dirty="0" smtClean="0"/>
              <a:t>So unsupervised pre-training is not required to make the optimization work.</a:t>
            </a:r>
          </a:p>
          <a:p>
            <a:r>
              <a:rPr lang="en-US" dirty="0" smtClean="0"/>
              <a:t>Unsupervised pre</a:t>
            </a:r>
            <a:r>
              <a:rPr lang="en-US" dirty="0"/>
              <a:t>-</a:t>
            </a:r>
            <a:r>
              <a:rPr lang="en-US" dirty="0" smtClean="0"/>
              <a:t>training</a:t>
            </a:r>
            <a:r>
              <a:rPr lang="en-US" dirty="0"/>
              <a:t> </a:t>
            </a:r>
            <a:r>
              <a:rPr lang="en-US" dirty="0" smtClean="0"/>
              <a:t>is still very effective at preventing over-fitting when labeled </a:t>
            </a:r>
            <a:r>
              <a:rPr lang="en-US" dirty="0"/>
              <a:t>data is scarce. </a:t>
            </a:r>
            <a:endParaRPr lang="en-US" dirty="0" smtClean="0"/>
          </a:p>
          <a:p>
            <a:pPr lvl="1"/>
            <a:r>
              <a:rPr lang="en-US" dirty="0" smtClean="0"/>
              <a:t>It is not needed when labeled data is abundant.</a:t>
            </a:r>
            <a:endParaRPr lang="en-US" dirty="0"/>
          </a:p>
          <a:p>
            <a:endParaRPr lang="en-US" dirty="0"/>
          </a:p>
        </p:txBody>
      </p:sp>
      <p:sp>
        <p:nvSpPr>
          <p:cNvPr id="4" name="TextBox 3"/>
          <p:cNvSpPr txBox="1"/>
          <p:nvPr/>
        </p:nvSpPr>
        <p:spPr>
          <a:xfrm>
            <a:off x="1219200" y="6310869"/>
            <a:ext cx="2268570" cy="369332"/>
          </a:xfrm>
          <a:prstGeom prst="rect">
            <a:avLst/>
          </a:prstGeom>
          <a:noFill/>
        </p:spPr>
        <p:txBody>
          <a:bodyPr wrap="none" rtlCol="0">
            <a:spAutoFit/>
          </a:bodyPr>
          <a:lstStyle/>
          <a:p>
            <a:r>
              <a:rPr lang="en-US" dirty="0" smtClean="0"/>
              <a:t>Hinton: ICASSP-2013</a:t>
            </a:r>
            <a:endParaRPr lang="en-US" dirty="0"/>
          </a:p>
        </p:txBody>
      </p:sp>
    </p:spTree>
    <p:extLst>
      <p:ext uri="{BB962C8B-B14F-4D97-AF65-F5344CB8AC3E}">
        <p14:creationId xmlns:p14="http://schemas.microsoft.com/office/powerpoint/2010/main" val="1733687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304800"/>
            <a:ext cx="7620000" cy="6986528"/>
          </a:xfrm>
          <a:prstGeom prst="rect">
            <a:avLst/>
          </a:prstGeom>
        </p:spPr>
        <p:txBody>
          <a:bodyPr wrap="square">
            <a:spAutoFit/>
          </a:bodyPr>
          <a:lstStyle/>
          <a:p>
            <a:endParaRPr lang="en-US" dirty="0"/>
          </a:p>
          <a:p>
            <a:r>
              <a:rPr lang="en-US" sz="2000" b="1" dirty="0" smtClean="0"/>
              <a:t>Data </a:t>
            </a:r>
            <a:r>
              <a:rPr lang="en-US" sz="2000" b="1" dirty="0"/>
              <a:t>Science </a:t>
            </a:r>
            <a:r>
              <a:rPr lang="en-US" sz="2000" b="1" dirty="0" smtClean="0"/>
              <a:t>101 (</a:t>
            </a:r>
            <a:r>
              <a:rPr lang="en-US" sz="2000" b="1" dirty="0"/>
              <a:t>J</a:t>
            </a:r>
            <a:r>
              <a:rPr lang="en-US" sz="2000" b="1" dirty="0" smtClean="0"/>
              <a:t>une 2013) </a:t>
            </a:r>
            <a:endParaRPr lang="en-US" sz="2000" b="1" dirty="0"/>
          </a:p>
          <a:p>
            <a:r>
              <a:rPr lang="en-US" b="1" dirty="0" smtClean="0"/>
              <a:t>Deep </a:t>
            </a:r>
            <a:r>
              <a:rPr lang="en-US" b="1" dirty="0"/>
              <a:t>Learning – A Term To Know</a:t>
            </a:r>
            <a:endParaRPr lang="en-US" dirty="0"/>
          </a:p>
          <a:p>
            <a:r>
              <a:rPr lang="en-US" sz="1400" dirty="0"/>
              <a:t>Deep Learning is a new term that is starting to appear in the data science/machine learning news. </a:t>
            </a:r>
          </a:p>
          <a:p>
            <a:pPr lvl="1"/>
            <a:r>
              <a:rPr lang="en-US" sz="1400" dirty="0"/>
              <a:t>•Communications of the ACM just published a story on the topic, Deep Learning Comes of Age. </a:t>
            </a:r>
          </a:p>
          <a:p>
            <a:pPr lvl="1"/>
            <a:r>
              <a:rPr lang="en-US" sz="1400" dirty="0"/>
              <a:t>•Deep Learning was named as one of the Top 10 Breakthrough Technologies of 2013 by MIT Technology Review. </a:t>
            </a:r>
          </a:p>
          <a:p>
            <a:pPr lvl="1"/>
            <a:r>
              <a:rPr lang="en-US" sz="1400" dirty="0"/>
              <a:t>•Jeremy Howard, Chief Scientist at </a:t>
            </a:r>
            <a:r>
              <a:rPr lang="en-US" sz="1400" dirty="0" err="1"/>
              <a:t>Kaggle</a:t>
            </a:r>
            <a:r>
              <a:rPr lang="en-US" sz="1400" dirty="0"/>
              <a:t> declared Deep Learning – The Biggest Data Science Breakthrough of the Decade. </a:t>
            </a:r>
          </a:p>
          <a:p>
            <a:pPr lvl="1"/>
            <a:r>
              <a:rPr lang="en-US" sz="1400" dirty="0"/>
              <a:t>•The New York Times published Scientists See Promise in Deep-Learning Programs </a:t>
            </a:r>
          </a:p>
          <a:p>
            <a:pPr lvl="1"/>
            <a:endParaRPr lang="en-US" sz="1400" dirty="0">
              <a:solidFill>
                <a:schemeClr val="accent1"/>
              </a:solidFill>
            </a:endParaRPr>
          </a:p>
          <a:p>
            <a:r>
              <a:rPr lang="en-US" sz="1400" b="1" dirty="0">
                <a:solidFill>
                  <a:schemeClr val="accent1"/>
                </a:solidFill>
              </a:rPr>
              <a:t>What is Deep Learning?</a:t>
            </a:r>
          </a:p>
          <a:p>
            <a:endParaRPr lang="en-US" sz="1400" dirty="0"/>
          </a:p>
          <a:p>
            <a:r>
              <a:rPr lang="en-US" sz="1400" dirty="0"/>
              <a:t>According to </a:t>
            </a:r>
            <a:r>
              <a:rPr lang="en-US" sz="1400" b="1" dirty="0"/>
              <a:t>DeepLearning.net</a:t>
            </a:r>
            <a:r>
              <a:rPr lang="en-US" sz="1400" dirty="0"/>
              <a:t>, the definition goes like this</a:t>
            </a:r>
            <a:r>
              <a:rPr lang="en-US" sz="1400" dirty="0" smtClean="0"/>
              <a:t>:</a:t>
            </a:r>
            <a:endParaRPr lang="en-US" sz="1400" dirty="0"/>
          </a:p>
          <a:p>
            <a:endParaRPr lang="en-US" sz="1400" b="1" dirty="0"/>
          </a:p>
          <a:p>
            <a:r>
              <a:rPr lang="en-US" sz="1400" b="1" dirty="0" smtClean="0">
                <a:solidFill>
                  <a:schemeClr val="accent1"/>
                </a:solidFill>
              </a:rPr>
              <a:t>“Deep </a:t>
            </a:r>
            <a:r>
              <a:rPr lang="en-US" sz="1400" b="1" dirty="0">
                <a:solidFill>
                  <a:schemeClr val="accent1"/>
                </a:solidFill>
              </a:rPr>
              <a:t>Learning is a new area of Machine Learning research, which has been introduced with the objective of moving Machine Learning closer to one of its original goals: Artificial Intelligence</a:t>
            </a:r>
            <a:r>
              <a:rPr lang="en-US" sz="1400" b="1" dirty="0" smtClean="0">
                <a:solidFill>
                  <a:schemeClr val="accent1"/>
                </a:solidFill>
              </a:rPr>
              <a:t>.”</a:t>
            </a:r>
            <a:endParaRPr lang="en-US" sz="1400" b="1" dirty="0">
              <a:solidFill>
                <a:schemeClr val="accent1"/>
              </a:solidFill>
            </a:endParaRPr>
          </a:p>
          <a:p>
            <a:endParaRPr lang="en-US" sz="1400" dirty="0"/>
          </a:p>
          <a:p>
            <a:r>
              <a:rPr lang="en-US" sz="1400" b="1" dirty="0"/>
              <a:t>Wikipedia</a:t>
            </a:r>
            <a:r>
              <a:rPr lang="en-US" sz="1400" dirty="0"/>
              <a:t> provides the following </a:t>
            </a:r>
            <a:r>
              <a:rPr lang="en-US" sz="1400" dirty="0" smtClean="0"/>
              <a:t>definition</a:t>
            </a:r>
            <a:r>
              <a:rPr lang="en-US" sz="1400" dirty="0"/>
              <a:t>:</a:t>
            </a:r>
          </a:p>
          <a:p>
            <a:endParaRPr lang="en-US" sz="1400" dirty="0"/>
          </a:p>
          <a:p>
            <a:r>
              <a:rPr lang="en-US" sz="1400" b="1" dirty="0" smtClean="0"/>
              <a:t>“</a:t>
            </a:r>
            <a:r>
              <a:rPr lang="en-US" sz="1400" b="1" dirty="0" smtClean="0">
                <a:solidFill>
                  <a:schemeClr val="accent1"/>
                </a:solidFill>
              </a:rPr>
              <a:t>Deep </a:t>
            </a:r>
            <a:r>
              <a:rPr lang="en-US" sz="1400" b="1" dirty="0">
                <a:solidFill>
                  <a:schemeClr val="accent1"/>
                </a:solidFill>
              </a:rPr>
              <a:t>learning is set of algorithms in machine learning that attempt to learn layered models of inputs, commonly neural networks. The layers in such models correspond to distinct levels of concepts, where higher-level concepts are defined from lower-level ones, and the same lower-level concepts can help to define many higher-level concepts</a:t>
            </a:r>
            <a:r>
              <a:rPr lang="en-US" sz="1400" b="1" dirty="0" smtClean="0"/>
              <a:t>.”</a:t>
            </a:r>
            <a:endParaRPr lang="en-US" sz="1400" b="1" dirty="0"/>
          </a:p>
          <a:p>
            <a:endParaRPr lang="en-US" sz="1400" dirty="0"/>
          </a:p>
          <a:p>
            <a:r>
              <a:rPr lang="en-US" sz="1400" dirty="0"/>
              <a:t>Deep Learning is sometimes referred to as deep neural networks since much of deep learning focuses on artificial neural networks. Artificial neural networks are a technique in computer science modelled after the connections (synapses) of neurons in the brain. Artificial neural networks, sometimes just called neural nets, have been around for about 50 years, but advances in computer processing power and storage are finally allowing neural nets to improve solutions for complex problems such as speech recognition, computer vision, and Natural Language Processing (NLP). </a:t>
            </a:r>
          </a:p>
        </p:txBody>
      </p:sp>
    </p:spTree>
    <p:extLst>
      <p:ext uri="{BB962C8B-B14F-4D97-AF65-F5344CB8AC3E}">
        <p14:creationId xmlns:p14="http://schemas.microsoft.com/office/powerpoint/2010/main" val="1351296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845" y="274638"/>
            <a:ext cx="7890156" cy="868362"/>
          </a:xfrm>
        </p:spPr>
        <p:txBody>
          <a:bodyPr>
            <a:normAutofit/>
          </a:bodyPr>
          <a:lstStyle/>
          <a:p>
            <a:pPr algn="ctr"/>
            <a:r>
              <a:rPr lang="en-US" sz="3300" dirty="0" smtClean="0"/>
              <a:t>DNN-HMM</a:t>
            </a:r>
            <a:br>
              <a:rPr lang="en-US" sz="3300" dirty="0" smtClean="0"/>
            </a:br>
            <a:r>
              <a:rPr lang="en-US" sz="1400" b="0" dirty="0" smtClean="0">
                <a:solidFill>
                  <a:schemeClr val="tx1"/>
                </a:solidFill>
                <a:effectLst/>
              </a:rPr>
              <a:t>(replacing GMM only; longer MFCC/filter-back windows w. no transformation)</a:t>
            </a:r>
            <a:endParaRPr lang="en-US" sz="1200" b="0" dirty="0">
              <a:solidFill>
                <a:schemeClr val="tx1"/>
              </a:solidFill>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C8C8B1">
                    <a:shade val="50000"/>
                    <a:satMod val="200000"/>
                  </a:srgbClr>
                </a:solidFill>
              </a:rPr>
              <a:pPr/>
              <a:t>50</a:t>
            </a:fld>
            <a:endParaRPr lang="en-US">
              <a:solidFill>
                <a:srgbClr val="C8C8B1">
                  <a:shade val="50000"/>
                  <a:satMod val="200000"/>
                </a:srgbClr>
              </a:solidFill>
            </a:endParaRPr>
          </a:p>
        </p:txBody>
      </p:sp>
      <p:pic>
        <p:nvPicPr>
          <p:cNvPr id="5" name="Content Placeholder 4"/>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425472" y="2227598"/>
            <a:ext cx="7351904" cy="4061881"/>
          </a:xfrm>
          <a:prstGeom prst="rect">
            <a:avLst/>
          </a:prstGeom>
        </p:spPr>
      </p:pic>
      <p:sp>
        <p:nvSpPr>
          <p:cNvPr id="6" name="Cloud Callout 5"/>
          <p:cNvSpPr/>
          <p:nvPr/>
        </p:nvSpPr>
        <p:spPr>
          <a:xfrm>
            <a:off x="1981081" y="1369454"/>
            <a:ext cx="5279771" cy="858144"/>
          </a:xfrm>
          <a:prstGeom prst="cloudCallout">
            <a:avLst>
              <a:gd name="adj1" fmla="val -18247"/>
              <a:gd name="adj2" fmla="val 1379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70" rIns="91336" bIns="45670" spcCol="0" rtlCol="0" anchor="ctr"/>
          <a:lstStyle/>
          <a:p>
            <a:pPr algn="ctr" defTabSz="913618"/>
            <a:r>
              <a:rPr lang="en-US" dirty="0">
                <a:solidFill>
                  <a:srgbClr val="FF0000"/>
                </a:solidFill>
              </a:rPr>
              <a:t>Model tied </a:t>
            </a:r>
            <a:r>
              <a:rPr lang="en-US" dirty="0" err="1">
                <a:solidFill>
                  <a:srgbClr val="FF0000"/>
                </a:solidFill>
              </a:rPr>
              <a:t>triphone</a:t>
            </a:r>
            <a:r>
              <a:rPr lang="en-US" dirty="0">
                <a:solidFill>
                  <a:srgbClr val="FF0000"/>
                </a:solidFill>
              </a:rPr>
              <a:t> states directly</a:t>
            </a:r>
          </a:p>
        </p:txBody>
      </p:sp>
      <p:sp>
        <p:nvSpPr>
          <p:cNvPr id="7" name="Cloud Callout 6"/>
          <p:cNvSpPr/>
          <p:nvPr/>
        </p:nvSpPr>
        <p:spPr>
          <a:xfrm>
            <a:off x="1006434" y="3600628"/>
            <a:ext cx="2460013" cy="1945126"/>
          </a:xfrm>
          <a:prstGeom prst="cloudCallout">
            <a:avLst>
              <a:gd name="adj1" fmla="val 57615"/>
              <a:gd name="adj2" fmla="val -847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70" rIns="91336" bIns="45670" spcCol="0" rtlCol="0" anchor="ctr"/>
          <a:lstStyle/>
          <a:p>
            <a:pPr algn="ctr" defTabSz="913618"/>
            <a:r>
              <a:rPr lang="en-US" sz="1700" dirty="0">
                <a:solidFill>
                  <a:srgbClr val="FF0000"/>
                </a:solidFill>
              </a:rPr>
              <a:t>Many layers of nonlinear feature transformation + </a:t>
            </a:r>
            <a:r>
              <a:rPr lang="en-US" sz="1700" dirty="0" err="1">
                <a:solidFill>
                  <a:srgbClr val="FF0000"/>
                </a:solidFill>
              </a:rPr>
              <a:t>S</a:t>
            </a:r>
            <a:r>
              <a:rPr lang="en-US" sz="1700" dirty="0" err="1" smtClean="0">
                <a:solidFill>
                  <a:srgbClr val="FF0000"/>
                </a:solidFill>
              </a:rPr>
              <a:t>oftMax</a:t>
            </a:r>
            <a:endParaRPr lang="en-US" sz="1700" dirty="0">
              <a:solidFill>
                <a:srgbClr val="FF0000"/>
              </a:solidFill>
            </a:endParaRPr>
          </a:p>
        </p:txBody>
      </p:sp>
      <p:sp>
        <p:nvSpPr>
          <p:cNvPr id="3" name="Footer Placeholder 2"/>
          <p:cNvSpPr>
            <a:spLocks noGrp="1"/>
          </p:cNvSpPr>
          <p:nvPr>
            <p:ph type="ftr" sz="quarter" idx="11"/>
          </p:nvPr>
        </p:nvSpPr>
        <p:spPr/>
        <p:txBody>
          <a:bodyPr/>
          <a:lstStyle/>
          <a:p>
            <a:r>
              <a:rPr lang="en-US" smtClean="0">
                <a:solidFill>
                  <a:srgbClr val="C8C8B1">
                    <a:shade val="50000"/>
                    <a:satMod val="200000"/>
                  </a:srgbClr>
                </a:solidFill>
              </a:rPr>
              <a:t>Deep Learning and Its Applications in Signal Processing</a:t>
            </a:r>
            <a:endParaRPr lang="en-US" dirty="0">
              <a:solidFill>
                <a:srgbClr val="C8C8B1">
                  <a:shade val="50000"/>
                  <a:satMod val="200000"/>
                </a:srgbClr>
              </a:solidFill>
            </a:endParaRPr>
          </a:p>
        </p:txBody>
      </p:sp>
    </p:spTree>
    <p:extLst>
      <p:ext uri="{BB962C8B-B14F-4D97-AF65-F5344CB8AC3E}">
        <p14:creationId xmlns:p14="http://schemas.microsoft.com/office/powerpoint/2010/main" val="1203949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CD-DNN-HMM: Architecture</a:t>
            </a:r>
            <a:endParaRPr lang="en-US" b="1" dirty="0">
              <a:solidFill>
                <a:srgbClr val="FF0000"/>
              </a:solidFill>
            </a:endParaRP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524000" y="1219200"/>
            <a:ext cx="7315200" cy="5257800"/>
          </a:xfr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6273984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(Shallow) GMM-HMM</a:t>
            </a:r>
            <a:endParaRPr lang="en-US" b="1" dirty="0">
              <a:solidFill>
                <a:srgbClr val="FF0000"/>
              </a:solidFill>
            </a:endParaRPr>
          </a:p>
        </p:txBody>
      </p:sp>
      <p:sp>
        <p:nvSpPr>
          <p:cNvPr id="6" name="Content Placeholder 2"/>
          <p:cNvSpPr>
            <a:spLocks noGrp="1"/>
          </p:cNvSpPr>
          <p:nvPr>
            <p:ph idx="1"/>
          </p:nvPr>
        </p:nvSpPr>
        <p:spPr>
          <a:xfrm>
            <a:off x="1371600" y="1219202"/>
            <a:ext cx="7498080" cy="2133600"/>
          </a:xfrm>
        </p:spPr>
        <p:txBody>
          <a:bodyPr>
            <a:normAutofit fontScale="77500" lnSpcReduction="20000"/>
          </a:bodyPr>
          <a:lstStyle/>
          <a:p>
            <a:pPr eaLnBrk="1" hangingPunct="1"/>
            <a:r>
              <a:rPr lang="en-US" dirty="0" smtClean="0"/>
              <a:t>Model frames of acoustic data with two stochastic processes:</a:t>
            </a:r>
          </a:p>
          <a:p>
            <a:pPr lvl="1"/>
            <a:r>
              <a:rPr lang="en-US" dirty="0" smtClean="0"/>
              <a:t>A hidden Markov process to model state transition</a:t>
            </a:r>
          </a:p>
          <a:p>
            <a:pPr lvl="1"/>
            <a:r>
              <a:rPr lang="en-US" dirty="0" smtClean="0"/>
              <a:t>A Gaussian mixture model to generate observations</a:t>
            </a:r>
          </a:p>
          <a:p>
            <a:pPr eaLnBrk="1" hangingPunct="1"/>
            <a:r>
              <a:rPr lang="en-US" dirty="0" smtClean="0"/>
              <a:t>Train with maximum likelihood criterion using EM followed by discriminative training (e.g. MPE)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52</a:t>
            </a:fld>
            <a:endParaRPr lang="en-US">
              <a:solidFill>
                <a:prstClr val="black">
                  <a:tint val="75000"/>
                </a:prstClr>
              </a:solidFill>
            </a:endParaRP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286001" y="3350075"/>
            <a:ext cx="5568929" cy="296681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480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Voice Search with DNN-HMM</a:t>
            </a:r>
            <a:endParaRPr lang="en-US" b="1" dirty="0">
              <a:solidFill>
                <a:srgbClr val="FF0000"/>
              </a:solidFill>
            </a:endParaRPr>
          </a:p>
        </p:txBody>
      </p:sp>
      <p:sp>
        <p:nvSpPr>
          <p:cNvPr id="3" name="Content Placeholder 2"/>
          <p:cNvSpPr>
            <a:spLocks noGrp="1"/>
          </p:cNvSpPr>
          <p:nvPr>
            <p:ph idx="1"/>
          </p:nvPr>
        </p:nvSpPr>
        <p:spPr>
          <a:xfrm>
            <a:off x="417723" y="1295400"/>
            <a:ext cx="8229600" cy="4525963"/>
          </a:xfrm>
        </p:spPr>
        <p:txBody>
          <a:bodyPr/>
          <a:lstStyle/>
          <a:p>
            <a:r>
              <a:rPr lang="en-US" dirty="0" smtClean="0">
                <a:solidFill>
                  <a:srgbClr val="0070C0"/>
                </a:solidFill>
              </a:rPr>
              <a:t>First attempt in using deep models for large vocabulary speech recognition (summer 2010)</a:t>
            </a:r>
          </a:p>
          <a:p>
            <a:r>
              <a:rPr lang="en-US" dirty="0">
                <a:solidFill>
                  <a:srgbClr val="0070C0"/>
                </a:solidFill>
              </a:rPr>
              <a:t>P</a:t>
            </a:r>
            <a:r>
              <a:rPr lang="en-US" dirty="0" smtClean="0">
                <a:solidFill>
                  <a:srgbClr val="0070C0"/>
                </a:solidFill>
              </a:rPr>
              <a:t>ublished in ICASSP-2011 &amp; 2012 Special issue of T-ASLP:</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 y="3657600"/>
            <a:ext cx="906688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516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lexac\Documents\temp\pacific[1].png"/>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val="0"/>
              </a:ext>
            </a:extLst>
          </a:blip>
          <a:srcRect/>
          <a:stretch>
            <a:fillRect/>
          </a:stretch>
        </p:blipFill>
        <p:spPr bwMode="auto">
          <a:xfrm>
            <a:off x="1143033" y="3458486"/>
            <a:ext cx="6904073" cy="3399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28600"/>
            <a:ext cx="8839200" cy="1143000"/>
          </a:xfrm>
        </p:spPr>
        <p:txBody>
          <a:bodyPr>
            <a:normAutofit fontScale="90000"/>
          </a:bodyPr>
          <a:lstStyle/>
          <a:p>
            <a:r>
              <a:rPr lang="en-US" b="1" dirty="0" smtClean="0">
                <a:solidFill>
                  <a:srgbClr val="FF0000"/>
                </a:solidFill>
                <a:latin typeface="Rockwell" pitchFamily="18" charset="0"/>
              </a:rPr>
              <a:t>MSR Key Innovations </a:t>
            </a:r>
            <a:r>
              <a:rPr lang="en-US" dirty="0" smtClean="0">
                <a:solidFill>
                  <a:srgbClr val="FF0000"/>
                </a:solidFill>
                <a:latin typeface="Rockwell" pitchFamily="18" charset="0"/>
              </a:rPr>
              <a:t>(2009-2013)</a:t>
            </a:r>
            <a:endParaRPr lang="en-US" dirty="0">
              <a:solidFill>
                <a:srgbClr val="FF0000"/>
              </a:solidFill>
              <a:latin typeface="Rockwell" pitchFamily="18" charset="0"/>
            </a:endParaRPr>
          </a:p>
        </p:txBody>
      </p:sp>
      <p:sp>
        <p:nvSpPr>
          <p:cNvPr id="4" name="Rectangle 3"/>
          <p:cNvSpPr/>
          <p:nvPr/>
        </p:nvSpPr>
        <p:spPr>
          <a:xfrm>
            <a:off x="1143034" y="3442437"/>
            <a:ext cx="6857999" cy="341556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683303"/>
            <a:endParaRPr lang="en-US" sz="1400">
              <a:solidFill>
                <a:prstClr val="white"/>
              </a:solidFill>
            </a:endParaRPr>
          </a:p>
        </p:txBody>
      </p:sp>
      <p:sp>
        <p:nvSpPr>
          <p:cNvPr id="3" name="Content Placeholder 2"/>
          <p:cNvSpPr>
            <a:spLocks noGrp="1"/>
          </p:cNvSpPr>
          <p:nvPr>
            <p:ph idx="1"/>
          </p:nvPr>
        </p:nvSpPr>
        <p:spPr>
          <a:xfrm>
            <a:off x="308278" y="1195504"/>
            <a:ext cx="8573581" cy="5586296"/>
          </a:xfrm>
        </p:spPr>
        <p:txBody>
          <a:bodyPr>
            <a:normAutofit fontScale="92500"/>
          </a:bodyPr>
          <a:lstStyle/>
          <a:p>
            <a:r>
              <a:rPr lang="en-US" sz="2800" dirty="0">
                <a:solidFill>
                  <a:schemeClr val="tx1"/>
                </a:solidFill>
              </a:rPr>
              <a:t>Scale the success to large industrial speech tasks</a:t>
            </a:r>
          </a:p>
          <a:p>
            <a:pPr lvl="1"/>
            <a:r>
              <a:rPr lang="en-US" sz="2400" dirty="0" smtClean="0">
                <a:solidFill>
                  <a:schemeClr val="tx1"/>
                </a:solidFill>
              </a:rPr>
              <a:t>Grew </a:t>
            </a:r>
            <a:r>
              <a:rPr lang="en-US" sz="2400" dirty="0">
                <a:solidFill>
                  <a:schemeClr val="tx1"/>
                </a:solidFill>
              </a:rPr>
              <a:t>output neurons from context-independent phones (100-200) to context-dependent ones (9k-32k</a:t>
            </a:r>
            <a:r>
              <a:rPr lang="en-US" sz="2400" dirty="0" smtClean="0">
                <a:solidFill>
                  <a:schemeClr val="tx1"/>
                </a:solidFill>
              </a:rPr>
              <a:t>)</a:t>
            </a:r>
          </a:p>
          <a:p>
            <a:pPr lvl="1"/>
            <a:r>
              <a:rPr lang="en-US" sz="2400" dirty="0" smtClean="0"/>
              <a:t>Motivated initially by saving huge MSFT investment in huge speech decoder software infrastructure (e.g. Entropic acquisition)</a:t>
            </a:r>
          </a:p>
          <a:p>
            <a:pPr lvl="1"/>
            <a:r>
              <a:rPr lang="en-US" sz="2400" dirty="0" smtClean="0">
                <a:solidFill>
                  <a:schemeClr val="tx1"/>
                </a:solidFill>
              </a:rPr>
              <a:t>Extremely fast decoder </a:t>
            </a:r>
            <a:endParaRPr lang="en-US" sz="2400" dirty="0">
              <a:solidFill>
                <a:schemeClr val="tx1"/>
              </a:solidFill>
            </a:endParaRPr>
          </a:p>
          <a:p>
            <a:pPr lvl="1"/>
            <a:r>
              <a:rPr lang="en-US" sz="2400" dirty="0" smtClean="0">
                <a:solidFill>
                  <a:schemeClr val="tx1"/>
                </a:solidFill>
              </a:rPr>
              <a:t>Developed </a:t>
            </a:r>
            <a:r>
              <a:rPr lang="en-US" sz="2400" dirty="0">
                <a:solidFill>
                  <a:schemeClr val="tx1"/>
                </a:solidFill>
              </a:rPr>
              <a:t>novel deep learning architectures &amp; </a:t>
            </a:r>
            <a:r>
              <a:rPr lang="en-US" sz="2400" dirty="0" smtClean="0">
                <a:solidFill>
                  <a:schemeClr val="tx1"/>
                </a:solidFill>
              </a:rPr>
              <a:t>techniques: DCN/DSN, tensor-DSN, kernel-DCN, tensor-DNN, etc.  </a:t>
            </a:r>
            <a:endParaRPr lang="en-US" sz="2400" dirty="0">
              <a:solidFill>
                <a:schemeClr val="tx1"/>
              </a:solidFill>
            </a:endParaRPr>
          </a:p>
          <a:p>
            <a:r>
              <a:rPr lang="en-US" sz="2800" dirty="0">
                <a:solidFill>
                  <a:schemeClr val="tx1"/>
                </a:solidFill>
              </a:rPr>
              <a:t>Engineering for large systems:</a:t>
            </a:r>
          </a:p>
          <a:p>
            <a:pPr lvl="1"/>
            <a:r>
              <a:rPr lang="en-US" sz="2400" dirty="0">
                <a:solidFill>
                  <a:schemeClr val="tx1"/>
                </a:solidFill>
              </a:rPr>
              <a:t>Expertise in DNN </a:t>
            </a:r>
            <a:r>
              <a:rPr lang="en-US" sz="2400" b="1" dirty="0">
                <a:solidFill>
                  <a:schemeClr val="tx1"/>
                </a:solidFill>
              </a:rPr>
              <a:t>and</a:t>
            </a:r>
            <a:r>
              <a:rPr lang="en-US" sz="2400" dirty="0">
                <a:solidFill>
                  <a:schemeClr val="tx1"/>
                </a:solidFill>
              </a:rPr>
              <a:t> speech recognition</a:t>
            </a:r>
          </a:p>
          <a:p>
            <a:pPr lvl="1"/>
            <a:r>
              <a:rPr lang="en-US" sz="2400" dirty="0">
                <a:solidFill>
                  <a:schemeClr val="tx1"/>
                </a:solidFill>
              </a:rPr>
              <a:t>Close collaboration among MSRR, MSRA, &amp; </a:t>
            </a:r>
            <a:r>
              <a:rPr lang="en-US" sz="2400" dirty="0" smtClean="0"/>
              <a:t>speech p</a:t>
            </a:r>
            <a:r>
              <a:rPr lang="en-US" sz="2400" dirty="0" smtClean="0">
                <a:solidFill>
                  <a:schemeClr val="tx1"/>
                </a:solidFill>
              </a:rPr>
              <a:t>roduct teams </a:t>
            </a:r>
          </a:p>
          <a:p>
            <a:pPr marL="455962" lvl="1" indent="0">
              <a:buNone/>
            </a:pPr>
            <a:r>
              <a:rPr lang="en-US" sz="2400" dirty="0" smtClean="0"/>
              <a:t>(Deng, Yu, Seide, Gang Li, Jinyu Li, Jui-Ting Huang, Yifan Gong, etc.)</a:t>
            </a:r>
            <a:r>
              <a:rPr lang="en-US" dirty="0" smtClean="0"/>
              <a:t> </a:t>
            </a:r>
            <a:endParaRPr lang="en-US" dirty="0">
              <a:solidFill>
                <a:schemeClr val="tx1"/>
              </a:solidFill>
            </a:endParaRPr>
          </a:p>
        </p:txBody>
      </p:sp>
    </p:spTree>
    <p:extLst>
      <p:ext uri="{BB962C8B-B14F-4D97-AF65-F5344CB8AC3E}">
        <p14:creationId xmlns:p14="http://schemas.microsoft.com/office/powerpoint/2010/main" val="290380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Some Recent News by Reporters</a:t>
            </a:r>
            <a:endParaRPr lang="en-US" dirty="0">
              <a:solidFill>
                <a:srgbClr val="FF0000"/>
              </a:solidFill>
            </a:endParaRPr>
          </a:p>
        </p:txBody>
      </p:sp>
      <p:sp>
        <p:nvSpPr>
          <p:cNvPr id="3" name="Content Placeholder 2"/>
          <p:cNvSpPr>
            <a:spLocks noGrp="1"/>
          </p:cNvSpPr>
          <p:nvPr>
            <p:ph idx="1"/>
          </p:nvPr>
        </p:nvSpPr>
        <p:spPr>
          <a:xfrm>
            <a:off x="457200" y="1752600"/>
            <a:ext cx="8229600" cy="4525963"/>
          </a:xfrm>
        </p:spPr>
        <p:txBody>
          <a:bodyPr>
            <a:normAutofit fontScale="62500" lnSpcReduction="20000"/>
          </a:bodyPr>
          <a:lstStyle/>
          <a:p>
            <a:r>
              <a:rPr lang="en-US" dirty="0">
                <a:hlinkClick r:id="rId2"/>
              </a:rPr>
              <a:t>DNN Research Improves Bing Voice Search </a:t>
            </a:r>
            <a:r>
              <a:rPr lang="en-US" dirty="0"/>
              <a:t> </a:t>
            </a:r>
            <a:r>
              <a:rPr lang="en-US" dirty="0" smtClean="0"/>
              <a:t>(very fast decoder)</a:t>
            </a:r>
            <a:endParaRPr lang="en-US" dirty="0"/>
          </a:p>
          <a:p>
            <a:endParaRPr lang="en-US" dirty="0" smtClean="0">
              <a:hlinkClick r:id="rId3" action="ppaction://hlinkfile"/>
            </a:endParaRPr>
          </a:p>
          <a:p>
            <a:r>
              <a:rPr lang="en-US" dirty="0" smtClean="0">
                <a:hlinkClick r:id="rId3" action="ppaction://hlinkfile"/>
              </a:rPr>
              <a:t>How </a:t>
            </a:r>
            <a:r>
              <a:rPr lang="en-US" dirty="0">
                <a:hlinkClick r:id="rId3" action="ppaction://hlinkfile"/>
              </a:rPr>
              <a:t>technology can bridge language gaps: Speech-to-speech translation promises to help connect our world</a:t>
            </a:r>
            <a:r>
              <a:rPr lang="en-US" dirty="0"/>
              <a:t> </a:t>
            </a:r>
            <a:endParaRPr lang="en-US" dirty="0" smtClean="0"/>
          </a:p>
          <a:p>
            <a:endParaRPr lang="en-US" dirty="0"/>
          </a:p>
          <a:p>
            <a:r>
              <a:rPr lang="en-US" dirty="0">
                <a:hlinkClick r:id="rId4"/>
              </a:rPr>
              <a:t>Scientists See Promise in Deep-Learning </a:t>
            </a:r>
            <a:r>
              <a:rPr lang="en-US" dirty="0" smtClean="0">
                <a:hlinkClick r:id="rId4"/>
              </a:rPr>
              <a:t>Programs</a:t>
            </a:r>
            <a:r>
              <a:rPr lang="en-US" dirty="0" smtClean="0"/>
              <a:t> (NYT: speech to speech)</a:t>
            </a:r>
          </a:p>
          <a:p>
            <a:pPr marL="0" indent="0">
              <a:buNone/>
            </a:pPr>
            <a:endParaRPr lang="en-US" dirty="0"/>
          </a:p>
          <a:p>
            <a:r>
              <a:rPr lang="en-US" dirty="0">
                <a:hlinkClick r:id="rId5"/>
              </a:rPr>
              <a:t>Microsoft Research shows a promising new breakthrough in speech translation </a:t>
            </a:r>
            <a:r>
              <a:rPr lang="en-US" dirty="0" smtClean="0">
                <a:hlinkClick r:id="rId5"/>
              </a:rPr>
              <a:t>technology</a:t>
            </a:r>
            <a:endParaRPr lang="en-US" dirty="0" smtClean="0"/>
          </a:p>
          <a:p>
            <a:endParaRPr lang="en-US" dirty="0"/>
          </a:p>
          <a:p>
            <a:r>
              <a:rPr lang="en-US" dirty="0">
                <a:hlinkClick r:id="rId6"/>
              </a:rPr>
              <a:t>Bing Makes Voice Recognition on Windows Phone More Accurate and Twice as Fast</a:t>
            </a:r>
            <a:r>
              <a:rPr lang="en-US" dirty="0"/>
              <a:t> </a:t>
            </a:r>
            <a:endParaRPr lang="en-US" dirty="0" smtClean="0"/>
          </a:p>
          <a:p>
            <a:endParaRPr lang="en-US" dirty="0"/>
          </a:p>
          <a:p>
            <a:r>
              <a:rPr lang="en-US" dirty="0">
                <a:hlinkClick r:id="rId7"/>
              </a:rPr>
              <a:t>Microsoft revs speedier, smarter speech recognition for phones</a:t>
            </a:r>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3588703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981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smtClean="0">
                <a:solidFill>
                  <a:schemeClr val="bg2"/>
                </a:solidFill>
              </a:rPr>
              <a:t>---Technical introduction: RBM, DBN, DNN,</a:t>
            </a:r>
            <a:br>
              <a:rPr lang="en-US" sz="3200" dirty="0" smtClean="0">
                <a:solidFill>
                  <a:schemeClr val="bg2"/>
                </a:solidFill>
              </a:rPr>
            </a:br>
            <a:r>
              <a:rPr lang="en-US" sz="3200" dirty="0">
                <a:solidFill>
                  <a:schemeClr val="bg2"/>
                </a:solidFill>
              </a:rPr>
              <a:t> </a:t>
            </a:r>
            <a:r>
              <a:rPr lang="en-US" sz="3200" dirty="0" smtClean="0">
                <a:solidFill>
                  <a:schemeClr val="bg2"/>
                </a:solidFill>
              </a:rPr>
              <a:t>   DNN-HMM, CNN, RNN</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---Examples of incorporating </a:t>
            </a:r>
            <a:r>
              <a:rPr lang="en-US" sz="3200" smtClean="0">
                <a:solidFill>
                  <a:schemeClr val="accent1">
                    <a:lumMod val="60000"/>
                    <a:lumOff val="40000"/>
                  </a:schemeClr>
                </a:solidFill>
              </a:rPr>
              <a:t>domain knowledge </a:t>
            </a:r>
            <a:r>
              <a:rPr lang="en-US" sz="3200" dirty="0" smtClean="0">
                <a:solidFill>
                  <a:schemeClr val="accent1">
                    <a:lumMod val="60000"/>
                    <a:lumOff val="40000"/>
                  </a:schemeClr>
                </a:solidFill>
              </a:rPr>
              <a:t>(about speech) into DL architectures</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1. Hidden/articulatory Speech dynamics into RNN</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2. Speech invariance/class-</a:t>
            </a:r>
            <a:r>
              <a:rPr lang="en-US" sz="3200" dirty="0" err="1" smtClean="0">
                <a:solidFill>
                  <a:schemeClr val="accent1">
                    <a:lumMod val="60000"/>
                    <a:lumOff val="40000"/>
                  </a:schemeClr>
                </a:solidFill>
              </a:rPr>
              <a:t>discrim.into</a:t>
            </a:r>
            <a:r>
              <a:rPr lang="en-US" sz="3200" dirty="0" smtClean="0">
                <a:solidFill>
                  <a:schemeClr val="accent1">
                    <a:lumMod val="60000"/>
                    <a:lumOff val="40000"/>
                  </a:schemeClr>
                </a:solidFill>
              </a:rPr>
              <a:t> deep-CNN</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---A few new, promising DL architectures</a:t>
            </a:r>
            <a:br>
              <a:rPr lang="en-US" sz="3200" dirty="0" smtClean="0">
                <a:solidFill>
                  <a:schemeClr val="accent1">
                    <a:lumMod val="60000"/>
                    <a:lumOff val="40000"/>
                  </a:schemeClr>
                </a:solidFill>
              </a:rPr>
            </a:b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2044254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981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smtClean="0">
                <a:solidFill>
                  <a:schemeClr val="accent1"/>
                </a:solidFill>
              </a:rPr>
              <a:t>---</a:t>
            </a:r>
            <a:r>
              <a:rPr lang="en-US" sz="3600" dirty="0" smtClean="0">
                <a:solidFill>
                  <a:schemeClr val="accent1"/>
                </a:solidFill>
              </a:rPr>
              <a:t>Example 1: incorporating domain knowledge: </a:t>
            </a:r>
            <a:br>
              <a:rPr lang="en-US" sz="3600" dirty="0" smtClean="0">
                <a:solidFill>
                  <a:schemeClr val="accent1"/>
                </a:solidFill>
              </a:rPr>
            </a:br>
            <a:r>
              <a:rPr lang="en-US" sz="3600" dirty="0">
                <a:solidFill>
                  <a:schemeClr val="accent1"/>
                </a:solidFill>
              </a:rPr>
              <a:t> </a:t>
            </a:r>
            <a:r>
              <a:rPr lang="en-US" sz="3600" dirty="0" smtClean="0">
                <a:solidFill>
                  <a:schemeClr val="accent1"/>
                </a:solidFill>
              </a:rPr>
              <a:t>  </a:t>
            </a:r>
            <a:r>
              <a:rPr lang="en-US" sz="3600" b="1" dirty="0" smtClean="0">
                <a:solidFill>
                  <a:srgbClr val="FF0000"/>
                </a:solidFill>
              </a:rPr>
              <a:t>Hidden/Deep Dynamics in Human Speech</a:t>
            </a:r>
            <a:r>
              <a:rPr lang="en-US" sz="3600" dirty="0" smtClean="0">
                <a:solidFill>
                  <a:schemeClr val="accent1">
                    <a:lumMod val="60000"/>
                    <a:lumOff val="40000"/>
                  </a:schemeClr>
                </a:solidFill>
              </a:rPr>
              <a:t/>
            </a:r>
            <a:br>
              <a:rPr lang="en-US" sz="3600" dirty="0" smtClean="0">
                <a:solidFill>
                  <a:schemeClr val="accent1">
                    <a:lumMod val="60000"/>
                    <a:lumOff val="40000"/>
                  </a:schemeClr>
                </a:solidFill>
              </a:rPr>
            </a:b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22663679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1" y="274638"/>
            <a:ext cx="8458200" cy="1143000"/>
          </a:xfrm>
        </p:spPr>
        <p:txBody>
          <a:bodyPr>
            <a:normAutofit fontScale="90000"/>
          </a:bodyPr>
          <a:lstStyle/>
          <a:p>
            <a:r>
              <a:rPr lang="en-US" sz="3600" b="1" dirty="0" smtClean="0">
                <a:solidFill>
                  <a:srgbClr val="0070C0"/>
                </a:solidFill>
              </a:rPr>
              <a:t>Deep/Dynamic Models are </a:t>
            </a:r>
            <a:r>
              <a:rPr lang="en-US" sz="3600" b="1" dirty="0">
                <a:solidFill>
                  <a:srgbClr val="0070C0"/>
                </a:solidFill>
              </a:rPr>
              <a:t>Natural for Speech</a:t>
            </a:r>
          </a:p>
        </p:txBody>
      </p:sp>
      <p:sp>
        <p:nvSpPr>
          <p:cNvPr id="5123" name="Content Placeholder 2"/>
          <p:cNvSpPr>
            <a:spLocks noGrp="1"/>
          </p:cNvSpPr>
          <p:nvPr>
            <p:ph idx="1"/>
          </p:nvPr>
        </p:nvSpPr>
        <p:spPr>
          <a:xfrm>
            <a:off x="457200" y="1371602"/>
            <a:ext cx="8686800" cy="4754563"/>
          </a:xfrm>
        </p:spPr>
        <p:txBody>
          <a:bodyPr>
            <a:normAutofit fontScale="77500" lnSpcReduction="20000"/>
          </a:bodyPr>
          <a:lstStyle/>
          <a:p>
            <a:r>
              <a:rPr lang="en-US" b="1" dirty="0" smtClean="0">
                <a:solidFill>
                  <a:srgbClr val="0070C0"/>
                </a:solidFill>
              </a:rPr>
              <a:t>Hierarchical structure in human speech generation</a:t>
            </a:r>
          </a:p>
          <a:p>
            <a:pPr lvl="1"/>
            <a:r>
              <a:rPr lang="en-US" sz="2400" b="1" dirty="0">
                <a:solidFill>
                  <a:srgbClr val="0070C0"/>
                </a:solidFill>
              </a:rPr>
              <a:t>Global concept/semantics formation </a:t>
            </a:r>
          </a:p>
          <a:p>
            <a:pPr lvl="1"/>
            <a:r>
              <a:rPr lang="en-US" sz="2400" b="1" dirty="0">
                <a:solidFill>
                  <a:srgbClr val="0070C0"/>
                </a:solidFill>
              </a:rPr>
              <a:t>Word  sequence formation / prosodic planning</a:t>
            </a:r>
          </a:p>
          <a:p>
            <a:pPr lvl="1"/>
            <a:r>
              <a:rPr lang="en-US" sz="2400" b="1" dirty="0">
                <a:solidFill>
                  <a:srgbClr val="0070C0"/>
                </a:solidFill>
              </a:rPr>
              <a:t>Phonological encoding (phones, distinctive features)</a:t>
            </a:r>
          </a:p>
          <a:p>
            <a:pPr lvl="1"/>
            <a:r>
              <a:rPr lang="en-US" sz="2400" b="1" dirty="0">
                <a:solidFill>
                  <a:srgbClr val="0070C0"/>
                </a:solidFill>
              </a:rPr>
              <a:t>Phonetic encoding (motor commands, articulatory targets)</a:t>
            </a:r>
          </a:p>
          <a:p>
            <a:pPr lvl="1"/>
            <a:r>
              <a:rPr lang="en-US" sz="2400" b="1" dirty="0">
                <a:solidFill>
                  <a:srgbClr val="0070C0"/>
                </a:solidFill>
              </a:rPr>
              <a:t>Articulatory </a:t>
            </a:r>
            <a:r>
              <a:rPr lang="en-US" sz="2400" b="1" dirty="0">
                <a:solidFill>
                  <a:srgbClr val="7030A0"/>
                </a:solidFill>
              </a:rPr>
              <a:t>dynamics</a:t>
            </a:r>
          </a:p>
          <a:p>
            <a:pPr lvl="1"/>
            <a:r>
              <a:rPr lang="en-US" sz="2400" b="1" dirty="0">
                <a:solidFill>
                  <a:srgbClr val="0070C0"/>
                </a:solidFill>
              </a:rPr>
              <a:t>Acoustic </a:t>
            </a:r>
            <a:r>
              <a:rPr lang="en-US" sz="2400" b="1" dirty="0">
                <a:solidFill>
                  <a:srgbClr val="7030A0"/>
                </a:solidFill>
              </a:rPr>
              <a:t>dynamics</a:t>
            </a:r>
            <a:r>
              <a:rPr lang="en-US" sz="2400" b="1" dirty="0">
                <a:solidFill>
                  <a:srgbClr val="0070C0"/>
                </a:solidFill>
              </a:rPr>
              <a:t> (clean speech)</a:t>
            </a:r>
          </a:p>
          <a:p>
            <a:pPr lvl="1"/>
            <a:r>
              <a:rPr lang="en-US" sz="2400" b="1" dirty="0">
                <a:solidFill>
                  <a:srgbClr val="0070C0"/>
                </a:solidFill>
              </a:rPr>
              <a:t>Distorted speech</a:t>
            </a:r>
          </a:p>
          <a:p>
            <a:pPr lvl="1"/>
            <a:r>
              <a:rPr lang="en-US" sz="2400" b="1" dirty="0">
                <a:solidFill>
                  <a:srgbClr val="0070C0"/>
                </a:solidFill>
              </a:rPr>
              <a:t>Interactions between speakers and listener/machine</a:t>
            </a:r>
          </a:p>
          <a:p>
            <a:r>
              <a:rPr lang="en-US" dirty="0" smtClean="0">
                <a:solidFill>
                  <a:srgbClr val="C00000"/>
                </a:solidFill>
              </a:rPr>
              <a:t>Hierarchical structure in human speech perception</a:t>
            </a:r>
          </a:p>
          <a:p>
            <a:pPr lvl="1"/>
            <a:r>
              <a:rPr lang="en-US" sz="2400" dirty="0">
                <a:solidFill>
                  <a:srgbClr val="C00000"/>
                </a:solidFill>
              </a:rPr>
              <a:t>Cochlear nonlinear spectral analysis</a:t>
            </a:r>
          </a:p>
          <a:p>
            <a:pPr lvl="1"/>
            <a:r>
              <a:rPr lang="en-US" sz="2400" dirty="0">
                <a:solidFill>
                  <a:srgbClr val="C00000"/>
                </a:solidFill>
              </a:rPr>
              <a:t>Attribute/phonological-feature detection at higher level(s)</a:t>
            </a:r>
          </a:p>
          <a:p>
            <a:pPr lvl="1"/>
            <a:r>
              <a:rPr lang="en-US" sz="2400" dirty="0">
                <a:solidFill>
                  <a:srgbClr val="C00000"/>
                </a:solidFill>
              </a:rPr>
              <a:t>Phonemic and syllabic detection at still higher level(s)</a:t>
            </a:r>
          </a:p>
          <a:p>
            <a:pPr lvl="1"/>
            <a:r>
              <a:rPr lang="en-US" sz="2400" dirty="0">
                <a:solidFill>
                  <a:srgbClr val="C00000"/>
                </a:solidFill>
              </a:rPr>
              <a:t>Word and sequence detection</a:t>
            </a:r>
          </a:p>
          <a:p>
            <a:pPr lvl="1"/>
            <a:r>
              <a:rPr lang="en-US" sz="2400" dirty="0">
                <a:solidFill>
                  <a:srgbClr val="C00000"/>
                </a:solidFill>
              </a:rPr>
              <a:t>Syntactic analysis and semantic understanding at deeper auditory cortex</a:t>
            </a:r>
          </a:p>
          <a:p>
            <a:pPr lvl="1"/>
            <a:endParaRPr lang="en-US" dirty="0">
              <a:solidFill>
                <a:srgbClr val="C000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31769241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0" y="1160463"/>
            <a:ext cx="9144000" cy="4495800"/>
          </a:xfrm>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sz="2800"/>
          </a:p>
        </p:txBody>
      </p:sp>
      <p:sp>
        <p:nvSpPr>
          <p:cNvPr id="83971" name="Rectangle 3"/>
          <p:cNvSpPr>
            <a:spLocks noGrp="1" noChangeArrowheads="1"/>
          </p:cNvSpPr>
          <p:nvPr>
            <p:ph type="title"/>
          </p:nvPr>
        </p:nvSpPr>
        <p:spPr>
          <a:xfrm>
            <a:off x="0" y="0"/>
            <a:ext cx="9144000" cy="1447800"/>
          </a:xfrm>
        </p:spPr>
        <p:txBody>
          <a:bodyPr/>
          <a:lstStyle/>
          <a:p>
            <a:r>
              <a:rPr lang="en-US" sz="3200" b="1" i="1" dirty="0"/>
              <a:t>Production &amp; Perception: Closed-Loop Chain</a:t>
            </a:r>
            <a:endParaRPr lang="en-US" sz="2000" b="1" i="1" dirty="0"/>
          </a:p>
        </p:txBody>
      </p:sp>
      <p:pic>
        <p:nvPicPr>
          <p:cNvPr id="83972" name="Picture 4" descr="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32"/>
            <a:ext cx="9144000" cy="4941887"/>
          </a:xfrm>
          <a:prstGeom prst="rect">
            <a:avLst/>
          </a:prstGeom>
          <a:noFill/>
          <a:extLst>
            <a:ext uri="{909E8E84-426E-40DD-AFC4-6F175D3DCCD1}">
              <a14:hiddenFill xmlns:a14="http://schemas.microsoft.com/office/drawing/2010/main">
                <a:solidFill>
                  <a:srgbClr val="FFFFFF"/>
                </a:solidFill>
              </a14:hiddenFill>
            </a:ext>
          </a:extLst>
        </p:spPr>
      </p:pic>
      <p:sp>
        <p:nvSpPr>
          <p:cNvPr id="83973" name="Text Box 5"/>
          <p:cNvSpPr txBox="1">
            <a:spLocks noChangeArrowheads="1"/>
          </p:cNvSpPr>
          <p:nvPr/>
        </p:nvSpPr>
        <p:spPr bwMode="auto">
          <a:xfrm>
            <a:off x="684214" y="3176589"/>
            <a:ext cx="1319212" cy="404278"/>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spAutoFit/>
          </a:bodyPr>
          <a:lstStyle/>
          <a:p>
            <a:pPr eaLnBrk="0" hangingPunct="0"/>
            <a:r>
              <a:rPr lang="en-US" sz="2000" b="1">
                <a:latin typeface="Times New Roman" pitchFamily="18" charset="0"/>
              </a:rPr>
              <a:t>message</a:t>
            </a:r>
          </a:p>
        </p:txBody>
      </p:sp>
      <p:sp>
        <p:nvSpPr>
          <p:cNvPr id="83974" name="Text Box 6"/>
          <p:cNvSpPr txBox="1">
            <a:spLocks noChangeArrowheads="1"/>
          </p:cNvSpPr>
          <p:nvPr/>
        </p:nvSpPr>
        <p:spPr bwMode="auto">
          <a:xfrm rot="4198771">
            <a:off x="665957" y="5103037"/>
            <a:ext cx="1987550" cy="3667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pPr eaLnBrk="0" hangingPunct="0"/>
            <a:r>
              <a:rPr lang="en-US" b="1">
                <a:latin typeface="Times New Roman" pitchFamily="18" charset="0"/>
              </a:rPr>
              <a:t>motor/articulators</a:t>
            </a:r>
          </a:p>
        </p:txBody>
      </p:sp>
      <p:sp>
        <p:nvSpPr>
          <p:cNvPr id="83975" name="Text Box 7"/>
          <p:cNvSpPr txBox="1">
            <a:spLocks noChangeArrowheads="1"/>
          </p:cNvSpPr>
          <p:nvPr/>
        </p:nvSpPr>
        <p:spPr bwMode="auto">
          <a:xfrm>
            <a:off x="6804044" y="2960707"/>
            <a:ext cx="1006475" cy="581025"/>
          </a:xfrm>
          <a:prstGeom prst="rect">
            <a:avLst/>
          </a:prstGeom>
          <a:solidFill>
            <a:srgbClr val="FF7C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spAutoFit/>
          </a:bodyPr>
          <a:lstStyle/>
          <a:p>
            <a:pPr eaLnBrk="0" hangingPunct="0"/>
            <a:r>
              <a:rPr lang="en-US" sz="1600" b="1">
                <a:latin typeface="Times New Roman" pitchFamily="18" charset="0"/>
              </a:rPr>
              <a:t>Internal</a:t>
            </a:r>
          </a:p>
          <a:p>
            <a:pPr eaLnBrk="0" hangingPunct="0"/>
            <a:r>
              <a:rPr lang="en-US" sz="700">
                <a:latin typeface="Times New Roman" pitchFamily="18" charset="0"/>
              </a:rPr>
              <a:t> </a:t>
            </a:r>
            <a:r>
              <a:rPr lang="en-US" sz="1600" b="1">
                <a:latin typeface="Times New Roman" pitchFamily="18" charset="0"/>
              </a:rPr>
              <a:t>model</a:t>
            </a:r>
            <a:endParaRPr lang="en-US" b="1">
              <a:latin typeface="Times New Roman" pitchFamily="18" charset="0"/>
            </a:endParaRPr>
          </a:p>
        </p:txBody>
      </p:sp>
      <p:sp>
        <p:nvSpPr>
          <p:cNvPr id="83976" name="Text Box 8"/>
          <p:cNvSpPr txBox="1">
            <a:spLocks noChangeArrowheads="1"/>
          </p:cNvSpPr>
          <p:nvPr/>
        </p:nvSpPr>
        <p:spPr bwMode="auto">
          <a:xfrm>
            <a:off x="7837488" y="2047876"/>
            <a:ext cx="984250" cy="6413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pPr eaLnBrk="0" hangingPunct="0"/>
            <a:r>
              <a:rPr lang="en-US" b="1">
                <a:latin typeface="Times New Roman" pitchFamily="18" charset="0"/>
              </a:rPr>
              <a:t>decoded</a:t>
            </a:r>
          </a:p>
          <a:p>
            <a:pPr eaLnBrk="0" hangingPunct="0"/>
            <a:r>
              <a:rPr lang="en-US" b="1">
                <a:latin typeface="Times New Roman" pitchFamily="18" charset="0"/>
              </a:rPr>
              <a:t>message</a:t>
            </a:r>
          </a:p>
        </p:txBody>
      </p:sp>
      <p:sp>
        <p:nvSpPr>
          <p:cNvPr id="83977" name="Text Box 9"/>
          <p:cNvSpPr txBox="1">
            <a:spLocks noChangeArrowheads="1"/>
          </p:cNvSpPr>
          <p:nvPr/>
        </p:nvSpPr>
        <p:spPr bwMode="auto">
          <a:xfrm rot="-2361256">
            <a:off x="5880401" y="4506388"/>
            <a:ext cx="2671199" cy="404278"/>
          </a:xfrm>
          <a:prstGeom prst="rect">
            <a:avLst/>
          </a:prstGeom>
          <a:solidFill>
            <a:srgbClr val="FF7C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pPr eaLnBrk="0" hangingPunct="0"/>
            <a:r>
              <a:rPr lang="en-US" sz="2000" b="1">
                <a:latin typeface="Times New Roman" pitchFamily="18" charset="0"/>
              </a:rPr>
              <a:t>ear/auditory reception</a:t>
            </a:r>
          </a:p>
        </p:txBody>
      </p:sp>
      <p:sp>
        <p:nvSpPr>
          <p:cNvPr id="83978" name="Text Box 10"/>
          <p:cNvSpPr txBox="1">
            <a:spLocks noChangeArrowheads="1"/>
          </p:cNvSpPr>
          <p:nvPr/>
        </p:nvSpPr>
        <p:spPr bwMode="auto">
          <a:xfrm>
            <a:off x="1368425" y="1665307"/>
            <a:ext cx="1873250" cy="528637"/>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pPr eaLnBrk="0" hangingPunct="0"/>
            <a:r>
              <a:rPr lang="en-US" sz="2800" b="1">
                <a:solidFill>
                  <a:schemeClr val="bg1"/>
                </a:solidFill>
                <a:latin typeface="Times New Roman" pitchFamily="18" charset="0"/>
              </a:rPr>
              <a:t>SPEAKER</a:t>
            </a:r>
            <a:endParaRPr lang="en-US" sz="1600" b="1">
              <a:solidFill>
                <a:schemeClr val="tx2"/>
              </a:solidFill>
              <a:latin typeface="Times New Roman" pitchFamily="18" charset="0"/>
            </a:endParaRPr>
          </a:p>
        </p:txBody>
      </p:sp>
      <p:sp>
        <p:nvSpPr>
          <p:cNvPr id="83979" name="Text Box 11"/>
          <p:cNvSpPr txBox="1">
            <a:spLocks noChangeArrowheads="1"/>
          </p:cNvSpPr>
          <p:nvPr/>
        </p:nvSpPr>
        <p:spPr bwMode="auto">
          <a:xfrm>
            <a:off x="5364165" y="1628775"/>
            <a:ext cx="2084387" cy="528638"/>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spAutoFit/>
          </a:bodyPr>
          <a:lstStyle/>
          <a:p>
            <a:pPr eaLnBrk="0" hangingPunct="0"/>
            <a:r>
              <a:rPr lang="en-US" sz="2800" b="1">
                <a:solidFill>
                  <a:schemeClr val="bg1"/>
                </a:solidFill>
                <a:latin typeface="Times New Roman" pitchFamily="18" charset="0"/>
              </a:rPr>
              <a:t>LISTENER</a:t>
            </a:r>
            <a:endParaRPr lang="en-US" sz="1600">
              <a:solidFill>
                <a:schemeClr val="bg1"/>
              </a:solidFill>
              <a:latin typeface="Times New Roman" pitchFamily="18" charset="0"/>
            </a:endParaRPr>
          </a:p>
        </p:txBody>
      </p:sp>
      <p:sp>
        <p:nvSpPr>
          <p:cNvPr id="83981" name="Rectangle 13"/>
          <p:cNvSpPr>
            <a:spLocks noChangeAspect="1" noChangeArrowheads="1"/>
          </p:cNvSpPr>
          <p:nvPr/>
        </p:nvSpPr>
        <p:spPr bwMode="auto">
          <a:xfrm>
            <a:off x="2879725" y="5768976"/>
            <a:ext cx="3251200" cy="720725"/>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pPr marL="113991" lvl="1" indent="1588" algn="ctr">
              <a:lnSpc>
                <a:spcPct val="90000"/>
              </a:lnSpc>
              <a:spcBef>
                <a:spcPct val="40000"/>
              </a:spcBef>
              <a:spcAft>
                <a:spcPct val="15000"/>
              </a:spcAft>
              <a:tabLst>
                <a:tab pos="1249149" algn="r"/>
                <a:tab pos="1486627" algn="l"/>
              </a:tabLst>
            </a:pPr>
            <a:r>
              <a:rPr lang="en-US" sz="1600" b="1"/>
              <a:t>Speech Acoustics in </a:t>
            </a:r>
          </a:p>
          <a:p>
            <a:pPr marL="113991" lvl="1" indent="1588" algn="ctr">
              <a:lnSpc>
                <a:spcPct val="90000"/>
              </a:lnSpc>
              <a:spcBef>
                <a:spcPct val="40000"/>
              </a:spcBef>
              <a:spcAft>
                <a:spcPct val="15000"/>
              </a:spcAft>
              <a:tabLst>
                <a:tab pos="1249149" algn="r"/>
                <a:tab pos="1486627" algn="l"/>
              </a:tabLst>
            </a:pPr>
            <a:r>
              <a:rPr lang="en-US" sz="1600" b="1"/>
              <a:t>closed-loop chain</a:t>
            </a:r>
          </a:p>
        </p:txBody>
      </p:sp>
      <p:sp>
        <p:nvSpPr>
          <p:cNvPr id="83982" name="Line 14"/>
          <p:cNvSpPr>
            <a:spLocks noChangeShapeType="1"/>
          </p:cNvSpPr>
          <p:nvPr/>
        </p:nvSpPr>
        <p:spPr bwMode="auto">
          <a:xfrm flipV="1">
            <a:off x="8001000" y="2886075"/>
            <a:ext cx="1154113" cy="252413"/>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193" tIns="45604" rIns="91193" bIns="45604"/>
          <a:lstStyle/>
          <a:p>
            <a:endParaRPr lang="en-US"/>
          </a:p>
        </p:txBody>
      </p:sp>
      <p:sp>
        <p:nvSpPr>
          <p:cNvPr id="83985" name="Freeform 17"/>
          <p:cNvSpPr>
            <a:spLocks noChangeAspect="1"/>
          </p:cNvSpPr>
          <p:nvPr/>
        </p:nvSpPr>
        <p:spPr bwMode="auto">
          <a:xfrm>
            <a:off x="4032250" y="4113213"/>
            <a:ext cx="1290638" cy="381000"/>
          </a:xfrm>
          <a:custGeom>
            <a:avLst/>
            <a:gdLst>
              <a:gd name="T0" fmla="*/ 0 w 438"/>
              <a:gd name="T1" fmla="*/ 57 h 123"/>
              <a:gd name="T2" fmla="*/ 27 w 438"/>
              <a:gd name="T3" fmla="*/ 78 h 123"/>
              <a:gd name="T4" fmla="*/ 51 w 438"/>
              <a:gd name="T5" fmla="*/ 30 h 123"/>
              <a:gd name="T6" fmla="*/ 87 w 438"/>
              <a:gd name="T7" fmla="*/ 84 h 123"/>
              <a:gd name="T8" fmla="*/ 102 w 438"/>
              <a:gd name="T9" fmla="*/ 12 h 123"/>
              <a:gd name="T10" fmla="*/ 123 w 438"/>
              <a:gd name="T11" fmla="*/ 87 h 123"/>
              <a:gd name="T12" fmla="*/ 141 w 438"/>
              <a:gd name="T13" fmla="*/ 27 h 123"/>
              <a:gd name="T14" fmla="*/ 162 w 438"/>
              <a:gd name="T15" fmla="*/ 93 h 123"/>
              <a:gd name="T16" fmla="*/ 186 w 438"/>
              <a:gd name="T17" fmla="*/ 12 h 123"/>
              <a:gd name="T18" fmla="*/ 201 w 438"/>
              <a:gd name="T19" fmla="*/ 99 h 123"/>
              <a:gd name="T20" fmla="*/ 231 w 438"/>
              <a:gd name="T21" fmla="*/ 0 h 123"/>
              <a:gd name="T22" fmla="*/ 246 w 438"/>
              <a:gd name="T23" fmla="*/ 123 h 123"/>
              <a:gd name="T24" fmla="*/ 258 w 438"/>
              <a:gd name="T25" fmla="*/ 21 h 123"/>
              <a:gd name="T26" fmla="*/ 273 w 438"/>
              <a:gd name="T27" fmla="*/ 84 h 123"/>
              <a:gd name="T28" fmla="*/ 294 w 438"/>
              <a:gd name="T29" fmla="*/ 18 h 123"/>
              <a:gd name="T30" fmla="*/ 309 w 438"/>
              <a:gd name="T31" fmla="*/ 102 h 123"/>
              <a:gd name="T32" fmla="*/ 327 w 438"/>
              <a:gd name="T33" fmla="*/ 3 h 123"/>
              <a:gd name="T34" fmla="*/ 339 w 438"/>
              <a:gd name="T35" fmla="*/ 117 h 123"/>
              <a:gd name="T36" fmla="*/ 354 w 438"/>
              <a:gd name="T37" fmla="*/ 21 h 123"/>
              <a:gd name="T38" fmla="*/ 369 w 438"/>
              <a:gd name="T39" fmla="*/ 96 h 123"/>
              <a:gd name="T40" fmla="*/ 384 w 438"/>
              <a:gd name="T41" fmla="*/ 30 h 123"/>
              <a:gd name="T42" fmla="*/ 399 w 438"/>
              <a:gd name="T43" fmla="*/ 84 h 123"/>
              <a:gd name="T44" fmla="*/ 420 w 438"/>
              <a:gd name="T45" fmla="*/ 33 h 123"/>
              <a:gd name="T46" fmla="*/ 438 w 438"/>
              <a:gd name="T47" fmla="*/ 6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8" h="123">
                <a:moveTo>
                  <a:pt x="0" y="57"/>
                </a:moveTo>
                <a:lnTo>
                  <a:pt x="27" y="78"/>
                </a:lnTo>
                <a:lnTo>
                  <a:pt x="51" y="30"/>
                </a:lnTo>
                <a:lnTo>
                  <a:pt x="87" y="84"/>
                </a:lnTo>
                <a:lnTo>
                  <a:pt x="102" y="12"/>
                </a:lnTo>
                <a:lnTo>
                  <a:pt x="123" y="87"/>
                </a:lnTo>
                <a:lnTo>
                  <a:pt x="141" y="27"/>
                </a:lnTo>
                <a:lnTo>
                  <a:pt x="162" y="93"/>
                </a:lnTo>
                <a:lnTo>
                  <a:pt x="186" y="12"/>
                </a:lnTo>
                <a:lnTo>
                  <a:pt x="201" y="99"/>
                </a:lnTo>
                <a:lnTo>
                  <a:pt x="231" y="0"/>
                </a:lnTo>
                <a:lnTo>
                  <a:pt x="246" y="123"/>
                </a:lnTo>
                <a:lnTo>
                  <a:pt x="258" y="21"/>
                </a:lnTo>
                <a:lnTo>
                  <a:pt x="273" y="84"/>
                </a:lnTo>
                <a:lnTo>
                  <a:pt x="294" y="18"/>
                </a:lnTo>
                <a:lnTo>
                  <a:pt x="309" y="102"/>
                </a:lnTo>
                <a:lnTo>
                  <a:pt x="327" y="3"/>
                </a:lnTo>
                <a:lnTo>
                  <a:pt x="339" y="117"/>
                </a:lnTo>
                <a:lnTo>
                  <a:pt x="354" y="21"/>
                </a:lnTo>
                <a:lnTo>
                  <a:pt x="369" y="96"/>
                </a:lnTo>
                <a:lnTo>
                  <a:pt x="384" y="30"/>
                </a:lnTo>
                <a:lnTo>
                  <a:pt x="399" y="84"/>
                </a:lnTo>
                <a:lnTo>
                  <a:pt x="420" y="33"/>
                </a:lnTo>
                <a:lnTo>
                  <a:pt x="438" y="60"/>
                </a:lnTo>
              </a:path>
            </a:pathLst>
          </a:custGeom>
          <a:noFill/>
          <a:ln w="28575" cmpd="sng">
            <a:solidFill>
              <a:srgbClr val="996633"/>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91193" tIns="45604" rIns="91193" bIns="45604"/>
          <a:lstStyle/>
          <a:p>
            <a:endParaRPr lang="en-US"/>
          </a:p>
        </p:txBody>
      </p:sp>
      <p:sp>
        <p:nvSpPr>
          <p:cNvPr id="83986" name="Line 18"/>
          <p:cNvSpPr>
            <a:spLocks noChangeShapeType="1"/>
          </p:cNvSpPr>
          <p:nvPr/>
        </p:nvSpPr>
        <p:spPr bwMode="auto">
          <a:xfrm>
            <a:off x="3527425" y="1916113"/>
            <a:ext cx="1620838"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28" tIns="45923" rIns="91828" bIns="45923"/>
          <a:lstStyle/>
          <a:p>
            <a:endParaRPr lang="en-US"/>
          </a:p>
        </p:txBody>
      </p:sp>
      <p:sp>
        <p:nvSpPr>
          <p:cNvPr id="83987" name="Line 19"/>
          <p:cNvSpPr>
            <a:spLocks noChangeShapeType="1"/>
          </p:cNvSpPr>
          <p:nvPr/>
        </p:nvSpPr>
        <p:spPr bwMode="auto">
          <a:xfrm>
            <a:off x="2087565" y="5084764"/>
            <a:ext cx="71437"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83988" name="Line 20"/>
          <p:cNvSpPr>
            <a:spLocks noChangeShapeType="1"/>
          </p:cNvSpPr>
          <p:nvPr/>
        </p:nvSpPr>
        <p:spPr bwMode="auto">
          <a:xfrm>
            <a:off x="2376489" y="4976813"/>
            <a:ext cx="71437"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83989" name="Line 21"/>
          <p:cNvSpPr>
            <a:spLocks noChangeShapeType="1"/>
          </p:cNvSpPr>
          <p:nvPr/>
        </p:nvSpPr>
        <p:spPr bwMode="auto">
          <a:xfrm flipV="1">
            <a:off x="7235844" y="3500438"/>
            <a:ext cx="36513" cy="215900"/>
          </a:xfrm>
          <a:prstGeom prst="line">
            <a:avLst/>
          </a:prstGeom>
          <a:noFill/>
          <a:ln w="3810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83990" name="Line 22"/>
          <p:cNvSpPr>
            <a:spLocks noChangeShapeType="1"/>
          </p:cNvSpPr>
          <p:nvPr/>
        </p:nvSpPr>
        <p:spPr bwMode="auto">
          <a:xfrm flipH="1">
            <a:off x="1368425" y="2924194"/>
            <a:ext cx="287338" cy="144463"/>
          </a:xfrm>
          <a:prstGeom prst="line">
            <a:avLst/>
          </a:prstGeom>
          <a:noFill/>
          <a:ln w="381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83983" name="Freeform 15"/>
          <p:cNvSpPr>
            <a:spLocks noChangeAspect="1"/>
          </p:cNvSpPr>
          <p:nvPr/>
        </p:nvSpPr>
        <p:spPr bwMode="auto">
          <a:xfrm>
            <a:off x="3132157" y="5013344"/>
            <a:ext cx="1330325" cy="396875"/>
          </a:xfrm>
          <a:custGeom>
            <a:avLst/>
            <a:gdLst>
              <a:gd name="T0" fmla="*/ 0 w 465"/>
              <a:gd name="T1" fmla="*/ 117 h 216"/>
              <a:gd name="T2" fmla="*/ 24 w 465"/>
              <a:gd name="T3" fmla="*/ 78 h 216"/>
              <a:gd name="T4" fmla="*/ 39 w 465"/>
              <a:gd name="T5" fmla="*/ 159 h 216"/>
              <a:gd name="T6" fmla="*/ 60 w 465"/>
              <a:gd name="T7" fmla="*/ 30 h 216"/>
              <a:gd name="T8" fmla="*/ 75 w 465"/>
              <a:gd name="T9" fmla="*/ 177 h 216"/>
              <a:gd name="T10" fmla="*/ 87 w 465"/>
              <a:gd name="T11" fmla="*/ 6 h 216"/>
              <a:gd name="T12" fmla="*/ 93 w 465"/>
              <a:gd name="T13" fmla="*/ 207 h 216"/>
              <a:gd name="T14" fmla="*/ 111 w 465"/>
              <a:gd name="T15" fmla="*/ 0 h 216"/>
              <a:gd name="T16" fmla="*/ 117 w 465"/>
              <a:gd name="T17" fmla="*/ 216 h 216"/>
              <a:gd name="T18" fmla="*/ 135 w 465"/>
              <a:gd name="T19" fmla="*/ 15 h 216"/>
              <a:gd name="T20" fmla="*/ 147 w 465"/>
              <a:gd name="T21" fmla="*/ 180 h 216"/>
              <a:gd name="T22" fmla="*/ 162 w 465"/>
              <a:gd name="T23" fmla="*/ 33 h 216"/>
              <a:gd name="T24" fmla="*/ 171 w 465"/>
              <a:gd name="T25" fmla="*/ 168 h 216"/>
              <a:gd name="T26" fmla="*/ 192 w 465"/>
              <a:gd name="T27" fmla="*/ 69 h 216"/>
              <a:gd name="T28" fmla="*/ 201 w 465"/>
              <a:gd name="T29" fmla="*/ 150 h 216"/>
              <a:gd name="T30" fmla="*/ 210 w 465"/>
              <a:gd name="T31" fmla="*/ 78 h 216"/>
              <a:gd name="T32" fmla="*/ 231 w 465"/>
              <a:gd name="T33" fmla="*/ 150 h 216"/>
              <a:gd name="T34" fmla="*/ 243 w 465"/>
              <a:gd name="T35" fmla="*/ 63 h 216"/>
              <a:gd name="T36" fmla="*/ 264 w 465"/>
              <a:gd name="T37" fmla="*/ 165 h 216"/>
              <a:gd name="T38" fmla="*/ 276 w 465"/>
              <a:gd name="T39" fmla="*/ 24 h 216"/>
              <a:gd name="T40" fmla="*/ 300 w 465"/>
              <a:gd name="T41" fmla="*/ 192 h 216"/>
              <a:gd name="T42" fmla="*/ 318 w 465"/>
              <a:gd name="T43" fmla="*/ 12 h 216"/>
              <a:gd name="T44" fmla="*/ 339 w 465"/>
              <a:gd name="T45" fmla="*/ 207 h 216"/>
              <a:gd name="T46" fmla="*/ 360 w 465"/>
              <a:gd name="T47" fmla="*/ 15 h 216"/>
              <a:gd name="T48" fmla="*/ 381 w 465"/>
              <a:gd name="T49" fmla="*/ 195 h 216"/>
              <a:gd name="T50" fmla="*/ 396 w 465"/>
              <a:gd name="T51" fmla="*/ 39 h 216"/>
              <a:gd name="T52" fmla="*/ 417 w 465"/>
              <a:gd name="T53" fmla="*/ 168 h 216"/>
              <a:gd name="T54" fmla="*/ 429 w 465"/>
              <a:gd name="T55" fmla="*/ 72 h 216"/>
              <a:gd name="T56" fmla="*/ 450 w 465"/>
              <a:gd name="T57" fmla="*/ 141 h 216"/>
              <a:gd name="T58" fmla="*/ 465 w 465"/>
              <a:gd name="T59"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216">
                <a:moveTo>
                  <a:pt x="0" y="117"/>
                </a:moveTo>
                <a:lnTo>
                  <a:pt x="24" y="78"/>
                </a:lnTo>
                <a:lnTo>
                  <a:pt x="39" y="159"/>
                </a:lnTo>
                <a:lnTo>
                  <a:pt x="60" y="30"/>
                </a:lnTo>
                <a:lnTo>
                  <a:pt x="75" y="177"/>
                </a:lnTo>
                <a:lnTo>
                  <a:pt x="87" y="6"/>
                </a:lnTo>
                <a:lnTo>
                  <a:pt x="93" y="207"/>
                </a:lnTo>
                <a:lnTo>
                  <a:pt x="111" y="0"/>
                </a:lnTo>
                <a:lnTo>
                  <a:pt x="117" y="216"/>
                </a:lnTo>
                <a:lnTo>
                  <a:pt x="135" y="15"/>
                </a:lnTo>
                <a:lnTo>
                  <a:pt x="147" y="180"/>
                </a:lnTo>
                <a:lnTo>
                  <a:pt x="162" y="33"/>
                </a:lnTo>
                <a:lnTo>
                  <a:pt x="171" y="168"/>
                </a:lnTo>
                <a:lnTo>
                  <a:pt x="192" y="69"/>
                </a:lnTo>
                <a:lnTo>
                  <a:pt x="201" y="150"/>
                </a:lnTo>
                <a:lnTo>
                  <a:pt x="210" y="78"/>
                </a:lnTo>
                <a:lnTo>
                  <a:pt x="231" y="150"/>
                </a:lnTo>
                <a:lnTo>
                  <a:pt x="243" y="63"/>
                </a:lnTo>
                <a:lnTo>
                  <a:pt x="264" y="165"/>
                </a:lnTo>
                <a:lnTo>
                  <a:pt x="276" y="24"/>
                </a:lnTo>
                <a:lnTo>
                  <a:pt x="300" y="192"/>
                </a:lnTo>
                <a:lnTo>
                  <a:pt x="318" y="12"/>
                </a:lnTo>
                <a:lnTo>
                  <a:pt x="339" y="207"/>
                </a:lnTo>
                <a:lnTo>
                  <a:pt x="360" y="15"/>
                </a:lnTo>
                <a:lnTo>
                  <a:pt x="381" y="195"/>
                </a:lnTo>
                <a:lnTo>
                  <a:pt x="396" y="39"/>
                </a:lnTo>
                <a:lnTo>
                  <a:pt x="417" y="168"/>
                </a:lnTo>
                <a:lnTo>
                  <a:pt x="429" y="72"/>
                </a:lnTo>
                <a:lnTo>
                  <a:pt x="450" y="141"/>
                </a:lnTo>
                <a:lnTo>
                  <a:pt x="465" y="102"/>
                </a:lnTo>
              </a:path>
            </a:pathLst>
          </a:custGeom>
          <a:noFill/>
          <a:ln w="28575" cmpd="sng">
            <a:solidFill>
              <a:srgbClr val="00CC99"/>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91193" tIns="45604" rIns="91193" bIns="45604"/>
          <a:lstStyle/>
          <a:p>
            <a:endParaRPr lang="en-US"/>
          </a:p>
        </p:txBody>
      </p:sp>
      <p:sp>
        <p:nvSpPr>
          <p:cNvPr id="83991" name="Rectangle 23"/>
          <p:cNvSpPr>
            <a:spLocks noChangeArrowheads="1"/>
          </p:cNvSpPr>
          <p:nvPr/>
        </p:nvSpPr>
        <p:spPr bwMode="auto">
          <a:xfrm>
            <a:off x="3527444" y="4508501"/>
            <a:ext cx="1908175"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p>
            <a:endParaRPr lang="en-US"/>
          </a:p>
        </p:txBody>
      </p:sp>
      <p:sp>
        <p:nvSpPr>
          <p:cNvPr id="83984" name="Freeform 16"/>
          <p:cNvSpPr>
            <a:spLocks noChangeAspect="1"/>
          </p:cNvSpPr>
          <p:nvPr/>
        </p:nvSpPr>
        <p:spPr bwMode="auto">
          <a:xfrm>
            <a:off x="3527425" y="4545013"/>
            <a:ext cx="1295400" cy="407987"/>
          </a:xfrm>
          <a:custGeom>
            <a:avLst/>
            <a:gdLst>
              <a:gd name="T0" fmla="*/ 0 w 435"/>
              <a:gd name="T1" fmla="*/ 75 h 132"/>
              <a:gd name="T2" fmla="*/ 36 w 435"/>
              <a:gd name="T3" fmla="*/ 78 h 132"/>
              <a:gd name="T4" fmla="*/ 51 w 435"/>
              <a:gd name="T5" fmla="*/ 36 h 132"/>
              <a:gd name="T6" fmla="*/ 63 w 435"/>
              <a:gd name="T7" fmla="*/ 102 h 132"/>
              <a:gd name="T8" fmla="*/ 84 w 435"/>
              <a:gd name="T9" fmla="*/ 18 h 132"/>
              <a:gd name="T10" fmla="*/ 99 w 435"/>
              <a:gd name="T11" fmla="*/ 123 h 132"/>
              <a:gd name="T12" fmla="*/ 111 w 435"/>
              <a:gd name="T13" fmla="*/ 0 h 132"/>
              <a:gd name="T14" fmla="*/ 123 w 435"/>
              <a:gd name="T15" fmla="*/ 96 h 132"/>
              <a:gd name="T16" fmla="*/ 138 w 435"/>
              <a:gd name="T17" fmla="*/ 42 h 132"/>
              <a:gd name="T18" fmla="*/ 156 w 435"/>
              <a:gd name="T19" fmla="*/ 96 h 132"/>
              <a:gd name="T20" fmla="*/ 168 w 435"/>
              <a:gd name="T21" fmla="*/ 75 h 132"/>
              <a:gd name="T22" fmla="*/ 192 w 435"/>
              <a:gd name="T23" fmla="*/ 60 h 132"/>
              <a:gd name="T24" fmla="*/ 204 w 435"/>
              <a:gd name="T25" fmla="*/ 105 h 132"/>
              <a:gd name="T26" fmla="*/ 207 w 435"/>
              <a:gd name="T27" fmla="*/ 45 h 132"/>
              <a:gd name="T28" fmla="*/ 231 w 435"/>
              <a:gd name="T29" fmla="*/ 102 h 132"/>
              <a:gd name="T30" fmla="*/ 243 w 435"/>
              <a:gd name="T31" fmla="*/ 39 h 132"/>
              <a:gd name="T32" fmla="*/ 264 w 435"/>
              <a:gd name="T33" fmla="*/ 117 h 132"/>
              <a:gd name="T34" fmla="*/ 276 w 435"/>
              <a:gd name="T35" fmla="*/ 33 h 132"/>
              <a:gd name="T36" fmla="*/ 288 w 435"/>
              <a:gd name="T37" fmla="*/ 117 h 132"/>
              <a:gd name="T38" fmla="*/ 309 w 435"/>
              <a:gd name="T39" fmla="*/ 12 h 132"/>
              <a:gd name="T40" fmla="*/ 324 w 435"/>
              <a:gd name="T41" fmla="*/ 132 h 132"/>
              <a:gd name="T42" fmla="*/ 345 w 435"/>
              <a:gd name="T43" fmla="*/ 33 h 132"/>
              <a:gd name="T44" fmla="*/ 357 w 435"/>
              <a:gd name="T45" fmla="*/ 114 h 132"/>
              <a:gd name="T46" fmla="*/ 378 w 435"/>
              <a:gd name="T47" fmla="*/ 54 h 132"/>
              <a:gd name="T48" fmla="*/ 390 w 435"/>
              <a:gd name="T49" fmla="*/ 102 h 132"/>
              <a:gd name="T50" fmla="*/ 399 w 435"/>
              <a:gd name="T51" fmla="*/ 54 h 132"/>
              <a:gd name="T52" fmla="*/ 408 w 435"/>
              <a:gd name="T53" fmla="*/ 81 h 132"/>
              <a:gd name="T54" fmla="*/ 435 w 435"/>
              <a:gd name="T55" fmla="*/ 8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132">
                <a:moveTo>
                  <a:pt x="0" y="75"/>
                </a:moveTo>
                <a:lnTo>
                  <a:pt x="36" y="78"/>
                </a:lnTo>
                <a:lnTo>
                  <a:pt x="51" y="36"/>
                </a:lnTo>
                <a:lnTo>
                  <a:pt x="63" y="102"/>
                </a:lnTo>
                <a:lnTo>
                  <a:pt x="84" y="18"/>
                </a:lnTo>
                <a:lnTo>
                  <a:pt x="99" y="123"/>
                </a:lnTo>
                <a:lnTo>
                  <a:pt x="111" y="0"/>
                </a:lnTo>
                <a:lnTo>
                  <a:pt x="123" y="96"/>
                </a:lnTo>
                <a:lnTo>
                  <a:pt x="138" y="42"/>
                </a:lnTo>
                <a:lnTo>
                  <a:pt x="156" y="96"/>
                </a:lnTo>
                <a:lnTo>
                  <a:pt x="168" y="75"/>
                </a:lnTo>
                <a:lnTo>
                  <a:pt x="192" y="60"/>
                </a:lnTo>
                <a:lnTo>
                  <a:pt x="204" y="105"/>
                </a:lnTo>
                <a:lnTo>
                  <a:pt x="207" y="45"/>
                </a:lnTo>
                <a:lnTo>
                  <a:pt x="231" y="102"/>
                </a:lnTo>
                <a:lnTo>
                  <a:pt x="243" y="39"/>
                </a:lnTo>
                <a:lnTo>
                  <a:pt x="264" y="117"/>
                </a:lnTo>
                <a:lnTo>
                  <a:pt x="276" y="33"/>
                </a:lnTo>
                <a:lnTo>
                  <a:pt x="288" y="117"/>
                </a:lnTo>
                <a:lnTo>
                  <a:pt x="309" y="12"/>
                </a:lnTo>
                <a:lnTo>
                  <a:pt x="324" y="132"/>
                </a:lnTo>
                <a:lnTo>
                  <a:pt x="345" y="33"/>
                </a:lnTo>
                <a:lnTo>
                  <a:pt x="357" y="114"/>
                </a:lnTo>
                <a:lnTo>
                  <a:pt x="378" y="54"/>
                </a:lnTo>
                <a:lnTo>
                  <a:pt x="390" y="102"/>
                </a:lnTo>
                <a:lnTo>
                  <a:pt x="399" y="54"/>
                </a:lnTo>
                <a:lnTo>
                  <a:pt x="408" y="81"/>
                </a:lnTo>
                <a:lnTo>
                  <a:pt x="435" y="81"/>
                </a:lnTo>
              </a:path>
            </a:pathLst>
          </a:custGeom>
          <a:noFill/>
          <a:ln w="28575" cmpd="sng">
            <a:solidFill>
              <a:srgbClr val="0099FF"/>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91193" tIns="45604" rIns="91193" bIns="45604"/>
          <a:lstStyle/>
          <a:p>
            <a:endParaRPr lang="en-US"/>
          </a:p>
        </p:txBody>
      </p:sp>
    </p:spTree>
    <p:extLst>
      <p:ext uri="{BB962C8B-B14F-4D97-AF65-F5344CB8AC3E}">
        <p14:creationId xmlns:p14="http://schemas.microsoft.com/office/powerpoint/2010/main" val="31913235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b="1" dirty="0" smtClean="0">
                <a:solidFill>
                  <a:schemeClr val="tx2">
                    <a:lumMod val="60000"/>
                    <a:lumOff val="40000"/>
                  </a:schemeClr>
                </a:solidFill>
              </a:rPr>
              <a:t>Useful Sites on Deep Learning</a:t>
            </a:r>
          </a:p>
        </p:txBody>
      </p:sp>
      <p:sp>
        <p:nvSpPr>
          <p:cNvPr id="3075" name="Content Placeholder 2"/>
          <p:cNvSpPr>
            <a:spLocks noGrp="1"/>
          </p:cNvSpPr>
          <p:nvPr>
            <p:ph idx="1"/>
          </p:nvPr>
        </p:nvSpPr>
        <p:spPr>
          <a:xfrm>
            <a:off x="0" y="2133600"/>
            <a:ext cx="8763000" cy="4906963"/>
          </a:xfrm>
        </p:spPr>
        <p:txBody>
          <a:bodyPr>
            <a:noAutofit/>
          </a:bodyPr>
          <a:lstStyle/>
          <a:p>
            <a:r>
              <a:rPr lang="en-US" sz="2400" u="sng" dirty="0">
                <a:hlinkClick r:id="rId3"/>
              </a:rPr>
              <a:t>http://www.cs.toronto.edu/~hinton</a:t>
            </a:r>
            <a:r>
              <a:rPr lang="en-US" sz="2400" u="sng" dirty="0" smtClean="0">
                <a:hlinkClick r:id="rId3"/>
              </a:rPr>
              <a:t>/</a:t>
            </a:r>
            <a:endParaRPr lang="en-US" sz="2400" u="sng" dirty="0" smtClean="0"/>
          </a:p>
          <a:p>
            <a:pPr lvl="0"/>
            <a:r>
              <a:rPr lang="en-US" sz="2400" u="sng" dirty="0" smtClean="0">
                <a:hlinkClick r:id="rId4"/>
              </a:rPr>
              <a:t>http</a:t>
            </a:r>
            <a:r>
              <a:rPr lang="en-US" sz="2400" u="sng" dirty="0">
                <a:hlinkClick r:id="rId4"/>
              </a:rPr>
              <a:t>://ufldl.stanford.edu/wiki/index.php/UFLDL_Recommended_Readings</a:t>
            </a:r>
            <a:endParaRPr lang="en-US" sz="2400" dirty="0"/>
          </a:p>
          <a:p>
            <a:pPr lvl="0"/>
            <a:r>
              <a:rPr lang="en-US" sz="2400" u="sng" dirty="0">
                <a:hlinkClick r:id="rId5"/>
              </a:rPr>
              <a:t>http://ufldl.stanford.edu/wiki/index.php/UFLDL_Tutorial</a:t>
            </a:r>
            <a:r>
              <a:rPr lang="en-US" sz="2400" u="sng" dirty="0"/>
              <a:t> (Andrew Ng’s group</a:t>
            </a:r>
            <a:r>
              <a:rPr lang="en-US" sz="2400" u="sng" dirty="0" smtClean="0"/>
              <a:t>)</a:t>
            </a:r>
            <a:endParaRPr lang="en-US" sz="2400" dirty="0"/>
          </a:p>
          <a:p>
            <a:pPr lvl="0"/>
            <a:r>
              <a:rPr lang="en-US" sz="2400" u="sng" dirty="0" smtClean="0">
                <a:hlinkClick r:id="rId6"/>
              </a:rPr>
              <a:t>http</a:t>
            </a:r>
            <a:r>
              <a:rPr lang="en-US" sz="2400" u="sng" dirty="0">
                <a:hlinkClick r:id="rId6"/>
              </a:rPr>
              <a:t>://deeplearning.net/reading-list</a:t>
            </a:r>
            <a:r>
              <a:rPr lang="en-US" sz="2400" u="sng" dirty="0" smtClean="0">
                <a:hlinkClick r:id="rId6"/>
              </a:rPr>
              <a:t>/</a:t>
            </a:r>
            <a:r>
              <a:rPr lang="en-US" sz="2400" u="sng" dirty="0" smtClean="0"/>
              <a:t> (</a:t>
            </a:r>
            <a:r>
              <a:rPr lang="en-US" sz="2400" u="sng" dirty="0" err="1" smtClean="0"/>
              <a:t>Bengio’s</a:t>
            </a:r>
            <a:r>
              <a:rPr lang="en-US" sz="2400" u="sng" dirty="0" smtClean="0"/>
              <a:t> group)</a:t>
            </a:r>
          </a:p>
          <a:p>
            <a:pPr lvl="0"/>
            <a:r>
              <a:rPr lang="en-US" sz="2400" u="sng" dirty="0" smtClean="0">
                <a:hlinkClick r:id="rId7"/>
              </a:rPr>
              <a:t>http</a:t>
            </a:r>
            <a:r>
              <a:rPr lang="en-US" sz="2400" u="sng" dirty="0">
                <a:hlinkClick r:id="rId7"/>
              </a:rPr>
              <a:t>://deeplearning.net/tutorial/</a:t>
            </a:r>
            <a:r>
              <a:rPr lang="en-US" sz="2400" dirty="0"/>
              <a:t> </a:t>
            </a:r>
          </a:p>
          <a:p>
            <a:r>
              <a:rPr lang="en-US" sz="2400" b="1" dirty="0" smtClean="0">
                <a:hlinkClick r:id="rId8"/>
              </a:rPr>
              <a:t>http</a:t>
            </a:r>
            <a:r>
              <a:rPr lang="en-US" sz="2400" b="1" dirty="0">
                <a:hlinkClick r:id="rId8"/>
              </a:rPr>
              <a:t>://deeplearning.net/deep-learning-research-groups-and-labs/</a:t>
            </a:r>
            <a:endParaRPr lang="en-US" sz="2400" b="1" dirty="0"/>
          </a:p>
          <a:p>
            <a:pPr lvl="0"/>
            <a:endParaRPr lang="en-US" sz="2400" dirty="0"/>
          </a:p>
          <a:p>
            <a:r>
              <a:rPr lang="en-US" sz="2400" dirty="0" smtClean="0">
                <a:solidFill>
                  <a:schemeClr val="tx2">
                    <a:lumMod val="20000"/>
                    <a:lumOff val="80000"/>
                  </a:schemeClr>
                </a:solidFill>
              </a:rPr>
              <a:t>Google+ Deep Learning community</a:t>
            </a:r>
            <a:endParaRPr lang="en-US" sz="2400" b="1" dirty="0">
              <a:solidFill>
                <a:schemeClr val="tx2">
                  <a:lumMod val="20000"/>
                  <a:lumOff val="80000"/>
                </a:schemeClr>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59045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671041" y="177481"/>
            <a:ext cx="7807680" cy="735840"/>
          </a:xfrm>
          <a:ln/>
        </p:spPr>
        <p:txBody>
          <a:bodyPr vert="horz" wrap="square" lIns="0" tIns="0" rIns="0" bIns="0" numCol="1" anchor="ctr" anchorCtr="0" compatLnSpc="1">
            <a:prstTxWarp prst="textNoShape">
              <a:avLst/>
            </a:prstTxWarp>
          </a:bodyPr>
          <a:lstStyle/>
          <a:p>
            <a:pPr eaLnBrk="1">
              <a:buClrTx/>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t>The Mammalian Visual Cortex is Hierarchical</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1" y="2062440"/>
            <a:ext cx="4242240" cy="476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881" y="2379240"/>
            <a:ext cx="5391360" cy="3939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6253921" y="5925961"/>
            <a:ext cx="2695680" cy="27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16001"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SzPct val="100000"/>
            </a:pPr>
            <a:r>
              <a:rPr lang="en-US" sz="1814"/>
              <a:t>[picture from Simon Thorpe]</a:t>
            </a:r>
          </a:p>
        </p:txBody>
      </p:sp>
      <p:sp>
        <p:nvSpPr>
          <p:cNvPr id="11269" name="Text Box 5"/>
          <p:cNvSpPr txBox="1">
            <a:spLocks noChangeArrowheads="1"/>
          </p:cNvSpPr>
          <p:nvPr/>
        </p:nvSpPr>
        <p:spPr bwMode="auto">
          <a:xfrm>
            <a:off x="4147201" y="6287400"/>
            <a:ext cx="2599200" cy="334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19267"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5pPr>
            <a:lvl6pPr marL="25146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6pPr>
            <a:lvl7pPr marL="29718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7pPr>
            <a:lvl8pPr marL="34290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8pPr>
            <a:lvl9pPr marL="3886200" indent="-228600" defTabSz="457200" fontAlgn="base" hangingPunct="0">
              <a:lnSpc>
                <a:spcPct val="93000"/>
              </a:lnSpc>
              <a:spcBef>
                <a:spcPct val="0"/>
              </a:spcBef>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sgothic" charset="0"/>
                <a:cs typeface="msgothic" charset="0"/>
              </a:defRPr>
            </a:lvl9pPr>
          </a:lstStyle>
          <a:p>
            <a:pPr defTabSz="414726" fontAlgn="base" hangingPunct="0">
              <a:lnSpc>
                <a:spcPct val="93000"/>
              </a:lnSpc>
              <a:spcBef>
                <a:spcPct val="0"/>
              </a:spcBef>
              <a:spcAft>
                <a:spcPts val="522"/>
              </a:spcAft>
              <a:buSzPct val="100000"/>
            </a:pPr>
            <a:r>
              <a:rPr lang="en-US" sz="2177"/>
              <a:t>[Gallant &amp; Van Essen] </a:t>
            </a:r>
          </a:p>
        </p:txBody>
      </p:sp>
      <p:sp>
        <p:nvSpPr>
          <p:cNvPr id="11270" name="Rectangle 6"/>
          <p:cNvSpPr>
            <a:spLocks noGrp="1" noChangeArrowheads="1"/>
          </p:cNvSpPr>
          <p:nvPr>
            <p:ph type="body" idx="4294967295"/>
          </p:nvPr>
        </p:nvSpPr>
        <p:spPr>
          <a:xfrm>
            <a:off x="361441" y="1107721"/>
            <a:ext cx="8555040" cy="3977280"/>
          </a:xfrm>
          <a:ln/>
        </p:spPr>
        <p:txBody>
          <a:bodyPr/>
          <a:lstStyle/>
          <a:p>
            <a:pPr marL="390246" indent="-227523" eaLnBrk="1">
              <a:spcBef>
                <a:spcPct val="0"/>
              </a:spcBef>
              <a:spcAft>
                <a:spcPts val="522"/>
              </a:spcAft>
              <a:buSzPct val="98000"/>
              <a:buBlip>
                <a:blip r:embed="rId5"/>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a:t>The ventral (recognition) pathway in the visual cortex has multiple stages</a:t>
            </a:r>
          </a:p>
          <a:p>
            <a:pPr marL="390246" indent="-227523" eaLnBrk="1">
              <a:spcBef>
                <a:spcPct val="0"/>
              </a:spcBef>
              <a:spcAft>
                <a:spcPts val="522"/>
              </a:spcAft>
              <a:buSzPct val="98000"/>
              <a:buBlip>
                <a:blip r:embed="rId5"/>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a:t>Retina - LGN - V1 - V2 - V4 - PIT - AIT ....</a:t>
            </a:r>
          </a:p>
          <a:p>
            <a:pPr marL="390246" indent="-227523" eaLnBrk="1">
              <a:spcBef>
                <a:spcPct val="0"/>
              </a:spcBef>
              <a:spcAft>
                <a:spcPts val="522"/>
              </a:spcAft>
              <a:buSzPct val="98000"/>
              <a:buBlip>
                <a:blip r:embed="rId5"/>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a:solidFill>
                  <a:srgbClr val="FF0000"/>
                </a:solidFill>
              </a:rPr>
              <a:t>Lots of intermediate representations</a:t>
            </a:r>
          </a:p>
        </p:txBody>
      </p:sp>
    </p:spTree>
    <p:extLst>
      <p:ext uri="{BB962C8B-B14F-4D97-AF65-F5344CB8AC3E}">
        <p14:creationId xmlns:p14="http://schemas.microsoft.com/office/powerpoint/2010/main" val="3803030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0" y="1160463"/>
            <a:ext cx="9144000" cy="4495800"/>
          </a:xfrm>
          <a:ln/>
          <a:extLst>
            <a:ext uri="{91240B29-F687-4F45-9708-019B960494DF}">
              <a14:hiddenLine xmlns:a14="http://schemas.microsoft.com/office/drawing/2010/main" w="9525">
                <a:solidFill>
                  <a:schemeClr val="bg1"/>
                </a:solidFill>
                <a:miter lim="800000"/>
                <a:headEnd/>
                <a:tailEnd/>
              </a14:hiddenLine>
            </a:ext>
          </a:extLst>
        </p:spPr>
        <p:txBody>
          <a:bodyPr>
            <a:normAutofit/>
          </a:bodyPr>
          <a:lstStyle/>
          <a:p>
            <a:endParaRPr lang="en-US" sz="2000" dirty="0"/>
          </a:p>
        </p:txBody>
      </p:sp>
      <p:sp>
        <p:nvSpPr>
          <p:cNvPr id="126979" name="Rectangle 3"/>
          <p:cNvSpPr>
            <a:spLocks noGrp="1" noChangeArrowheads="1"/>
          </p:cNvSpPr>
          <p:nvPr>
            <p:ph type="title"/>
          </p:nvPr>
        </p:nvSpPr>
        <p:spPr>
          <a:xfrm>
            <a:off x="0" y="1"/>
            <a:ext cx="9753600" cy="1143000"/>
          </a:xfrm>
        </p:spPr>
        <p:txBody>
          <a:bodyPr/>
          <a:lstStyle/>
          <a:p>
            <a:r>
              <a:rPr lang="en-US" sz="3200" b="1" i="1" dirty="0"/>
              <a:t>                       </a:t>
            </a:r>
            <a:r>
              <a:rPr lang="en-US" sz="3200" b="1" i="1" dirty="0" smtClean="0"/>
              <a:t>(Deep) Dynamic Bayesian Net</a:t>
            </a:r>
            <a:endParaRPr lang="en-US" sz="2000" b="1" i="1" dirty="0"/>
          </a:p>
        </p:txBody>
      </p:sp>
      <p:pic>
        <p:nvPicPr>
          <p:cNvPr id="126980" name="Picture 4" descr="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32"/>
            <a:ext cx="9144000" cy="4941887"/>
          </a:xfrm>
          <a:prstGeom prst="rect">
            <a:avLst/>
          </a:prstGeom>
          <a:noFill/>
          <a:extLst>
            <a:ext uri="{909E8E84-426E-40DD-AFC4-6F175D3DCCD1}">
              <a14:hiddenFill xmlns:a14="http://schemas.microsoft.com/office/drawing/2010/main">
                <a:solidFill>
                  <a:srgbClr val="FFFFFF"/>
                </a:solidFill>
              </a14:hiddenFill>
            </a:ext>
          </a:extLst>
        </p:spPr>
      </p:pic>
      <p:sp>
        <p:nvSpPr>
          <p:cNvPr id="126981" name="Text Box 5"/>
          <p:cNvSpPr txBox="1">
            <a:spLocks noChangeArrowheads="1"/>
          </p:cNvSpPr>
          <p:nvPr/>
        </p:nvSpPr>
        <p:spPr bwMode="auto">
          <a:xfrm>
            <a:off x="539751" y="3249614"/>
            <a:ext cx="1319213" cy="404278"/>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spAutoFit/>
          </a:bodyPr>
          <a:lstStyle/>
          <a:p>
            <a:pPr eaLnBrk="0" hangingPunct="0"/>
            <a:r>
              <a:rPr lang="en-US" sz="2000" b="1">
                <a:latin typeface="Times New Roman" pitchFamily="18" charset="0"/>
              </a:rPr>
              <a:t>message</a:t>
            </a:r>
          </a:p>
        </p:txBody>
      </p:sp>
      <p:sp>
        <p:nvSpPr>
          <p:cNvPr id="126982" name="Text Box 6"/>
          <p:cNvSpPr txBox="1">
            <a:spLocks noChangeArrowheads="1"/>
          </p:cNvSpPr>
          <p:nvPr/>
        </p:nvSpPr>
        <p:spPr bwMode="auto">
          <a:xfrm rot="4198771">
            <a:off x="521494" y="4671219"/>
            <a:ext cx="1987550" cy="366712"/>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pPr eaLnBrk="0" hangingPunct="0"/>
            <a:r>
              <a:rPr lang="en-US" b="1">
                <a:latin typeface="Times New Roman" pitchFamily="18" charset="0"/>
              </a:rPr>
              <a:t>motor/articulators</a:t>
            </a:r>
          </a:p>
        </p:txBody>
      </p:sp>
      <p:sp>
        <p:nvSpPr>
          <p:cNvPr id="126983" name="Rectangle 7"/>
          <p:cNvSpPr>
            <a:spLocks noChangeAspect="1" noChangeArrowheads="1"/>
          </p:cNvSpPr>
          <p:nvPr/>
        </p:nvSpPr>
        <p:spPr bwMode="auto">
          <a:xfrm>
            <a:off x="3455988" y="5734050"/>
            <a:ext cx="2197100" cy="323850"/>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pPr marL="113991" lvl="1" indent="1588" algn="ctr">
              <a:lnSpc>
                <a:spcPct val="90000"/>
              </a:lnSpc>
              <a:spcBef>
                <a:spcPct val="40000"/>
              </a:spcBef>
              <a:spcAft>
                <a:spcPct val="15000"/>
              </a:spcAft>
              <a:tabLst>
                <a:tab pos="1249149" algn="r"/>
                <a:tab pos="1486627" algn="l"/>
              </a:tabLst>
            </a:pPr>
            <a:r>
              <a:rPr lang="en-US" sz="1600" b="1"/>
              <a:t>Speech Acoustics</a:t>
            </a:r>
          </a:p>
        </p:txBody>
      </p:sp>
      <p:sp>
        <p:nvSpPr>
          <p:cNvPr id="126984" name="Line 8"/>
          <p:cNvSpPr>
            <a:spLocks noChangeShapeType="1"/>
          </p:cNvSpPr>
          <p:nvPr/>
        </p:nvSpPr>
        <p:spPr bwMode="auto">
          <a:xfrm>
            <a:off x="2124075" y="5084764"/>
            <a:ext cx="71438"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6985" name="Line 9"/>
          <p:cNvSpPr>
            <a:spLocks noChangeShapeType="1"/>
          </p:cNvSpPr>
          <p:nvPr/>
        </p:nvSpPr>
        <p:spPr bwMode="auto">
          <a:xfrm>
            <a:off x="2376489" y="4976813"/>
            <a:ext cx="71437"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6986" name="Freeform 10"/>
          <p:cNvSpPr>
            <a:spLocks/>
          </p:cNvSpPr>
          <p:nvPr/>
        </p:nvSpPr>
        <p:spPr bwMode="auto">
          <a:xfrm>
            <a:off x="4795838" y="3114675"/>
            <a:ext cx="652462" cy="623888"/>
          </a:xfrm>
          <a:custGeom>
            <a:avLst/>
            <a:gdLst>
              <a:gd name="T0" fmla="*/ 388 w 411"/>
              <a:gd name="T1" fmla="*/ 175 h 393"/>
              <a:gd name="T2" fmla="*/ 315 w 411"/>
              <a:gd name="T3" fmla="*/ 65 h 393"/>
              <a:gd name="T4" fmla="*/ 160 w 411"/>
              <a:gd name="T5" fmla="*/ 2 h 393"/>
              <a:gd name="T6" fmla="*/ 115 w 411"/>
              <a:gd name="T7" fmla="*/ 11 h 393"/>
              <a:gd name="T8" fmla="*/ 151 w 411"/>
              <a:gd name="T9" fmla="*/ 47 h 393"/>
              <a:gd name="T10" fmla="*/ 160 w 411"/>
              <a:gd name="T11" fmla="*/ 93 h 393"/>
              <a:gd name="T12" fmla="*/ 88 w 411"/>
              <a:gd name="T13" fmla="*/ 75 h 393"/>
              <a:gd name="T14" fmla="*/ 42 w 411"/>
              <a:gd name="T15" fmla="*/ 65 h 393"/>
              <a:gd name="T16" fmla="*/ 15 w 411"/>
              <a:gd name="T17" fmla="*/ 56 h 393"/>
              <a:gd name="T18" fmla="*/ 15 w 411"/>
              <a:gd name="T19" fmla="*/ 138 h 393"/>
              <a:gd name="T20" fmla="*/ 70 w 411"/>
              <a:gd name="T21" fmla="*/ 165 h 393"/>
              <a:gd name="T22" fmla="*/ 142 w 411"/>
              <a:gd name="T23" fmla="*/ 202 h 393"/>
              <a:gd name="T24" fmla="*/ 197 w 411"/>
              <a:gd name="T25" fmla="*/ 238 h 393"/>
              <a:gd name="T26" fmla="*/ 242 w 411"/>
              <a:gd name="T27" fmla="*/ 284 h 393"/>
              <a:gd name="T28" fmla="*/ 297 w 411"/>
              <a:gd name="T29" fmla="*/ 302 h 393"/>
              <a:gd name="T30" fmla="*/ 333 w 411"/>
              <a:gd name="T3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1" h="393">
                <a:moveTo>
                  <a:pt x="388" y="175"/>
                </a:moveTo>
                <a:cubicBezTo>
                  <a:pt x="411" y="105"/>
                  <a:pt x="365" y="93"/>
                  <a:pt x="315" y="65"/>
                </a:cubicBezTo>
                <a:cubicBezTo>
                  <a:pt x="254" y="31"/>
                  <a:pt x="229" y="16"/>
                  <a:pt x="160" y="2"/>
                </a:cubicBezTo>
                <a:cubicBezTo>
                  <a:pt x="145" y="5"/>
                  <a:pt x="126" y="0"/>
                  <a:pt x="115" y="11"/>
                </a:cubicBezTo>
                <a:cubicBezTo>
                  <a:pt x="91" y="35"/>
                  <a:pt x="151" y="47"/>
                  <a:pt x="151" y="47"/>
                </a:cubicBezTo>
                <a:cubicBezTo>
                  <a:pt x="156" y="51"/>
                  <a:pt x="197" y="80"/>
                  <a:pt x="160" y="93"/>
                </a:cubicBezTo>
                <a:cubicBezTo>
                  <a:pt x="149" y="97"/>
                  <a:pt x="102" y="80"/>
                  <a:pt x="88" y="75"/>
                </a:cubicBezTo>
                <a:cubicBezTo>
                  <a:pt x="62" y="47"/>
                  <a:pt x="59" y="14"/>
                  <a:pt x="42" y="65"/>
                </a:cubicBezTo>
                <a:cubicBezTo>
                  <a:pt x="33" y="62"/>
                  <a:pt x="21" y="49"/>
                  <a:pt x="15" y="56"/>
                </a:cubicBezTo>
                <a:cubicBezTo>
                  <a:pt x="4" y="69"/>
                  <a:pt x="0" y="119"/>
                  <a:pt x="15" y="138"/>
                </a:cubicBezTo>
                <a:cubicBezTo>
                  <a:pt x="28" y="154"/>
                  <a:pt x="52" y="159"/>
                  <a:pt x="70" y="165"/>
                </a:cubicBezTo>
                <a:cubicBezTo>
                  <a:pt x="124" y="222"/>
                  <a:pt x="30" y="129"/>
                  <a:pt x="142" y="202"/>
                </a:cubicBezTo>
                <a:cubicBezTo>
                  <a:pt x="160" y="214"/>
                  <a:pt x="197" y="238"/>
                  <a:pt x="197" y="238"/>
                </a:cubicBezTo>
                <a:cubicBezTo>
                  <a:pt x="213" y="261"/>
                  <a:pt x="215" y="272"/>
                  <a:pt x="242" y="284"/>
                </a:cubicBezTo>
                <a:cubicBezTo>
                  <a:pt x="260" y="292"/>
                  <a:pt x="297" y="302"/>
                  <a:pt x="297" y="302"/>
                </a:cubicBezTo>
                <a:cubicBezTo>
                  <a:pt x="306" y="328"/>
                  <a:pt x="311" y="371"/>
                  <a:pt x="333" y="393"/>
                </a:cubicBezTo>
              </a:path>
            </a:pathLst>
          </a:custGeom>
          <a:noFill/>
          <a:ln w="12700" cap="flat" cmpd="sng">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p>
            <a:endParaRPr lang="en-US"/>
          </a:p>
        </p:txBody>
      </p:sp>
      <p:sp>
        <p:nvSpPr>
          <p:cNvPr id="126987" name="Rectangle 11"/>
          <p:cNvSpPr>
            <a:spLocks noChangeArrowheads="1"/>
          </p:cNvSpPr>
          <p:nvPr/>
        </p:nvSpPr>
        <p:spPr bwMode="auto">
          <a:xfrm>
            <a:off x="3453030" y="797738"/>
            <a:ext cx="6408738" cy="569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p>
            <a:pPr algn="ctr"/>
            <a:endParaRPr lang="en-US"/>
          </a:p>
        </p:txBody>
      </p:sp>
      <p:sp>
        <p:nvSpPr>
          <p:cNvPr id="126988" name="Rectangle 12"/>
          <p:cNvSpPr>
            <a:spLocks noChangeArrowheads="1"/>
          </p:cNvSpPr>
          <p:nvPr/>
        </p:nvSpPr>
        <p:spPr bwMode="auto">
          <a:xfrm>
            <a:off x="1979613" y="2492394"/>
            <a:ext cx="1727200" cy="4683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p>
            <a:endParaRPr lang="en-US"/>
          </a:p>
        </p:txBody>
      </p:sp>
      <p:sp>
        <p:nvSpPr>
          <p:cNvPr id="126989" name="Freeform 13"/>
          <p:cNvSpPr>
            <a:spLocks/>
          </p:cNvSpPr>
          <p:nvPr/>
        </p:nvSpPr>
        <p:spPr bwMode="auto">
          <a:xfrm>
            <a:off x="1943119" y="2852739"/>
            <a:ext cx="180975" cy="114300"/>
          </a:xfrm>
          <a:custGeom>
            <a:avLst/>
            <a:gdLst>
              <a:gd name="T0" fmla="*/ 114 w 114"/>
              <a:gd name="T1" fmla="*/ 72 h 72"/>
              <a:gd name="T2" fmla="*/ 91 w 114"/>
              <a:gd name="T3" fmla="*/ 27 h 72"/>
              <a:gd name="T4" fmla="*/ 46 w 114"/>
              <a:gd name="T5" fmla="*/ 4 h 72"/>
              <a:gd name="T6" fmla="*/ 0 w 114"/>
              <a:gd name="T7" fmla="*/ 4 h 72"/>
            </a:gdLst>
            <a:ahLst/>
            <a:cxnLst>
              <a:cxn ang="0">
                <a:pos x="T0" y="T1"/>
              </a:cxn>
              <a:cxn ang="0">
                <a:pos x="T2" y="T3"/>
              </a:cxn>
              <a:cxn ang="0">
                <a:pos x="T4" y="T5"/>
              </a:cxn>
              <a:cxn ang="0">
                <a:pos x="T6" y="T7"/>
              </a:cxn>
            </a:cxnLst>
            <a:rect l="0" t="0" r="r" b="b"/>
            <a:pathLst>
              <a:path w="114" h="72">
                <a:moveTo>
                  <a:pt x="114" y="72"/>
                </a:moveTo>
                <a:cubicBezTo>
                  <a:pt x="108" y="55"/>
                  <a:pt x="102" y="38"/>
                  <a:pt x="91" y="27"/>
                </a:cubicBezTo>
                <a:cubicBezTo>
                  <a:pt x="80" y="16"/>
                  <a:pt x="61" y="8"/>
                  <a:pt x="46" y="4"/>
                </a:cubicBezTo>
                <a:cubicBezTo>
                  <a:pt x="31" y="0"/>
                  <a:pt x="11" y="8"/>
                  <a:pt x="0" y="4"/>
                </a:cubicBezTo>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6990" name="AutoShape 14"/>
          <p:cNvSpPr>
            <a:spLocks noChangeArrowheads="1"/>
          </p:cNvSpPr>
          <p:nvPr/>
        </p:nvSpPr>
        <p:spPr bwMode="auto">
          <a:xfrm>
            <a:off x="1655763" y="2852739"/>
            <a:ext cx="252412" cy="107950"/>
          </a:xfrm>
          <a:prstGeom prst="parallelogram">
            <a:avLst>
              <a:gd name="adj" fmla="val 58456"/>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p>
            <a:endParaRPr lang="en-US"/>
          </a:p>
        </p:txBody>
      </p:sp>
      <p:sp>
        <p:nvSpPr>
          <p:cNvPr id="126991" name="AutoShape 15"/>
          <p:cNvSpPr>
            <a:spLocks noChangeArrowheads="1"/>
          </p:cNvSpPr>
          <p:nvPr/>
        </p:nvSpPr>
        <p:spPr bwMode="auto">
          <a:xfrm>
            <a:off x="1403350" y="2924194"/>
            <a:ext cx="612775" cy="144463"/>
          </a:xfrm>
          <a:prstGeom prst="parallelogram">
            <a:avLst>
              <a:gd name="adj" fmla="val 106044"/>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p>
            <a:endParaRPr lang="en-US"/>
          </a:p>
        </p:txBody>
      </p:sp>
      <p:sp>
        <p:nvSpPr>
          <p:cNvPr id="126992" name="Freeform 16"/>
          <p:cNvSpPr>
            <a:spLocks/>
          </p:cNvSpPr>
          <p:nvPr/>
        </p:nvSpPr>
        <p:spPr bwMode="auto">
          <a:xfrm>
            <a:off x="1547813" y="2924194"/>
            <a:ext cx="107950" cy="180975"/>
          </a:xfrm>
          <a:custGeom>
            <a:avLst/>
            <a:gdLst>
              <a:gd name="T0" fmla="*/ 114 w 114"/>
              <a:gd name="T1" fmla="*/ 72 h 72"/>
              <a:gd name="T2" fmla="*/ 91 w 114"/>
              <a:gd name="T3" fmla="*/ 27 h 72"/>
              <a:gd name="T4" fmla="*/ 46 w 114"/>
              <a:gd name="T5" fmla="*/ 4 h 72"/>
              <a:gd name="T6" fmla="*/ 0 w 114"/>
              <a:gd name="T7" fmla="*/ 4 h 72"/>
            </a:gdLst>
            <a:ahLst/>
            <a:cxnLst>
              <a:cxn ang="0">
                <a:pos x="T0" y="T1"/>
              </a:cxn>
              <a:cxn ang="0">
                <a:pos x="T2" y="T3"/>
              </a:cxn>
              <a:cxn ang="0">
                <a:pos x="T4" y="T5"/>
              </a:cxn>
              <a:cxn ang="0">
                <a:pos x="T6" y="T7"/>
              </a:cxn>
            </a:cxnLst>
            <a:rect l="0" t="0" r="r" b="b"/>
            <a:pathLst>
              <a:path w="114" h="72">
                <a:moveTo>
                  <a:pt x="114" y="72"/>
                </a:moveTo>
                <a:cubicBezTo>
                  <a:pt x="108" y="55"/>
                  <a:pt x="102" y="38"/>
                  <a:pt x="91" y="27"/>
                </a:cubicBezTo>
                <a:cubicBezTo>
                  <a:pt x="80" y="16"/>
                  <a:pt x="61" y="8"/>
                  <a:pt x="46" y="4"/>
                </a:cubicBezTo>
                <a:cubicBezTo>
                  <a:pt x="31" y="0"/>
                  <a:pt x="11" y="8"/>
                  <a:pt x="0" y="4"/>
                </a:cubicBezTo>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6993" name="Text Box 17"/>
          <p:cNvSpPr txBox="1">
            <a:spLocks noChangeArrowheads="1"/>
          </p:cNvSpPr>
          <p:nvPr/>
        </p:nvSpPr>
        <p:spPr bwMode="auto">
          <a:xfrm>
            <a:off x="647700" y="1773241"/>
            <a:ext cx="1385887" cy="399875"/>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193" tIns="45604" rIns="91193" bIns="45604">
            <a:spAutoFit/>
          </a:bodyPr>
          <a:lstStyle/>
          <a:p>
            <a:pPr eaLnBrk="0" hangingPunct="0"/>
            <a:r>
              <a:rPr lang="en-US" sz="2000" b="1" dirty="0">
                <a:solidFill>
                  <a:schemeClr val="bg1"/>
                </a:solidFill>
                <a:latin typeface="Times New Roman" pitchFamily="18" charset="0"/>
              </a:rPr>
              <a:t>SPEAKER</a:t>
            </a:r>
            <a:endParaRPr lang="en-US" sz="1200" b="1" dirty="0">
              <a:solidFill>
                <a:schemeClr val="tx2"/>
              </a:solidFill>
              <a:latin typeface="Times New Roman" pitchFamily="18" charset="0"/>
            </a:endParaRPr>
          </a:p>
        </p:txBody>
      </p:sp>
      <p:sp>
        <p:nvSpPr>
          <p:cNvPr id="126997" name="Freeform 21"/>
          <p:cNvSpPr>
            <a:spLocks noChangeAspect="1"/>
          </p:cNvSpPr>
          <p:nvPr/>
        </p:nvSpPr>
        <p:spPr bwMode="auto">
          <a:xfrm>
            <a:off x="2951182" y="4868882"/>
            <a:ext cx="1330325" cy="396875"/>
          </a:xfrm>
          <a:custGeom>
            <a:avLst/>
            <a:gdLst>
              <a:gd name="T0" fmla="*/ 0 w 465"/>
              <a:gd name="T1" fmla="*/ 117 h 216"/>
              <a:gd name="T2" fmla="*/ 24 w 465"/>
              <a:gd name="T3" fmla="*/ 78 h 216"/>
              <a:gd name="T4" fmla="*/ 39 w 465"/>
              <a:gd name="T5" fmla="*/ 159 h 216"/>
              <a:gd name="T6" fmla="*/ 60 w 465"/>
              <a:gd name="T7" fmla="*/ 30 h 216"/>
              <a:gd name="T8" fmla="*/ 75 w 465"/>
              <a:gd name="T9" fmla="*/ 177 h 216"/>
              <a:gd name="T10" fmla="*/ 87 w 465"/>
              <a:gd name="T11" fmla="*/ 6 h 216"/>
              <a:gd name="T12" fmla="*/ 93 w 465"/>
              <a:gd name="T13" fmla="*/ 207 h 216"/>
              <a:gd name="T14" fmla="*/ 111 w 465"/>
              <a:gd name="T15" fmla="*/ 0 h 216"/>
              <a:gd name="T16" fmla="*/ 117 w 465"/>
              <a:gd name="T17" fmla="*/ 216 h 216"/>
              <a:gd name="T18" fmla="*/ 135 w 465"/>
              <a:gd name="T19" fmla="*/ 15 h 216"/>
              <a:gd name="T20" fmla="*/ 147 w 465"/>
              <a:gd name="T21" fmla="*/ 180 h 216"/>
              <a:gd name="T22" fmla="*/ 162 w 465"/>
              <a:gd name="T23" fmla="*/ 33 h 216"/>
              <a:gd name="T24" fmla="*/ 171 w 465"/>
              <a:gd name="T25" fmla="*/ 168 h 216"/>
              <a:gd name="T26" fmla="*/ 192 w 465"/>
              <a:gd name="T27" fmla="*/ 69 h 216"/>
              <a:gd name="T28" fmla="*/ 201 w 465"/>
              <a:gd name="T29" fmla="*/ 150 h 216"/>
              <a:gd name="T30" fmla="*/ 210 w 465"/>
              <a:gd name="T31" fmla="*/ 78 h 216"/>
              <a:gd name="T32" fmla="*/ 231 w 465"/>
              <a:gd name="T33" fmla="*/ 150 h 216"/>
              <a:gd name="T34" fmla="*/ 243 w 465"/>
              <a:gd name="T35" fmla="*/ 63 h 216"/>
              <a:gd name="T36" fmla="*/ 264 w 465"/>
              <a:gd name="T37" fmla="*/ 165 h 216"/>
              <a:gd name="T38" fmla="*/ 276 w 465"/>
              <a:gd name="T39" fmla="*/ 24 h 216"/>
              <a:gd name="T40" fmla="*/ 300 w 465"/>
              <a:gd name="T41" fmla="*/ 192 h 216"/>
              <a:gd name="T42" fmla="*/ 318 w 465"/>
              <a:gd name="T43" fmla="*/ 12 h 216"/>
              <a:gd name="T44" fmla="*/ 339 w 465"/>
              <a:gd name="T45" fmla="*/ 207 h 216"/>
              <a:gd name="T46" fmla="*/ 360 w 465"/>
              <a:gd name="T47" fmla="*/ 15 h 216"/>
              <a:gd name="T48" fmla="*/ 381 w 465"/>
              <a:gd name="T49" fmla="*/ 195 h 216"/>
              <a:gd name="T50" fmla="*/ 396 w 465"/>
              <a:gd name="T51" fmla="*/ 39 h 216"/>
              <a:gd name="T52" fmla="*/ 417 w 465"/>
              <a:gd name="T53" fmla="*/ 168 h 216"/>
              <a:gd name="T54" fmla="*/ 429 w 465"/>
              <a:gd name="T55" fmla="*/ 72 h 216"/>
              <a:gd name="T56" fmla="*/ 450 w 465"/>
              <a:gd name="T57" fmla="*/ 141 h 216"/>
              <a:gd name="T58" fmla="*/ 465 w 465"/>
              <a:gd name="T59"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216">
                <a:moveTo>
                  <a:pt x="0" y="117"/>
                </a:moveTo>
                <a:lnTo>
                  <a:pt x="24" y="78"/>
                </a:lnTo>
                <a:lnTo>
                  <a:pt x="39" y="159"/>
                </a:lnTo>
                <a:lnTo>
                  <a:pt x="60" y="30"/>
                </a:lnTo>
                <a:lnTo>
                  <a:pt x="75" y="177"/>
                </a:lnTo>
                <a:lnTo>
                  <a:pt x="87" y="6"/>
                </a:lnTo>
                <a:lnTo>
                  <a:pt x="93" y="207"/>
                </a:lnTo>
                <a:lnTo>
                  <a:pt x="111" y="0"/>
                </a:lnTo>
                <a:lnTo>
                  <a:pt x="117" y="216"/>
                </a:lnTo>
                <a:lnTo>
                  <a:pt x="135" y="15"/>
                </a:lnTo>
                <a:lnTo>
                  <a:pt x="147" y="180"/>
                </a:lnTo>
                <a:lnTo>
                  <a:pt x="162" y="33"/>
                </a:lnTo>
                <a:lnTo>
                  <a:pt x="171" y="168"/>
                </a:lnTo>
                <a:lnTo>
                  <a:pt x="192" y="69"/>
                </a:lnTo>
                <a:lnTo>
                  <a:pt x="201" y="150"/>
                </a:lnTo>
                <a:lnTo>
                  <a:pt x="210" y="78"/>
                </a:lnTo>
                <a:lnTo>
                  <a:pt x="231" y="150"/>
                </a:lnTo>
                <a:lnTo>
                  <a:pt x="243" y="63"/>
                </a:lnTo>
                <a:lnTo>
                  <a:pt x="264" y="165"/>
                </a:lnTo>
                <a:lnTo>
                  <a:pt x="276" y="24"/>
                </a:lnTo>
                <a:lnTo>
                  <a:pt x="300" y="192"/>
                </a:lnTo>
                <a:lnTo>
                  <a:pt x="318" y="12"/>
                </a:lnTo>
                <a:lnTo>
                  <a:pt x="339" y="207"/>
                </a:lnTo>
                <a:lnTo>
                  <a:pt x="360" y="15"/>
                </a:lnTo>
                <a:lnTo>
                  <a:pt x="381" y="195"/>
                </a:lnTo>
                <a:lnTo>
                  <a:pt x="396" y="39"/>
                </a:lnTo>
                <a:lnTo>
                  <a:pt x="417" y="168"/>
                </a:lnTo>
                <a:lnTo>
                  <a:pt x="429" y="72"/>
                </a:lnTo>
                <a:lnTo>
                  <a:pt x="450" y="141"/>
                </a:lnTo>
                <a:lnTo>
                  <a:pt x="465" y="102"/>
                </a:lnTo>
              </a:path>
            </a:pathLst>
          </a:custGeom>
          <a:noFill/>
          <a:ln w="28575" cmpd="sng">
            <a:solidFill>
              <a:srgbClr val="00CC99"/>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91193" tIns="45604" rIns="91193" bIns="45604"/>
          <a:lstStyle/>
          <a:p>
            <a:endParaRPr lang="en-US"/>
          </a:p>
        </p:txBody>
      </p:sp>
      <p:pic>
        <p:nvPicPr>
          <p:cNvPr id="126998" name="Picture 22" descr="Lomb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1233488"/>
            <a:ext cx="4686300" cy="5624512"/>
          </a:xfrm>
          <a:prstGeom prst="rect">
            <a:avLst/>
          </a:prstGeom>
          <a:noFill/>
          <a:extLst>
            <a:ext uri="{909E8E84-426E-40DD-AFC4-6F175D3DCCD1}">
              <a14:hiddenFill xmlns:a14="http://schemas.microsoft.com/office/drawing/2010/main">
                <a:solidFill>
                  <a:srgbClr val="FFFFFF"/>
                </a:solidFill>
              </a14:hiddenFill>
            </a:ext>
          </a:extLst>
        </p:spPr>
      </p:pic>
      <p:sp>
        <p:nvSpPr>
          <p:cNvPr id="127000" name="Text Box 24"/>
          <p:cNvSpPr txBox="1">
            <a:spLocks noChangeArrowheads="1"/>
          </p:cNvSpPr>
          <p:nvPr/>
        </p:nvSpPr>
        <p:spPr bwMode="auto">
          <a:xfrm>
            <a:off x="3132157" y="2924175"/>
            <a:ext cx="1165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r>
              <a:rPr lang="en-US" sz="1600"/>
              <a:t>articulation</a:t>
            </a:r>
          </a:p>
        </p:txBody>
      </p:sp>
      <p:sp>
        <p:nvSpPr>
          <p:cNvPr id="127001" name="Text Box 25"/>
          <p:cNvSpPr txBox="1">
            <a:spLocks noChangeArrowheads="1"/>
          </p:cNvSpPr>
          <p:nvPr/>
        </p:nvSpPr>
        <p:spPr bwMode="auto">
          <a:xfrm>
            <a:off x="3455988" y="2060575"/>
            <a:ext cx="763196" cy="33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r>
              <a:rPr lang="en-US" sz="1600"/>
              <a:t>targets</a:t>
            </a:r>
          </a:p>
        </p:txBody>
      </p:sp>
      <p:sp>
        <p:nvSpPr>
          <p:cNvPr id="127002" name="Line 26"/>
          <p:cNvSpPr>
            <a:spLocks noChangeShapeType="1"/>
          </p:cNvSpPr>
          <p:nvPr/>
        </p:nvSpPr>
        <p:spPr bwMode="auto">
          <a:xfrm>
            <a:off x="4284664" y="2241550"/>
            <a:ext cx="288925" cy="107950"/>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7003" name="Text Box 27"/>
          <p:cNvSpPr txBox="1">
            <a:spLocks noChangeArrowheads="1"/>
          </p:cNvSpPr>
          <p:nvPr/>
        </p:nvSpPr>
        <p:spPr bwMode="auto">
          <a:xfrm>
            <a:off x="2376489" y="3465514"/>
            <a:ext cx="2201410" cy="33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r>
              <a:rPr lang="en-US" sz="1600"/>
              <a:t>distortion-free acoustics</a:t>
            </a:r>
          </a:p>
        </p:txBody>
      </p:sp>
      <p:sp>
        <p:nvSpPr>
          <p:cNvPr id="127006" name="Text Box 30"/>
          <p:cNvSpPr txBox="1">
            <a:spLocks noChangeArrowheads="1"/>
          </p:cNvSpPr>
          <p:nvPr/>
        </p:nvSpPr>
        <p:spPr bwMode="auto">
          <a:xfrm>
            <a:off x="2700338" y="4257676"/>
            <a:ext cx="1746670" cy="33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r>
              <a:rPr lang="en-US" sz="1600"/>
              <a:t>distorted acoustics</a:t>
            </a:r>
          </a:p>
        </p:txBody>
      </p:sp>
      <p:sp>
        <p:nvSpPr>
          <p:cNvPr id="127007" name="Line 31"/>
          <p:cNvSpPr>
            <a:spLocks noChangeShapeType="1"/>
          </p:cNvSpPr>
          <p:nvPr/>
        </p:nvSpPr>
        <p:spPr bwMode="auto">
          <a:xfrm>
            <a:off x="4284664" y="3105150"/>
            <a:ext cx="288925" cy="107950"/>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7008" name="Line 32"/>
          <p:cNvSpPr>
            <a:spLocks noChangeShapeType="1"/>
          </p:cNvSpPr>
          <p:nvPr/>
        </p:nvSpPr>
        <p:spPr bwMode="auto">
          <a:xfrm>
            <a:off x="4176713" y="3789363"/>
            <a:ext cx="288925" cy="107950"/>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7009" name="Line 33"/>
          <p:cNvSpPr>
            <a:spLocks noChangeShapeType="1"/>
          </p:cNvSpPr>
          <p:nvPr/>
        </p:nvSpPr>
        <p:spPr bwMode="auto">
          <a:xfrm flipV="1">
            <a:off x="4248150" y="5734069"/>
            <a:ext cx="288925" cy="73025"/>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7010" name="Line 34"/>
          <p:cNvSpPr>
            <a:spLocks noChangeShapeType="1"/>
          </p:cNvSpPr>
          <p:nvPr/>
        </p:nvSpPr>
        <p:spPr bwMode="auto">
          <a:xfrm>
            <a:off x="4248150" y="4581525"/>
            <a:ext cx="288925" cy="107950"/>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7011" name="Line 35"/>
          <p:cNvSpPr>
            <a:spLocks noChangeShapeType="1"/>
          </p:cNvSpPr>
          <p:nvPr/>
        </p:nvSpPr>
        <p:spPr bwMode="auto">
          <a:xfrm>
            <a:off x="4284664" y="6237288"/>
            <a:ext cx="288925" cy="107950"/>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p>
            <a:endParaRPr lang="en-US"/>
          </a:p>
        </p:txBody>
      </p:sp>
      <p:sp>
        <p:nvSpPr>
          <p:cNvPr id="127012" name="Text Box 36"/>
          <p:cNvSpPr txBox="1">
            <a:spLocks noChangeArrowheads="1"/>
          </p:cNvSpPr>
          <p:nvPr/>
        </p:nvSpPr>
        <p:spPr bwMode="auto">
          <a:xfrm>
            <a:off x="2016126" y="5876943"/>
            <a:ext cx="2161719" cy="58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p>
            <a:r>
              <a:rPr lang="en-US" sz="1600"/>
              <a:t>    distortion factors &amp; </a:t>
            </a:r>
          </a:p>
          <a:p>
            <a:r>
              <a:rPr lang="en-US" sz="1600"/>
              <a:t>feedback to articulation</a:t>
            </a:r>
          </a:p>
        </p:txBody>
      </p:sp>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11" t="21955" r="35310" b="14012"/>
          <a:stretch/>
        </p:blipFill>
        <p:spPr bwMode="auto">
          <a:xfrm>
            <a:off x="42023" y="0"/>
            <a:ext cx="2153490" cy="2585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7631776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839943"/>
            <a:ext cx="5522769" cy="370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239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153000"/>
                    </a14:imgEffect>
                  </a14:imgLayer>
                </a14:imgProps>
              </a:ext>
              <a:ext uri="{28A0092B-C50C-407E-A947-70E740481C1C}">
                <a14:useLocalDpi xmlns:a14="http://schemas.microsoft.com/office/drawing/2010/main" val="0"/>
              </a:ext>
            </a:extLst>
          </a:blip>
          <a:srcRect/>
          <a:stretch>
            <a:fillRect/>
          </a:stretch>
        </p:blipFill>
        <p:spPr bwMode="auto">
          <a:xfrm>
            <a:off x="4306678" y="2584838"/>
            <a:ext cx="4837321" cy="4191000"/>
          </a:xfrm>
          <a:prstGeom prst="rect">
            <a:avLst/>
          </a:prstGeom>
          <a:gradFill>
            <a:gsLst>
              <a:gs pos="0">
                <a:schemeClr val="accent1">
                  <a:tint val="66000"/>
                  <a:satMod val="160000"/>
                </a:schemeClr>
              </a:gs>
              <a:gs pos="66000">
                <a:schemeClr val="accent1">
                  <a:tint val="44500"/>
                  <a:satMod val="160000"/>
                </a:schemeClr>
              </a:gs>
              <a:gs pos="100000">
                <a:schemeClr val="accent1">
                  <a:tint val="23500"/>
                  <a:satMod val="160000"/>
                </a:schemeClr>
              </a:gs>
            </a:gsLst>
            <a:lin ang="5400000" scaled="0"/>
          </a:gradFill>
          <a:ln>
            <a:noFill/>
          </a:ln>
          <a:effectLst>
            <a:outerShdw dist="35921" dir="2700000" algn="ctr" rotWithShape="0">
              <a:schemeClr val="bg2">
                <a:alpha val="50000"/>
              </a:schemeClr>
            </a:outerShdw>
          </a:effectLst>
        </p:spPr>
      </p:pic>
      <p:sp>
        <p:nvSpPr>
          <p:cNvPr id="5" name="Right Arrow 4"/>
          <p:cNvSpPr/>
          <p:nvPr/>
        </p:nvSpPr>
        <p:spPr>
          <a:xfrm rot="21376487">
            <a:off x="7477117" y="4159203"/>
            <a:ext cx="1000244" cy="325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17969" y="4172638"/>
            <a:ext cx="2165494" cy="298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633043">
            <a:off x="8078828" y="4572304"/>
            <a:ext cx="402753" cy="323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209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rgbClr val="FF0000"/>
                </a:solidFill>
              </a:rPr>
              <a:t>(Hidden) Dynamic Models</a:t>
            </a:r>
            <a:endParaRPr lang="en-US" sz="3600" b="1" dirty="0">
              <a:solidFill>
                <a:srgbClr val="FF0000"/>
              </a:solidFill>
            </a:endParaRPr>
          </a:p>
        </p:txBody>
      </p:sp>
      <p:sp>
        <p:nvSpPr>
          <p:cNvPr id="3" name="Content Placeholder 2"/>
          <p:cNvSpPr>
            <a:spLocks noGrp="1"/>
          </p:cNvSpPr>
          <p:nvPr>
            <p:ph idx="1"/>
          </p:nvPr>
        </p:nvSpPr>
        <p:spPr>
          <a:xfrm>
            <a:off x="-76200" y="1295400"/>
            <a:ext cx="5105400" cy="5486400"/>
          </a:xfrm>
        </p:spPr>
        <p:txBody>
          <a:bodyPr>
            <a:normAutofit/>
          </a:bodyPr>
          <a:lstStyle/>
          <a:p>
            <a:r>
              <a:rPr lang="en-US" sz="2000" dirty="0"/>
              <a:t>Many types of </a:t>
            </a:r>
            <a:r>
              <a:rPr lang="en-US" sz="2000" dirty="0" smtClean="0"/>
              <a:t>dynamic </a:t>
            </a:r>
            <a:r>
              <a:rPr lang="en-US" sz="2000" dirty="0"/>
              <a:t>models since </a:t>
            </a:r>
            <a:r>
              <a:rPr lang="en-US" sz="2000" dirty="0" smtClean="0"/>
              <a:t>90’s</a:t>
            </a:r>
          </a:p>
          <a:p>
            <a:r>
              <a:rPr lang="en-US" sz="2000" dirty="0" smtClean="0"/>
              <a:t>Good </a:t>
            </a:r>
            <a:r>
              <a:rPr lang="en-US" sz="2000" dirty="0"/>
              <a:t>survey article on earlier work (Ostendorf et al. 1996</a:t>
            </a:r>
            <a:r>
              <a:rPr lang="en-US" sz="2000" dirty="0" smtClean="0"/>
              <a:t>)</a:t>
            </a:r>
          </a:p>
          <a:p>
            <a:r>
              <a:rPr lang="en-US" sz="2000" dirty="0" smtClean="0"/>
              <a:t>Hidden </a:t>
            </a:r>
            <a:r>
              <a:rPr lang="en-US" sz="2000" dirty="0"/>
              <a:t>D</a:t>
            </a:r>
            <a:r>
              <a:rPr lang="en-US" sz="2000" dirty="0" smtClean="0"/>
              <a:t>ynamic Models (HDM/HTM) since late 90’s</a:t>
            </a:r>
            <a:endParaRPr lang="en-US" sz="2000" dirty="0"/>
          </a:p>
          <a:p>
            <a:r>
              <a:rPr lang="en-US" sz="2000" dirty="0" smtClean="0"/>
              <a:t>This is “deep” generative model with &gt;2 layers</a:t>
            </a:r>
          </a:p>
          <a:p>
            <a:r>
              <a:rPr lang="en-US" sz="2000" dirty="0" smtClean="0"/>
              <a:t>More </a:t>
            </a:r>
            <a:r>
              <a:rPr lang="en-US" sz="2000" dirty="0"/>
              <a:t>recent work: book 2006</a:t>
            </a:r>
          </a:p>
          <a:p>
            <a:r>
              <a:rPr lang="en-US" sz="2000" dirty="0"/>
              <a:t>Pros and cons of different models</a:t>
            </a:r>
          </a:p>
          <a:p>
            <a:r>
              <a:rPr lang="en-US" sz="2000" dirty="0"/>
              <a:t>All intended to create more realistic speech models “deeper” than HMM for speech recognition</a:t>
            </a:r>
          </a:p>
          <a:p>
            <a:r>
              <a:rPr lang="en-US" sz="2000" dirty="0"/>
              <a:t>But with different assumptions </a:t>
            </a:r>
            <a:r>
              <a:rPr lang="en-US" sz="2000" dirty="0" smtClean="0"/>
              <a:t>on speech dynamics </a:t>
            </a:r>
          </a:p>
          <a:p>
            <a:r>
              <a:rPr lang="en-US" sz="2000" dirty="0" smtClean="0"/>
              <a:t>How to embed such dynamic properties into the DNN framework?</a:t>
            </a:r>
            <a:endParaRPr lang="en-US" sz="2000" dirty="0"/>
          </a:p>
          <a:p>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63</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11" t="21955" r="35310" b="14012"/>
          <a:stretch/>
        </p:blipFill>
        <p:spPr bwMode="auto">
          <a:xfrm>
            <a:off x="5181619" y="1219200"/>
            <a:ext cx="3942201" cy="5437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173048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rgbClr val="FF0000"/>
                </a:solidFill>
              </a:rPr>
              <a:t>DBN (Deep) vs. </a:t>
            </a:r>
            <a:r>
              <a:rPr lang="en-US" sz="3600" b="1" dirty="0" smtClean="0">
                <a:solidFill>
                  <a:schemeClr val="tx2"/>
                </a:solidFill>
              </a:rPr>
              <a:t>DBN* (Dynamic)</a:t>
            </a:r>
            <a:endParaRPr lang="en-US" sz="3600" b="1" dirty="0">
              <a:solidFill>
                <a:schemeClr val="tx2"/>
              </a:solidFill>
            </a:endParaRPr>
          </a:p>
        </p:txBody>
      </p:sp>
      <p:sp>
        <p:nvSpPr>
          <p:cNvPr id="3" name="Content Placeholder 2"/>
          <p:cNvSpPr>
            <a:spLocks noGrp="1"/>
          </p:cNvSpPr>
          <p:nvPr>
            <p:ph idx="1"/>
          </p:nvPr>
        </p:nvSpPr>
        <p:spPr>
          <a:xfrm>
            <a:off x="228600" y="1752600"/>
            <a:ext cx="8610600" cy="5486400"/>
          </a:xfrm>
        </p:spPr>
        <p:txBody>
          <a:bodyPr>
            <a:normAutofit/>
          </a:bodyPr>
          <a:lstStyle/>
          <a:p>
            <a:r>
              <a:rPr lang="en-US" sz="2800" dirty="0" smtClean="0">
                <a:solidFill>
                  <a:srgbClr val="FF0000"/>
                </a:solidFill>
              </a:rPr>
              <a:t>DBN-DNN (2009-2012</a:t>
            </a:r>
            <a:r>
              <a:rPr lang="en-US" sz="2800" dirty="0" smtClean="0"/>
              <a:t>) vs. </a:t>
            </a:r>
            <a:r>
              <a:rPr lang="en-US" sz="2800" dirty="0" smtClean="0">
                <a:solidFill>
                  <a:schemeClr val="tx2"/>
                </a:solidFill>
              </a:rPr>
              <a:t>HDM/HTM (1990’s-2006)</a:t>
            </a:r>
          </a:p>
          <a:p>
            <a:r>
              <a:rPr lang="en-US" sz="2800" dirty="0" smtClean="0">
                <a:solidFill>
                  <a:srgbClr val="FF0000"/>
                </a:solidFill>
              </a:rPr>
              <a:t>Distributed</a:t>
            </a:r>
            <a:r>
              <a:rPr lang="en-US" sz="2800" dirty="0" smtClean="0"/>
              <a:t> vs. </a:t>
            </a:r>
            <a:r>
              <a:rPr lang="en-US" sz="2800" dirty="0" smtClean="0">
                <a:solidFill>
                  <a:schemeClr val="tx2"/>
                </a:solidFill>
              </a:rPr>
              <a:t>local</a:t>
            </a:r>
            <a:r>
              <a:rPr lang="en-US" sz="2800" dirty="0" smtClean="0"/>
              <a:t> representations</a:t>
            </a:r>
          </a:p>
          <a:p>
            <a:r>
              <a:rPr lang="en-US" sz="2800" dirty="0" smtClean="0">
                <a:solidFill>
                  <a:srgbClr val="FF0000"/>
                </a:solidFill>
              </a:rPr>
              <a:t>Massive</a:t>
            </a:r>
            <a:r>
              <a:rPr lang="en-US" sz="2800" dirty="0" smtClean="0"/>
              <a:t> vs. </a:t>
            </a:r>
            <a:r>
              <a:rPr lang="en-US" sz="2800" dirty="0" smtClean="0">
                <a:solidFill>
                  <a:schemeClr val="tx2"/>
                </a:solidFill>
              </a:rPr>
              <a:t>parsimonious </a:t>
            </a:r>
            <a:r>
              <a:rPr lang="en-US" sz="2800" dirty="0" smtClean="0"/>
              <a:t>parameters</a:t>
            </a:r>
          </a:p>
          <a:p>
            <a:r>
              <a:rPr lang="en-US" sz="2800" dirty="0" smtClean="0">
                <a:solidFill>
                  <a:srgbClr val="FF0000"/>
                </a:solidFill>
              </a:rPr>
              <a:t>Product </a:t>
            </a:r>
            <a:r>
              <a:rPr lang="en-US" sz="2800" dirty="0" smtClean="0"/>
              <a:t>of experts vs. </a:t>
            </a:r>
            <a:r>
              <a:rPr lang="en-US" sz="2800" dirty="0" smtClean="0">
                <a:solidFill>
                  <a:schemeClr val="tx2"/>
                </a:solidFill>
              </a:rPr>
              <a:t>mixture</a:t>
            </a:r>
            <a:r>
              <a:rPr lang="en-US" sz="2800" dirty="0" smtClean="0"/>
              <a:t> of experts</a:t>
            </a:r>
          </a:p>
          <a:p>
            <a:r>
              <a:rPr lang="en-US" sz="2800" dirty="0" smtClean="0">
                <a:solidFill>
                  <a:srgbClr val="FF0000"/>
                </a:solidFill>
              </a:rPr>
              <a:t>Generative-discriminative </a:t>
            </a:r>
            <a:r>
              <a:rPr lang="en-US" sz="2800" dirty="0" smtClean="0"/>
              <a:t>hybrid vs. </a:t>
            </a:r>
            <a:r>
              <a:rPr lang="en-US" sz="2800" dirty="0" smtClean="0">
                <a:solidFill>
                  <a:schemeClr val="tx2"/>
                </a:solidFill>
              </a:rPr>
              <a:t>generative models</a:t>
            </a:r>
            <a:endParaRPr lang="en-US" sz="2800" dirty="0"/>
          </a:p>
          <a:p>
            <a:r>
              <a:rPr lang="en-US" sz="2800" dirty="0" smtClean="0">
                <a:solidFill>
                  <a:srgbClr val="FF0000"/>
                </a:solidFill>
              </a:rPr>
              <a:t>Longer windows </a:t>
            </a:r>
            <a:r>
              <a:rPr lang="en-US" sz="2800" dirty="0" smtClean="0">
                <a:solidFill>
                  <a:schemeClr val="tx2"/>
                </a:solidFill>
              </a:rPr>
              <a:t>vs. shorter windows</a:t>
            </a:r>
          </a:p>
          <a:p>
            <a:endParaRPr lang="en-US" sz="2800" dirty="0">
              <a:solidFill>
                <a:schemeClr val="tx2"/>
              </a:solidFill>
            </a:endParaRPr>
          </a:p>
          <a:p>
            <a:r>
              <a:rPr lang="en-US" sz="2800" b="1" dirty="0" smtClean="0">
                <a:solidFill>
                  <a:schemeClr val="tx2"/>
                </a:solidFill>
              </a:rPr>
              <a:t>A </a:t>
            </a:r>
            <a:r>
              <a:rPr lang="en-US" sz="2800" b="1" dirty="0">
                <a:solidFill>
                  <a:schemeClr val="tx2"/>
                </a:solidFill>
              </a:rPr>
              <a:t>n</a:t>
            </a:r>
            <a:r>
              <a:rPr lang="en-US" sz="2800" b="1" dirty="0" smtClean="0">
                <a:solidFill>
                  <a:schemeClr val="tx2"/>
                </a:solidFill>
              </a:rPr>
              <a:t>eat way of “pre-training” RNN by HDM and then “fine-tuning” RNN by </a:t>
            </a:r>
            <a:r>
              <a:rPr lang="en-US" sz="2800" b="1" dirty="0" err="1" smtClean="0">
                <a:solidFill>
                  <a:schemeClr val="tx2"/>
                </a:solidFill>
              </a:rPr>
              <a:t>backprop</a:t>
            </a:r>
            <a:r>
              <a:rPr lang="en-US" sz="2800" b="1" dirty="0" smtClean="0">
                <a:solidFill>
                  <a:schemeClr val="tx2"/>
                </a:solidFill>
              </a:rPr>
              <a:t> (non-trivial gradient derivation and computation)</a:t>
            </a:r>
          </a:p>
          <a:p>
            <a:endParaRPr lang="en-US" sz="2000" dirty="0" smtClean="0">
              <a:solidFill>
                <a:schemeClr val="tx2"/>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6321235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smtClean="0">
                <a:solidFill>
                  <a:schemeClr val="accent1"/>
                </a:solidFill>
              </a:rPr>
              <a:t>Building Dynamics into Deep Recurrent Models</a:t>
            </a:r>
            <a:endParaRPr lang="en-US" sz="3200" b="1" dirty="0">
              <a:solidFill>
                <a:schemeClr val="accent1"/>
              </a:solidFill>
            </a:endParaRPr>
          </a:p>
        </p:txBody>
      </p:sp>
      <p:sp>
        <p:nvSpPr>
          <p:cNvPr id="3" name="Content Placeholder 2"/>
          <p:cNvSpPr>
            <a:spLocks noGrp="1"/>
          </p:cNvSpPr>
          <p:nvPr>
            <p:ph idx="1"/>
          </p:nvPr>
        </p:nvSpPr>
        <p:spPr>
          <a:xfrm>
            <a:off x="457200" y="1447801"/>
            <a:ext cx="8229600" cy="4678382"/>
          </a:xfrm>
        </p:spPr>
        <p:txBody>
          <a:bodyPr>
            <a:normAutofit fontScale="92500" lnSpcReduction="10000"/>
          </a:bodyPr>
          <a:lstStyle/>
          <a:p>
            <a:r>
              <a:rPr lang="en-US" dirty="0" smtClean="0"/>
              <a:t>(Deep) recurrent neural networks for ASR: both </a:t>
            </a:r>
            <a:r>
              <a:rPr lang="en-US" b="1" dirty="0" smtClean="0"/>
              <a:t>acoustic</a:t>
            </a:r>
            <a:r>
              <a:rPr lang="en-US" dirty="0" smtClean="0"/>
              <a:t> and language modeling  </a:t>
            </a:r>
            <a:endParaRPr lang="en-US" dirty="0"/>
          </a:p>
          <a:p>
            <a:pPr lvl="1"/>
            <a:r>
              <a:rPr lang="en-US" dirty="0" smtClean="0"/>
              <a:t>generic temporal dependency</a:t>
            </a:r>
          </a:p>
          <a:p>
            <a:pPr lvl="1"/>
            <a:r>
              <a:rPr lang="en-US" dirty="0"/>
              <a:t>l</a:t>
            </a:r>
            <a:r>
              <a:rPr lang="en-US" dirty="0" smtClean="0"/>
              <a:t>ack of constraints provided by hidden speech dynamics </a:t>
            </a:r>
          </a:p>
          <a:p>
            <a:pPr lvl="1"/>
            <a:r>
              <a:rPr lang="en-US" dirty="0" smtClean="0"/>
              <a:t>Information redundancy &amp; inconsistency: long windows for each “frame” introducing undesirable “noise”</a:t>
            </a:r>
          </a:p>
          <a:p>
            <a:pPr lvl="1"/>
            <a:r>
              <a:rPr lang="en-US" dirty="0">
                <a:solidFill>
                  <a:schemeClr val="tx2"/>
                </a:solidFill>
              </a:rPr>
              <a:t>Need to go beyond unconstrained temporal dependence </a:t>
            </a:r>
            <a:r>
              <a:rPr lang="en-US" dirty="0" smtClean="0">
                <a:solidFill>
                  <a:schemeClr val="tx2"/>
                </a:solidFill>
              </a:rPr>
              <a:t>and ESN (while </a:t>
            </a:r>
            <a:r>
              <a:rPr lang="en-US" dirty="0">
                <a:solidFill>
                  <a:schemeClr val="tx2"/>
                </a:solidFill>
              </a:rPr>
              <a:t>easier to learn</a:t>
            </a:r>
            <a:r>
              <a:rPr lang="en-US" dirty="0" smtClean="0">
                <a:solidFill>
                  <a:schemeClr val="tx2"/>
                </a:solidFill>
              </a:rPr>
              <a:t>)</a:t>
            </a:r>
            <a:endParaRPr lang="en-US" dirty="0" smtClean="0"/>
          </a:p>
          <a:p>
            <a:r>
              <a:rPr lang="en-US" dirty="0" smtClean="0"/>
              <a:t>An active and exciting research area to work on</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a:p>
        </p:txBody>
      </p:sp>
    </p:spTree>
    <p:extLst>
      <p:ext uri="{BB962C8B-B14F-4D97-AF65-F5344CB8AC3E}">
        <p14:creationId xmlns:p14="http://schemas.microsoft.com/office/powerpoint/2010/main" val="37181227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981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smtClean="0">
                <a:solidFill>
                  <a:schemeClr val="accent1"/>
                </a:solidFill>
              </a:rPr>
              <a:t>---</a:t>
            </a:r>
            <a:r>
              <a:rPr lang="en-US" sz="3600" dirty="0" smtClean="0">
                <a:solidFill>
                  <a:schemeClr val="accent1"/>
                </a:solidFill>
              </a:rPr>
              <a:t>Example 2: incorporating domain knowledge: </a:t>
            </a:r>
            <a:br>
              <a:rPr lang="en-US" sz="3600" dirty="0" smtClean="0">
                <a:solidFill>
                  <a:schemeClr val="accent1"/>
                </a:solidFill>
              </a:rPr>
            </a:br>
            <a:r>
              <a:rPr lang="en-US" sz="3600" dirty="0">
                <a:solidFill>
                  <a:schemeClr val="accent1"/>
                </a:solidFill>
              </a:rPr>
              <a:t> </a:t>
            </a:r>
            <a:r>
              <a:rPr lang="en-US" sz="3600" dirty="0" smtClean="0">
                <a:solidFill>
                  <a:schemeClr val="accent1"/>
                </a:solidFill>
              </a:rPr>
              <a:t>  </a:t>
            </a:r>
            <a:r>
              <a:rPr lang="en-US" sz="3600" dirty="0" smtClean="0">
                <a:solidFill>
                  <a:srgbClr val="FF0000"/>
                </a:solidFill>
              </a:rPr>
              <a:t>Speech </a:t>
            </a:r>
            <a:r>
              <a:rPr lang="en-US" sz="4000" dirty="0">
                <a:solidFill>
                  <a:srgbClr val="FF0000"/>
                </a:solidFill>
              </a:rPr>
              <a:t>i</a:t>
            </a:r>
            <a:r>
              <a:rPr lang="en-US" sz="4000" dirty="0" smtClean="0">
                <a:solidFill>
                  <a:srgbClr val="FF0000"/>
                </a:solidFill>
              </a:rPr>
              <a:t>nvariance/variability vs. </a:t>
            </a:r>
            <a:br>
              <a:rPr lang="en-US" sz="4000" dirty="0" smtClean="0">
                <a:solidFill>
                  <a:srgbClr val="FF0000"/>
                </a:solidFill>
              </a:rPr>
            </a:br>
            <a:r>
              <a:rPr lang="en-US" sz="4000" dirty="0" smtClean="0">
                <a:solidFill>
                  <a:srgbClr val="FF0000"/>
                </a:solidFill>
              </a:rPr>
              <a:t>   </a:t>
            </a:r>
            <a:r>
              <a:rPr lang="en-US" sz="4000" dirty="0">
                <a:solidFill>
                  <a:srgbClr val="FF0000"/>
                </a:solidFill>
              </a:rPr>
              <a:t>p</a:t>
            </a:r>
            <a:r>
              <a:rPr lang="en-US" sz="4000" dirty="0" smtClean="0">
                <a:solidFill>
                  <a:srgbClr val="FF0000"/>
                </a:solidFill>
              </a:rPr>
              <a:t>honetic  </a:t>
            </a:r>
            <a:r>
              <a:rPr lang="en-US" sz="4000" dirty="0" smtClean="0">
                <a:solidFill>
                  <a:srgbClr val="FF0000"/>
                </a:solidFill>
              </a:rPr>
              <a:t>discrimination in Conv. NN</a:t>
            </a:r>
            <a:r>
              <a:rPr lang="en-US" sz="3600" dirty="0" smtClean="0">
                <a:solidFill>
                  <a:schemeClr val="accent1">
                    <a:lumMod val="60000"/>
                    <a:lumOff val="40000"/>
                  </a:schemeClr>
                </a:solidFill>
              </a:rPr>
              <a:t/>
            </a:r>
            <a:br>
              <a:rPr lang="en-US" sz="3600" dirty="0" smtClean="0">
                <a:solidFill>
                  <a:schemeClr val="accent1">
                    <a:lumMod val="60000"/>
                    <a:lumOff val="40000"/>
                  </a:schemeClr>
                </a:solidFill>
              </a:rPr>
            </a:b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66</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41859850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09302"/>
            <a:ext cx="9677400" cy="3429000"/>
          </a:xfrm>
        </p:spPr>
        <p:txBody>
          <a:bodyPr>
            <a:noAutofit/>
          </a:bodyPr>
          <a:lstStyle/>
          <a:p>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t/>
            </a:r>
            <a:br>
              <a:rPr lang="en-US" dirty="0" smtClean="0"/>
            </a:br>
            <a:r>
              <a:rPr lang="en-US" sz="4000" dirty="0" smtClean="0"/>
              <a:t/>
            </a:r>
            <a:br>
              <a:rPr lang="en-US" sz="4000" dirty="0" smtClean="0"/>
            </a:br>
            <a:r>
              <a:rPr lang="en-US" sz="3600" b="1" dirty="0" smtClean="0">
                <a:solidFill>
                  <a:schemeClr val="accent1"/>
                </a:solidFill>
                <a:latin typeface="Arial Black" pitchFamily="34" charset="0"/>
              </a:rPr>
              <a:t>A Deep </a:t>
            </a:r>
            <a:r>
              <a:rPr lang="en-US" sz="3600" b="1" dirty="0" smtClean="0">
                <a:solidFill>
                  <a:schemeClr val="tx2"/>
                </a:solidFill>
                <a:latin typeface="Arial Black" pitchFamily="34" charset="0"/>
              </a:rPr>
              <a:t>Convolutional</a:t>
            </a:r>
            <a:r>
              <a:rPr lang="en-US" sz="3600" b="1" dirty="0" smtClean="0">
                <a:solidFill>
                  <a:schemeClr val="accent1"/>
                </a:solidFill>
                <a:latin typeface="Arial Black" pitchFamily="34" charset="0"/>
              </a:rPr>
              <a:t> Neural Net Using </a:t>
            </a:r>
            <a:r>
              <a:rPr lang="en-US" sz="3600" b="1" dirty="0" smtClean="0">
                <a:solidFill>
                  <a:schemeClr val="tx2"/>
                </a:solidFill>
                <a:latin typeface="Arial Black" pitchFamily="34" charset="0"/>
              </a:rPr>
              <a:t>Heterogeneous Pooling </a:t>
            </a:r>
            <a:r>
              <a:rPr lang="en-US" sz="3600" b="1" dirty="0" smtClean="0">
                <a:solidFill>
                  <a:schemeClr val="accent1"/>
                </a:solidFill>
                <a:latin typeface="Arial Black" pitchFamily="34" charset="0"/>
              </a:rPr>
              <a:t/>
            </a:r>
            <a:br>
              <a:rPr lang="en-US" sz="3600" b="1" dirty="0" smtClean="0">
                <a:solidFill>
                  <a:schemeClr val="accent1"/>
                </a:solidFill>
                <a:latin typeface="Arial Black" pitchFamily="34" charset="0"/>
              </a:rPr>
            </a:br>
            <a:r>
              <a:rPr lang="en-US" sz="3600" b="1" dirty="0" smtClean="0">
                <a:solidFill>
                  <a:schemeClr val="accent1"/>
                </a:solidFill>
                <a:latin typeface="Arial Black" pitchFamily="34" charset="0"/>
              </a:rPr>
              <a:t>to Tradeoff Acoustic </a:t>
            </a:r>
            <a:r>
              <a:rPr lang="en-US" sz="3600" b="1" dirty="0" smtClean="0">
                <a:solidFill>
                  <a:schemeClr val="tx2"/>
                </a:solidFill>
                <a:latin typeface="Arial Black" pitchFamily="34" charset="0"/>
              </a:rPr>
              <a:t>Invariance</a:t>
            </a:r>
            <a:r>
              <a:rPr lang="en-US" sz="3600" b="1" dirty="0" smtClean="0">
                <a:solidFill>
                  <a:schemeClr val="accent1"/>
                </a:solidFill>
                <a:latin typeface="Arial Black" pitchFamily="34" charset="0"/>
              </a:rPr>
              <a:t> w. Phonetic </a:t>
            </a:r>
            <a:r>
              <a:rPr lang="en-US" sz="3600" b="1" dirty="0" smtClean="0">
                <a:solidFill>
                  <a:schemeClr val="tx2"/>
                </a:solidFill>
                <a:latin typeface="Arial Black" pitchFamily="34" charset="0"/>
              </a:rPr>
              <a:t>Distinction</a:t>
            </a:r>
            <a:r>
              <a:rPr lang="en-US" sz="3600" b="1" dirty="0" smtClean="0">
                <a:solidFill>
                  <a:schemeClr val="accent1"/>
                </a:solidFill>
                <a:latin typeface="Arial Black" pitchFamily="34" charset="0"/>
              </a:rPr>
              <a:t>  </a:t>
            </a:r>
            <a:r>
              <a:rPr lang="en-US" sz="5400" dirty="0" smtClean="0"/>
              <a:t/>
            </a:r>
            <a:br>
              <a:rPr lang="en-US" sz="5400" dirty="0" smtClean="0"/>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endParaRPr lang="en-US" sz="4000" dirty="0"/>
          </a:p>
        </p:txBody>
      </p:sp>
      <p:sp>
        <p:nvSpPr>
          <p:cNvPr id="3" name="Subtitle 2"/>
          <p:cNvSpPr>
            <a:spLocks noGrp="1"/>
          </p:cNvSpPr>
          <p:nvPr>
            <p:ph type="subTitle" idx="1"/>
          </p:nvPr>
        </p:nvSpPr>
        <p:spPr>
          <a:xfrm>
            <a:off x="0" y="3429000"/>
            <a:ext cx="9296400" cy="3429000"/>
          </a:xfrm>
        </p:spPr>
        <p:txBody>
          <a:bodyPr>
            <a:normAutofit/>
          </a:bodyPr>
          <a:lstStyle/>
          <a:p>
            <a:pPr>
              <a:spcAft>
                <a:spcPts val="600"/>
              </a:spcAft>
            </a:pPr>
            <a:r>
              <a:rPr lang="en-US" b="1" dirty="0">
                <a:solidFill>
                  <a:schemeClr val="accent6">
                    <a:lumMod val="50000"/>
                  </a:schemeClr>
                </a:solidFill>
              </a:rPr>
              <a:t>Li </a:t>
            </a:r>
            <a:r>
              <a:rPr lang="en-US" b="1" dirty="0" smtClean="0">
                <a:solidFill>
                  <a:schemeClr val="accent6">
                    <a:lumMod val="50000"/>
                  </a:schemeClr>
                </a:solidFill>
              </a:rPr>
              <a:t>Deng, </a:t>
            </a:r>
            <a:r>
              <a:rPr lang="en-US" b="1" dirty="0" err="1" smtClean="0">
                <a:solidFill>
                  <a:schemeClr val="accent6">
                    <a:lumMod val="50000"/>
                  </a:schemeClr>
                </a:solidFill>
              </a:rPr>
              <a:t>Ossama</a:t>
            </a:r>
            <a:r>
              <a:rPr lang="en-US" b="1" dirty="0" smtClean="0">
                <a:solidFill>
                  <a:schemeClr val="accent6">
                    <a:lumMod val="50000"/>
                  </a:schemeClr>
                </a:solidFill>
              </a:rPr>
              <a:t> Abdel-Hamid, and Dong Yu</a:t>
            </a:r>
          </a:p>
          <a:p>
            <a:pPr>
              <a:spcAft>
                <a:spcPts val="600"/>
              </a:spcAft>
            </a:pPr>
            <a:r>
              <a:rPr lang="en-US" b="1" dirty="0" smtClean="0">
                <a:solidFill>
                  <a:schemeClr val="accent6">
                    <a:lumMod val="50000"/>
                  </a:schemeClr>
                </a:solidFill>
              </a:rPr>
              <a:t>Microsoft Research, Redmond</a:t>
            </a:r>
          </a:p>
          <a:p>
            <a:pPr>
              <a:spcAft>
                <a:spcPts val="600"/>
              </a:spcAft>
            </a:pPr>
            <a:r>
              <a:rPr lang="en-US" b="1" dirty="0" smtClean="0">
                <a:solidFill>
                  <a:schemeClr val="accent6">
                    <a:lumMod val="50000"/>
                  </a:schemeClr>
                </a:solidFill>
              </a:rPr>
              <a:t> York University, Toronto</a:t>
            </a:r>
          </a:p>
          <a:p>
            <a:pPr>
              <a:spcAft>
                <a:spcPts val="600"/>
              </a:spcAft>
            </a:pPr>
            <a:endParaRPr lang="en-US" sz="4000" b="1" dirty="0" smtClean="0">
              <a:solidFill>
                <a:srgbClr val="0070C0"/>
              </a:solidFill>
            </a:endParaRPr>
          </a:p>
          <a:p>
            <a:r>
              <a:rPr lang="en-US" sz="2800" i="1" dirty="0" smtClean="0"/>
              <a:t>ICASSP, May 28, 2013</a:t>
            </a:r>
          </a:p>
          <a:p>
            <a:endParaRPr lang="en-US" sz="1800" i="1" dirty="0"/>
          </a:p>
        </p:txBody>
      </p:sp>
    </p:spTree>
    <p:extLst>
      <p:ext uri="{BB962C8B-B14F-4D97-AF65-F5344CB8AC3E}">
        <p14:creationId xmlns:p14="http://schemas.microsoft.com/office/powerpoint/2010/main" val="20997434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303" y="80490"/>
            <a:ext cx="8229600" cy="1143000"/>
          </a:xfrm>
        </p:spPr>
        <p:txBody>
          <a:bodyPr>
            <a:normAutofit fontScale="90000"/>
          </a:bodyPr>
          <a:lstStyle/>
          <a:p>
            <a:r>
              <a:rPr lang="en-US" dirty="0" smtClean="0">
                <a:solidFill>
                  <a:schemeClr val="accent1"/>
                </a:solidFill>
              </a:rPr>
              <a:t>Background: Convolutional Nets (CNN)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68</a:t>
            </a:fld>
            <a:endParaRPr lang="en-US">
              <a:solidFill>
                <a:prstClr val="black">
                  <a:tint val="75000"/>
                </a:prstClr>
              </a:solidFill>
            </a:endParaRPr>
          </a:p>
        </p:txBody>
      </p:sp>
      <p:sp>
        <p:nvSpPr>
          <p:cNvPr id="5" name="Content Placeholder 4"/>
          <p:cNvSpPr>
            <a:spLocks noGrp="1"/>
          </p:cNvSpPr>
          <p:nvPr>
            <p:ph idx="1"/>
          </p:nvPr>
        </p:nvSpPr>
        <p:spPr>
          <a:xfrm>
            <a:off x="0" y="3334024"/>
            <a:ext cx="9059916" cy="3387453"/>
          </a:xfrm>
        </p:spPr>
        <p:txBody>
          <a:bodyPr>
            <a:normAutofit/>
          </a:bodyPr>
          <a:lstStyle/>
          <a:p>
            <a:r>
              <a:rPr lang="en-US" sz="2400" b="1" dirty="0" smtClean="0"/>
              <a:t>Convolution layer </a:t>
            </a:r>
            <a:r>
              <a:rPr lang="en-US" sz="2400" dirty="0" smtClean="0"/>
              <a:t>(w. tying weights): </a:t>
            </a:r>
            <a:r>
              <a:rPr lang="en-US" sz="2400" dirty="0" err="1" smtClean="0"/>
              <a:t>a.k.s</a:t>
            </a:r>
            <a:r>
              <a:rPr lang="en-US" sz="2400" dirty="0" smtClean="0"/>
              <a:t>. “time/spatial”-invariant FIR filter</a:t>
            </a:r>
          </a:p>
          <a:p>
            <a:r>
              <a:rPr lang="en-US" sz="2400" dirty="0" smtClean="0"/>
              <a:t>Gives maps of replicated features; </a:t>
            </a:r>
            <a:r>
              <a:rPr lang="en-US" sz="2400" dirty="0"/>
              <a:t>neural </a:t>
            </a:r>
            <a:r>
              <a:rPr lang="en-US" sz="2400" dirty="0" smtClean="0"/>
              <a:t>activities “</a:t>
            </a:r>
            <a:r>
              <a:rPr lang="en-US" sz="2400" dirty="0" err="1" smtClean="0"/>
              <a:t>equivariant</a:t>
            </a:r>
            <a:r>
              <a:rPr lang="en-US" sz="2400" dirty="0" smtClean="0"/>
              <a:t>” to translation</a:t>
            </a:r>
          </a:p>
          <a:p>
            <a:r>
              <a:rPr lang="en-US" sz="2400" b="1" dirty="0" smtClean="0"/>
              <a:t>Pooling layer </a:t>
            </a:r>
            <a:r>
              <a:rPr lang="en-US" sz="2400" dirty="0" smtClean="0"/>
              <a:t>(max of neighboring units in </a:t>
            </a:r>
            <a:r>
              <a:rPr lang="en-US" sz="2400" dirty="0" err="1" smtClean="0"/>
              <a:t>conv</a:t>
            </a:r>
            <a:r>
              <a:rPr lang="en-US" sz="2400" dirty="0"/>
              <a:t> </a:t>
            </a:r>
            <a:r>
              <a:rPr lang="en-US" sz="2400" dirty="0" smtClean="0"/>
              <a:t>layer): Data reduction &amp; some degree of </a:t>
            </a:r>
            <a:r>
              <a:rPr lang="en-US" sz="2400" b="1" dirty="0" smtClean="0"/>
              <a:t>invariance.</a:t>
            </a:r>
          </a:p>
          <a:p>
            <a:r>
              <a:rPr lang="en-US" sz="2400" dirty="0" smtClean="0"/>
              <a:t>2D deep-CNN: State of the art in object recognition (</a:t>
            </a:r>
            <a:r>
              <a:rPr lang="en-US" sz="2400" dirty="0" err="1" smtClean="0"/>
              <a:t>Krizhevsky</a:t>
            </a:r>
            <a:r>
              <a:rPr lang="en-US" sz="2400" dirty="0" smtClean="0"/>
              <a:t> et al., 2012; LeCun et al.; </a:t>
            </a:r>
            <a:r>
              <a:rPr lang="en-US" sz="2400" dirty="0" err="1" smtClean="0"/>
              <a:t>Ciresan</a:t>
            </a:r>
            <a:r>
              <a:rPr lang="en-US" sz="2400" dirty="0" smtClean="0"/>
              <a:t> et al.)</a:t>
            </a:r>
            <a:endParaRPr lang="en-US" sz="2400" dirty="0"/>
          </a:p>
        </p:txBody>
      </p:sp>
      <p:pic>
        <p:nvPicPr>
          <p:cNvPr id="1030" name="Picture 6" descr="http://4.bp.blogspot.com/_GufSCYkhsNs/S532QaEXEaI/AAAAAAAABpc/OZqTeVWBBGo/s400/conv_net_struc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46" y="1154623"/>
            <a:ext cx="6328567" cy="2040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83257" y="1252144"/>
            <a:ext cx="1703415" cy="369332"/>
          </a:xfrm>
          <a:prstGeom prst="rect">
            <a:avLst/>
          </a:prstGeom>
          <a:noFill/>
        </p:spPr>
        <p:txBody>
          <a:bodyPr wrap="none" rtlCol="0">
            <a:spAutoFit/>
          </a:bodyPr>
          <a:lstStyle/>
          <a:p>
            <a:r>
              <a:rPr lang="en-US" dirty="0" smtClean="0">
                <a:solidFill>
                  <a:prstClr val="black"/>
                </a:solidFill>
              </a:rPr>
              <a:t>LeCun et al. 90’s</a:t>
            </a:r>
            <a:endParaRPr lang="en-US" dirty="0">
              <a:solidFill>
                <a:prstClr val="black"/>
              </a:solidFill>
            </a:endParaRPr>
          </a:p>
        </p:txBody>
      </p:sp>
    </p:spTree>
    <p:extLst>
      <p:ext uri="{BB962C8B-B14F-4D97-AF65-F5344CB8AC3E}">
        <p14:creationId xmlns:p14="http://schemas.microsoft.com/office/powerpoint/2010/main" val="28855135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303" y="80490"/>
            <a:ext cx="8229600" cy="1143000"/>
          </a:xfrm>
        </p:spPr>
        <p:txBody>
          <a:bodyPr>
            <a:normAutofit fontScale="90000"/>
          </a:bodyPr>
          <a:lstStyle/>
          <a:p>
            <a:r>
              <a:rPr lang="en-US" dirty="0" smtClean="0">
                <a:solidFill>
                  <a:schemeClr val="accent1"/>
                </a:solidFill>
              </a:rPr>
              <a:t>Background: Convolutional Nets (CNN)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69</a:t>
            </a:fld>
            <a:endParaRPr lang="en-US">
              <a:solidFill>
                <a:prstClr val="black">
                  <a:tint val="75000"/>
                </a:prstClr>
              </a:solidFill>
            </a:endParaRPr>
          </a:p>
        </p:txBody>
      </p:sp>
      <p:sp>
        <p:nvSpPr>
          <p:cNvPr id="5" name="Content Placeholder 4"/>
          <p:cNvSpPr>
            <a:spLocks noGrp="1"/>
          </p:cNvSpPr>
          <p:nvPr>
            <p:ph idx="1"/>
          </p:nvPr>
        </p:nvSpPr>
        <p:spPr>
          <a:xfrm>
            <a:off x="0" y="3006208"/>
            <a:ext cx="9259503" cy="4176895"/>
          </a:xfrm>
        </p:spPr>
        <p:txBody>
          <a:bodyPr>
            <a:normAutofit fontScale="77500" lnSpcReduction="20000"/>
          </a:bodyPr>
          <a:lstStyle/>
          <a:p>
            <a:r>
              <a:rPr lang="en-US" sz="3100" dirty="0" smtClean="0"/>
              <a:t>Difficulties of CNN: </a:t>
            </a:r>
          </a:p>
          <a:p>
            <a:pPr lvl="1"/>
            <a:r>
              <a:rPr lang="en-US" sz="2300" dirty="0" smtClean="0"/>
              <a:t>2D Images: Information lost about the precise positions of parts </a:t>
            </a:r>
            <a:r>
              <a:rPr lang="en-US" sz="2300" dirty="0" smtClean="0">
                <a:sym typeface="Wingdings" panose="05000000000000000000" pitchFamily="2" charset="2"/>
              </a:rPr>
              <a:t> object confusion</a:t>
            </a:r>
            <a:endParaRPr lang="en-US" sz="2300" dirty="0" smtClean="0"/>
          </a:p>
          <a:p>
            <a:pPr lvl="1"/>
            <a:r>
              <a:rPr lang="en-US" sz="2300" dirty="0" smtClean="0"/>
              <a:t>2D Speech spectrogram: spectral-temporal </a:t>
            </a:r>
            <a:r>
              <a:rPr lang="en-US" sz="2300" dirty="0"/>
              <a:t>i</a:t>
            </a:r>
            <a:r>
              <a:rPr lang="en-US" sz="2300" dirty="0" smtClean="0"/>
              <a:t>nformation lost about phonetic distinction</a:t>
            </a:r>
          </a:p>
          <a:p>
            <a:pPr lvl="1"/>
            <a:r>
              <a:rPr lang="en-US" sz="2300" dirty="0" smtClean="0"/>
              <a:t>E.g. 1-D CNN along </a:t>
            </a:r>
            <a:r>
              <a:rPr lang="en-US" sz="2300" dirty="0" err="1" smtClean="0"/>
              <a:t>freq</a:t>
            </a:r>
            <a:r>
              <a:rPr lang="en-US" sz="2300" dirty="0" smtClean="0"/>
              <a:t> axis (Abdel-Hamid et al., 2012):  </a:t>
            </a:r>
            <a:r>
              <a:rPr lang="en-US" sz="2300" dirty="0" smtClean="0">
                <a:solidFill>
                  <a:schemeClr val="bg1">
                    <a:lumMod val="85000"/>
                  </a:schemeClr>
                </a:solidFill>
              </a:rPr>
              <a:t>(TDNN &amp; TF-trajectory CNN)</a:t>
            </a:r>
          </a:p>
          <a:p>
            <a:pPr marL="455962" lvl="1" indent="0">
              <a:buNone/>
            </a:pPr>
            <a:r>
              <a:rPr lang="en-US" sz="2300" dirty="0"/>
              <a:t> </a:t>
            </a:r>
            <a:r>
              <a:rPr lang="en-US" sz="2300" dirty="0" smtClean="0"/>
              <a:t>    local weight sharing + max pooling over a range</a:t>
            </a:r>
            <a:r>
              <a:rPr lang="en-US" sz="2300" dirty="0" smtClean="0">
                <a:sym typeface="Wingdings" panose="05000000000000000000" pitchFamily="2" charset="2"/>
              </a:rPr>
              <a:t> </a:t>
            </a:r>
            <a:r>
              <a:rPr lang="en-US" sz="2300" dirty="0">
                <a:sym typeface="Wingdings" panose="05000000000000000000" pitchFamily="2" charset="2"/>
              </a:rPr>
              <a:t>invariance to </a:t>
            </a:r>
            <a:r>
              <a:rPr lang="en-US" sz="2300" dirty="0" err="1">
                <a:sym typeface="Wingdings" panose="05000000000000000000" pitchFamily="2" charset="2"/>
              </a:rPr>
              <a:t>freq</a:t>
            </a:r>
            <a:r>
              <a:rPr lang="en-US" sz="2300" dirty="0">
                <a:sym typeface="Wingdings" panose="05000000000000000000" pitchFamily="2" charset="2"/>
              </a:rPr>
              <a:t> shift </a:t>
            </a:r>
            <a:endParaRPr lang="en-US" sz="2300" dirty="0" smtClean="0">
              <a:sym typeface="Wingdings" panose="05000000000000000000" pitchFamily="2" charset="2"/>
            </a:endParaRPr>
          </a:p>
          <a:p>
            <a:pPr marL="455962" lvl="1" indent="0">
              <a:buNone/>
            </a:pPr>
            <a:r>
              <a:rPr lang="en-US" sz="2300" dirty="0">
                <a:sym typeface="Wingdings" panose="05000000000000000000" pitchFamily="2" charset="2"/>
              </a:rPr>
              <a:t> </a:t>
            </a:r>
            <a:r>
              <a:rPr lang="en-US" sz="2300" dirty="0" smtClean="0">
                <a:sym typeface="Wingdings" panose="05000000000000000000" pitchFamily="2" charset="2"/>
              </a:rPr>
              <a:t>                                                                                              (VTL normalization)</a:t>
            </a:r>
          </a:p>
          <a:p>
            <a:pPr marL="455962" lvl="1" indent="0">
              <a:buNone/>
            </a:pPr>
            <a:r>
              <a:rPr lang="en-US" sz="2300" dirty="0" smtClean="0">
                <a:sym typeface="Wingdings" panose="05000000000000000000" pitchFamily="2" charset="2"/>
              </a:rPr>
              <a:t>But if </a:t>
            </a:r>
            <a:r>
              <a:rPr lang="en-US" sz="2300" dirty="0" err="1" smtClean="0">
                <a:sym typeface="Wingdings" panose="05000000000000000000" pitchFamily="2" charset="2"/>
              </a:rPr>
              <a:t>freq</a:t>
            </a:r>
            <a:r>
              <a:rPr lang="en-US" sz="2300" dirty="0" smtClean="0">
                <a:sym typeface="Wingdings" panose="05000000000000000000" pitchFamily="2" charset="2"/>
              </a:rPr>
              <a:t> range too small  not enough VTL normalization (acoustic invariance)</a:t>
            </a:r>
          </a:p>
          <a:p>
            <a:pPr marL="455962" lvl="1" indent="0">
              <a:buNone/>
            </a:pPr>
            <a:r>
              <a:rPr lang="en-US" sz="2300" dirty="0">
                <a:sym typeface="Wingdings" panose="05000000000000000000" pitchFamily="2" charset="2"/>
              </a:rPr>
              <a:t> </a:t>
            </a:r>
            <a:r>
              <a:rPr lang="en-US" sz="2300" dirty="0" smtClean="0">
                <a:sym typeface="Wingdings" panose="05000000000000000000" pitchFamily="2" charset="2"/>
              </a:rPr>
              <a:t>             </a:t>
            </a:r>
            <a:r>
              <a:rPr lang="en-US" sz="2300" dirty="0">
                <a:sym typeface="Wingdings" panose="05000000000000000000" pitchFamily="2" charset="2"/>
              </a:rPr>
              <a:t> </a:t>
            </a:r>
            <a:r>
              <a:rPr lang="en-US" sz="2300" dirty="0" smtClean="0">
                <a:sym typeface="Wingdings" panose="05000000000000000000" pitchFamily="2" charset="2"/>
              </a:rPr>
              <a:t>                too large  formant patterns of a sound shift  phone confusion</a:t>
            </a:r>
          </a:p>
          <a:p>
            <a:pPr marL="399893" lvl="1" indent="-342900">
              <a:buFont typeface="Arial" pitchFamily="34" charset="0"/>
              <a:buChar char="•"/>
            </a:pPr>
            <a:r>
              <a:rPr lang="en-US" sz="3100" dirty="0" smtClean="0"/>
              <a:t>Solutions for image recognition: </a:t>
            </a:r>
            <a:r>
              <a:rPr lang="en-US" sz="2300" dirty="0" smtClean="0">
                <a:solidFill>
                  <a:schemeClr val="bg1">
                    <a:lumMod val="85000"/>
                  </a:schemeClr>
                </a:solidFill>
              </a:rPr>
              <a:t>(tried some for speech, no clear success)</a:t>
            </a:r>
            <a:endParaRPr lang="en-US" sz="3100" dirty="0" smtClean="0"/>
          </a:p>
          <a:p>
            <a:pPr marL="798862" lvl="1" indent="-342900"/>
            <a:r>
              <a:rPr lang="en-US" sz="2300" dirty="0" smtClean="0"/>
              <a:t>Transforming autoencoder (Hinton et al., 2011)</a:t>
            </a:r>
          </a:p>
          <a:p>
            <a:pPr marL="798862" lvl="1" indent="-342900"/>
            <a:r>
              <a:rPr lang="en-US" sz="2300" dirty="0" smtClean="0"/>
              <a:t>Tiled CNN (Le et al., 2012)</a:t>
            </a:r>
          </a:p>
          <a:p>
            <a:pPr marL="798862" lvl="1" indent="-342900"/>
            <a:r>
              <a:rPr lang="en-US" sz="2300" dirty="0" err="1" smtClean="0"/>
              <a:t>Deconvolutional</a:t>
            </a:r>
            <a:r>
              <a:rPr lang="en-US" sz="2300" dirty="0" smtClean="0"/>
              <a:t> nets (</a:t>
            </a:r>
            <a:r>
              <a:rPr lang="en-US" sz="2300" dirty="0" err="1" smtClean="0"/>
              <a:t>Zeiler</a:t>
            </a:r>
            <a:r>
              <a:rPr lang="en-US" sz="2300" dirty="0" smtClean="0"/>
              <a:t> et al., 2011)</a:t>
            </a:r>
          </a:p>
          <a:p>
            <a:pPr marL="399893" indent="-342900"/>
            <a:r>
              <a:rPr lang="en-US" sz="3100" dirty="0" smtClean="0"/>
              <a:t>A </a:t>
            </a:r>
            <a:r>
              <a:rPr lang="en-US" sz="3100" b="1" dirty="0" smtClean="0"/>
              <a:t>good solution for speech recognition </a:t>
            </a:r>
            <a:r>
              <a:rPr lang="en-US" sz="3100" dirty="0" smtClean="0"/>
              <a:t>is surprisingly simple </a:t>
            </a:r>
            <a:endParaRPr lang="en-US" sz="3100" dirty="0"/>
          </a:p>
          <a:p>
            <a:pPr marL="455962" lvl="1" indent="0">
              <a:buNone/>
            </a:pPr>
            <a:r>
              <a:rPr lang="en-US" sz="2000" dirty="0" smtClean="0">
                <a:sym typeface="Wingdings" panose="05000000000000000000" pitchFamily="2" charset="2"/>
              </a:rPr>
              <a:t> </a:t>
            </a:r>
            <a:r>
              <a:rPr lang="en-US" sz="2000" dirty="0" smtClean="0"/>
              <a:t>  </a:t>
            </a:r>
            <a:endParaRPr lang="en-US" sz="2000" dirty="0"/>
          </a:p>
        </p:txBody>
      </p:sp>
      <p:pic>
        <p:nvPicPr>
          <p:cNvPr id="1030" name="Picture 6" descr="http://4.bp.blogspot.com/_GufSCYkhsNs/S532QaEXEaI/AAAAAAAABpc/OZqTeVWBBGo/s400/conv_net_struc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63" y="1142198"/>
            <a:ext cx="6795436" cy="186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795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12700"/>
            <a:ext cx="7696200" cy="369332"/>
          </a:xfrm>
          <a:prstGeom prst="rect">
            <a:avLst/>
          </a:prstGeom>
        </p:spPr>
        <p:txBody>
          <a:bodyPr wrap="square">
            <a:spAutoFit/>
          </a:bodyPr>
          <a:lstStyle/>
          <a:p>
            <a:r>
              <a:rPr lang="en-US" dirty="0"/>
              <a:t>http://deeplearning.net/deep-learning-research-groups-and-labs/</a:t>
            </a:r>
          </a:p>
        </p:txBody>
      </p:sp>
      <p:sp>
        <p:nvSpPr>
          <p:cNvPr id="3" name="Rectangle 2"/>
          <p:cNvSpPr/>
          <p:nvPr/>
        </p:nvSpPr>
        <p:spPr>
          <a:xfrm>
            <a:off x="-38100" y="533400"/>
            <a:ext cx="9144000" cy="5755422"/>
          </a:xfrm>
          <a:prstGeom prst="rect">
            <a:avLst/>
          </a:prstGeom>
        </p:spPr>
        <p:txBody>
          <a:bodyPr wrap="square">
            <a:spAutoFit/>
          </a:bodyPr>
          <a:lstStyle/>
          <a:p>
            <a:pPr fontAlgn="t"/>
            <a:r>
              <a:rPr lang="en-US" b="1" dirty="0" smtClean="0">
                <a:solidFill>
                  <a:srgbClr val="000000"/>
                </a:solidFill>
                <a:latin typeface="tahoma" panose="020B0604030504040204" pitchFamily="34" charset="0"/>
              </a:rPr>
              <a:t>Deep Learning Research Groups</a:t>
            </a:r>
          </a:p>
          <a:p>
            <a:pPr fontAlgn="t"/>
            <a:r>
              <a:rPr lang="en-US" sz="1200" dirty="0" smtClean="0">
                <a:solidFill>
                  <a:srgbClr val="000000"/>
                </a:solidFill>
                <a:latin typeface="tahoma" panose="020B0604030504040204" pitchFamily="34" charset="0"/>
              </a:rPr>
              <a:t>Some labs and research groups that are actively working on deep learning:</a:t>
            </a:r>
          </a:p>
          <a:p>
            <a:pPr fontAlgn="t"/>
            <a:r>
              <a:rPr lang="en-US" sz="1200" dirty="0" smtClean="0">
                <a:solidFill>
                  <a:srgbClr val="000000"/>
                </a:solidFill>
                <a:latin typeface="tahoma" panose="020B0604030504040204" pitchFamily="34" charset="0"/>
              </a:rPr>
              <a:t>University of Toronto - </a:t>
            </a:r>
            <a:r>
              <a:rPr lang="en-US" sz="1200" b="1" dirty="0" smtClean="0">
                <a:solidFill>
                  <a:srgbClr val="000000"/>
                </a:solidFill>
                <a:latin typeface="tahoma" panose="020B0604030504040204" pitchFamily="34" charset="0"/>
                <a:hlinkClick r:id="rId2" tooltip="University of Toronto Machine Learning Group"/>
              </a:rPr>
              <a:t>Machine Learning Group</a:t>
            </a:r>
            <a:r>
              <a:rPr lang="en-US" sz="1200" dirty="0" smtClean="0">
                <a:solidFill>
                  <a:srgbClr val="000000"/>
                </a:solidFill>
                <a:latin typeface="tahoma" panose="020B0604030504040204" pitchFamily="34" charset="0"/>
              </a:rPr>
              <a:t> (</a:t>
            </a:r>
            <a:r>
              <a:rPr lang="en-US" sz="1200" b="1" dirty="0" smtClean="0">
                <a:solidFill>
                  <a:srgbClr val="0070C0"/>
                </a:solidFill>
                <a:latin typeface="tahoma" panose="020B0604030504040204" pitchFamily="34" charset="0"/>
              </a:rPr>
              <a:t>Geoff Hinton</a:t>
            </a:r>
            <a:r>
              <a:rPr lang="en-US" sz="1200" dirty="0" smtClean="0">
                <a:solidFill>
                  <a:srgbClr val="000000"/>
                </a:solidFill>
                <a:latin typeface="tahoma" panose="020B0604030504040204" pitchFamily="34" charset="0"/>
              </a:rPr>
              <a:t>, Rich </a:t>
            </a:r>
            <a:r>
              <a:rPr lang="en-US" sz="1200" dirty="0" err="1" smtClean="0">
                <a:solidFill>
                  <a:srgbClr val="000000"/>
                </a:solidFill>
                <a:latin typeface="tahoma" panose="020B0604030504040204" pitchFamily="34" charset="0"/>
              </a:rPr>
              <a:t>Zemel</a:t>
            </a:r>
            <a:r>
              <a:rPr lang="en-US" sz="1200" dirty="0" smtClean="0">
                <a:solidFill>
                  <a:srgbClr val="000000"/>
                </a:solidFill>
                <a:latin typeface="tahoma" panose="020B0604030504040204" pitchFamily="34" charset="0"/>
              </a:rPr>
              <a:t>, Ruslan Salakhutdinov, Brendan Frey, Radford Neal)</a:t>
            </a:r>
          </a:p>
          <a:p>
            <a:pPr fontAlgn="t"/>
            <a:r>
              <a:rPr lang="en-US" sz="1200" dirty="0" err="1" smtClean="0">
                <a:solidFill>
                  <a:srgbClr val="000000"/>
                </a:solidFill>
                <a:latin typeface="tahoma" panose="020B0604030504040204" pitchFamily="34" charset="0"/>
              </a:rPr>
              <a:t>Université</a:t>
            </a:r>
            <a:r>
              <a:rPr lang="en-US" sz="1200" dirty="0" smtClean="0">
                <a:solidFill>
                  <a:srgbClr val="000000"/>
                </a:solidFill>
                <a:latin typeface="tahoma" panose="020B0604030504040204" pitchFamily="34" charset="0"/>
              </a:rPr>
              <a:t> de Montréal - </a:t>
            </a:r>
            <a:r>
              <a:rPr lang="en-US" sz="1200" b="1" dirty="0" smtClean="0">
                <a:solidFill>
                  <a:srgbClr val="000000"/>
                </a:solidFill>
                <a:latin typeface="tahoma" panose="020B0604030504040204" pitchFamily="34" charset="0"/>
                <a:hlinkClick r:id="rId3" tooltip="Lisa Lab "/>
              </a:rPr>
              <a:t>Lisa Lab</a:t>
            </a:r>
            <a:r>
              <a:rPr lang="en-US" sz="1200" dirty="0" smtClean="0">
                <a:solidFill>
                  <a:srgbClr val="000000"/>
                </a:solidFill>
                <a:latin typeface="tahoma" panose="020B0604030504040204" pitchFamily="34" charset="0"/>
              </a:rPr>
              <a:t> (</a:t>
            </a:r>
            <a:r>
              <a:rPr lang="en-US" sz="1200" b="1" dirty="0" smtClean="0">
                <a:solidFill>
                  <a:srgbClr val="0070C0"/>
                </a:solidFill>
                <a:latin typeface="tahoma" panose="020B0604030504040204" pitchFamily="34" charset="0"/>
              </a:rPr>
              <a:t>Yoshua Bengio</a:t>
            </a:r>
            <a:r>
              <a:rPr lang="en-US" sz="1200" dirty="0" smtClean="0">
                <a:solidFill>
                  <a:srgbClr val="000000"/>
                </a:solidFill>
                <a:latin typeface="tahoma" panose="020B0604030504040204" pitchFamily="34" charset="0"/>
              </a:rPr>
              <a:t>, Pascal Vincent, Aaron </a:t>
            </a:r>
            <a:r>
              <a:rPr lang="en-US" sz="1200" dirty="0" err="1" smtClean="0">
                <a:solidFill>
                  <a:srgbClr val="000000"/>
                </a:solidFill>
                <a:latin typeface="tahoma" panose="020B0604030504040204" pitchFamily="34" charset="0"/>
              </a:rPr>
              <a:t>Courville</a:t>
            </a:r>
            <a:r>
              <a:rPr lang="en-US" sz="1200" dirty="0" smtClean="0">
                <a:solidFill>
                  <a:srgbClr val="000000"/>
                </a:solidFill>
                <a:latin typeface="tahoma" panose="020B0604030504040204" pitchFamily="34" charset="0"/>
              </a:rPr>
              <a:t>, Roland </a:t>
            </a:r>
            <a:r>
              <a:rPr lang="en-US" sz="1200" dirty="0" err="1" smtClean="0">
                <a:solidFill>
                  <a:srgbClr val="000000"/>
                </a:solidFill>
                <a:latin typeface="tahoma" panose="020B0604030504040204" pitchFamily="34" charset="0"/>
              </a:rPr>
              <a:t>Memisevic</a:t>
            </a:r>
            <a:r>
              <a:rPr lang="en-US" sz="1200" dirty="0" smtClean="0">
                <a:solidFill>
                  <a:srgbClr val="000000"/>
                </a:solidFill>
                <a:latin typeface="tahoma" panose="020B0604030504040204" pitchFamily="34" charset="0"/>
              </a:rPr>
              <a:t>)</a:t>
            </a:r>
          </a:p>
          <a:p>
            <a:pPr fontAlgn="t"/>
            <a:r>
              <a:rPr lang="en-US" sz="1200" dirty="0" smtClean="0">
                <a:solidFill>
                  <a:srgbClr val="000000"/>
                </a:solidFill>
                <a:latin typeface="tahoma" panose="020B0604030504040204" pitchFamily="34" charset="0"/>
              </a:rPr>
              <a:t>New York University – </a:t>
            </a:r>
            <a:r>
              <a:rPr lang="en-US" sz="1200" b="1" dirty="0" smtClean="0">
                <a:solidFill>
                  <a:srgbClr val="000000"/>
                </a:solidFill>
                <a:latin typeface="tahoma" panose="020B0604030504040204" pitchFamily="34" charset="0"/>
                <a:hlinkClick r:id="rId4"/>
              </a:rPr>
              <a:t>Yann </a:t>
            </a:r>
            <a:r>
              <a:rPr lang="en-US" sz="1200" b="1" dirty="0" err="1" smtClean="0">
                <a:solidFill>
                  <a:srgbClr val="000000"/>
                </a:solidFill>
                <a:latin typeface="tahoma" panose="020B0604030504040204" pitchFamily="34" charset="0"/>
                <a:hlinkClick r:id="rId4"/>
              </a:rPr>
              <a:t>Lecun</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and </a:t>
            </a:r>
            <a:r>
              <a:rPr lang="en-US" sz="1200" b="1" dirty="0" smtClean="0">
                <a:solidFill>
                  <a:srgbClr val="000000"/>
                </a:solidFill>
                <a:latin typeface="tahoma" panose="020B0604030504040204" pitchFamily="34" charset="0"/>
                <a:hlinkClick r:id="rId5"/>
              </a:rPr>
              <a:t>Rob Fergus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Stanford University – </a:t>
            </a:r>
            <a:r>
              <a:rPr lang="en-US" sz="1200" b="1" dirty="0" smtClean="0">
                <a:solidFill>
                  <a:srgbClr val="000000"/>
                </a:solidFill>
                <a:latin typeface="tahoma" panose="020B0604030504040204" pitchFamily="34" charset="0"/>
                <a:hlinkClick r:id="rId6"/>
              </a:rPr>
              <a:t>Andrew Ng</a:t>
            </a:r>
            <a:r>
              <a:rPr lang="en-US" sz="1200" dirty="0" smtClean="0">
                <a:solidFill>
                  <a:srgbClr val="000000"/>
                </a:solidFill>
                <a:latin typeface="tahoma" panose="020B0604030504040204" pitchFamily="34" charset="0"/>
              </a:rPr>
              <a:t>‘s group</a:t>
            </a:r>
          </a:p>
          <a:p>
            <a:pPr fontAlgn="t"/>
            <a:r>
              <a:rPr lang="en-US" sz="1200" dirty="0" smtClean="0">
                <a:solidFill>
                  <a:srgbClr val="000000"/>
                </a:solidFill>
                <a:latin typeface="tahoma" panose="020B0604030504040204" pitchFamily="34" charset="0"/>
              </a:rPr>
              <a:t>UBC – </a:t>
            </a:r>
            <a:r>
              <a:rPr lang="en-US" sz="1200" b="1" dirty="0" smtClean="0">
                <a:solidFill>
                  <a:srgbClr val="000000"/>
                </a:solidFill>
                <a:latin typeface="tahoma" panose="020B0604030504040204" pitchFamily="34" charset="0"/>
                <a:hlinkClick r:id="rId7"/>
              </a:rPr>
              <a:t>Nando de </a:t>
            </a:r>
            <a:r>
              <a:rPr lang="en-US" sz="1200" b="1" dirty="0" err="1" smtClean="0">
                <a:solidFill>
                  <a:srgbClr val="000000"/>
                </a:solidFill>
                <a:latin typeface="tahoma" panose="020B0604030504040204" pitchFamily="34" charset="0"/>
                <a:hlinkClick r:id="rId7"/>
              </a:rPr>
              <a:t>Freitas</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b="1" dirty="0" smtClean="0">
                <a:solidFill>
                  <a:srgbClr val="000000"/>
                </a:solidFill>
                <a:latin typeface="tahoma" panose="020B0604030504040204" pitchFamily="34" charset="0"/>
                <a:hlinkClick r:id="rId8"/>
              </a:rPr>
              <a:t>Google Research</a:t>
            </a:r>
            <a:r>
              <a:rPr lang="en-US" sz="1200" dirty="0" smtClean="0">
                <a:solidFill>
                  <a:srgbClr val="000000"/>
                </a:solidFill>
                <a:latin typeface="tahoma" panose="020B0604030504040204" pitchFamily="34" charset="0"/>
              </a:rPr>
              <a:t> – Jeff Dean, Samy Bengio, Jason Weston, </a:t>
            </a:r>
            <a:r>
              <a:rPr lang="en-US" sz="1200" dirty="0" err="1" smtClean="0">
                <a:solidFill>
                  <a:srgbClr val="000000"/>
                </a:solidFill>
                <a:latin typeface="tahoma" panose="020B0604030504040204" pitchFamily="34" charset="0"/>
              </a:rPr>
              <a:t>Marc’Aurelio</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Ranzato</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Dumitru</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Erhan</a:t>
            </a:r>
            <a:r>
              <a:rPr lang="en-US" sz="1200" dirty="0" smtClean="0">
                <a:solidFill>
                  <a:srgbClr val="000000"/>
                </a:solidFill>
                <a:latin typeface="tahoma" panose="020B0604030504040204" pitchFamily="34" charset="0"/>
              </a:rPr>
              <a:t>, Quoc Le et al</a:t>
            </a:r>
          </a:p>
          <a:p>
            <a:pPr fontAlgn="t"/>
            <a:r>
              <a:rPr lang="en-US" sz="1200" dirty="0" smtClean="0">
                <a:solidFill>
                  <a:srgbClr val="000000"/>
                </a:solidFill>
                <a:latin typeface="tahoma" panose="020B0604030504040204" pitchFamily="34" charset="0"/>
              </a:rPr>
              <a:t>Microsoft Research – </a:t>
            </a:r>
            <a:r>
              <a:rPr lang="en-US" sz="1200" b="1" dirty="0" smtClean="0">
                <a:solidFill>
                  <a:srgbClr val="000000"/>
                </a:solidFill>
                <a:latin typeface="tahoma" panose="020B0604030504040204" pitchFamily="34" charset="0"/>
                <a:hlinkClick r:id="rId9"/>
              </a:rPr>
              <a:t>Li Deng</a:t>
            </a:r>
            <a:r>
              <a:rPr lang="en-US" sz="1200" dirty="0" smtClean="0">
                <a:solidFill>
                  <a:srgbClr val="000000"/>
                </a:solidFill>
                <a:latin typeface="tahoma" panose="020B0604030504040204" pitchFamily="34" charset="0"/>
              </a:rPr>
              <a:t> et al</a:t>
            </a:r>
          </a:p>
          <a:p>
            <a:pPr fontAlgn="t"/>
            <a:r>
              <a:rPr lang="en-US" sz="1200" dirty="0" smtClean="0">
                <a:solidFill>
                  <a:srgbClr val="000000"/>
                </a:solidFill>
                <a:latin typeface="tahoma" panose="020B0604030504040204" pitchFamily="34" charset="0"/>
              </a:rPr>
              <a:t>SUPSI – </a:t>
            </a:r>
            <a:r>
              <a:rPr lang="en-US" sz="1200" b="1" dirty="0" smtClean="0">
                <a:solidFill>
                  <a:srgbClr val="000000"/>
                </a:solidFill>
                <a:latin typeface="tahoma" panose="020B0604030504040204" pitchFamily="34" charset="0"/>
                <a:hlinkClick r:id="rId10"/>
              </a:rPr>
              <a:t>IDSIA</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Schmidhuber’s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UC Berkeley – </a:t>
            </a:r>
            <a:r>
              <a:rPr lang="en-US" sz="1200" b="1" dirty="0" smtClean="0">
                <a:solidFill>
                  <a:srgbClr val="000000"/>
                </a:solidFill>
                <a:latin typeface="tahoma" panose="020B0604030504040204" pitchFamily="34" charset="0"/>
                <a:hlinkClick r:id="rId11" action="ppaction://hlinkfile"/>
              </a:rPr>
              <a:t>Bruno </a:t>
            </a:r>
            <a:r>
              <a:rPr lang="en-US" sz="1200" b="1" dirty="0" err="1" smtClean="0">
                <a:solidFill>
                  <a:srgbClr val="000000"/>
                </a:solidFill>
                <a:latin typeface="tahoma" panose="020B0604030504040204" pitchFamily="34" charset="0"/>
                <a:hlinkClick r:id="rId11" action="ppaction://hlinkfile"/>
              </a:rPr>
              <a:t>Olshausen</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University of Washington – </a:t>
            </a:r>
            <a:r>
              <a:rPr lang="en-US" sz="1200" b="1" dirty="0" smtClean="0">
                <a:solidFill>
                  <a:srgbClr val="000000"/>
                </a:solidFill>
                <a:latin typeface="tahoma" panose="020B0604030504040204" pitchFamily="34" charset="0"/>
                <a:hlinkClick r:id="rId12"/>
              </a:rPr>
              <a:t>Pedro </a:t>
            </a:r>
            <a:r>
              <a:rPr lang="en-US" sz="1200" b="1" dirty="0" err="1" smtClean="0">
                <a:solidFill>
                  <a:srgbClr val="000000"/>
                </a:solidFill>
                <a:latin typeface="tahoma" panose="020B0604030504040204" pitchFamily="34" charset="0"/>
                <a:hlinkClick r:id="rId12"/>
              </a:rPr>
              <a:t>Domingos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IDIAP Research Institute - </a:t>
            </a:r>
            <a:r>
              <a:rPr lang="en-US" sz="1200" b="1" dirty="0" smtClean="0">
                <a:solidFill>
                  <a:srgbClr val="000000"/>
                </a:solidFill>
                <a:latin typeface="tahoma" panose="020B0604030504040204" pitchFamily="34" charset="0"/>
                <a:hlinkClick r:id="rId13"/>
              </a:rPr>
              <a:t>Ronan </a:t>
            </a:r>
            <a:r>
              <a:rPr lang="en-US" sz="1200" b="1" dirty="0" err="1" smtClean="0">
                <a:solidFill>
                  <a:srgbClr val="000000"/>
                </a:solidFill>
                <a:latin typeface="tahoma" panose="020B0604030504040204" pitchFamily="34" charset="0"/>
                <a:hlinkClick r:id="rId13"/>
              </a:rPr>
              <a:t>Collobert</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University of California Merced – </a:t>
            </a:r>
            <a:r>
              <a:rPr lang="en-US" sz="1200" b="1" dirty="0" smtClean="0">
                <a:solidFill>
                  <a:srgbClr val="000000"/>
                </a:solidFill>
                <a:latin typeface="tahoma" panose="020B0604030504040204" pitchFamily="34" charset="0"/>
                <a:hlinkClick r:id="rId14"/>
              </a:rPr>
              <a:t>Miguel A. </a:t>
            </a:r>
            <a:r>
              <a:rPr lang="en-US" sz="1200" b="1" dirty="0" err="1" smtClean="0">
                <a:solidFill>
                  <a:srgbClr val="000000"/>
                </a:solidFill>
                <a:latin typeface="tahoma" panose="020B0604030504040204" pitchFamily="34" charset="0"/>
                <a:hlinkClick r:id="rId14"/>
              </a:rPr>
              <a:t>Carreira-Perpinan</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University of Helsinki - </a:t>
            </a:r>
            <a:r>
              <a:rPr lang="en-US" sz="1200" b="1" dirty="0" err="1" smtClean="0">
                <a:solidFill>
                  <a:srgbClr val="000000"/>
                </a:solidFill>
                <a:latin typeface="tahoma" panose="020B0604030504040204" pitchFamily="34" charset="0"/>
                <a:hlinkClick r:id="rId15"/>
              </a:rPr>
              <a:t>Aapo</a:t>
            </a:r>
            <a:r>
              <a:rPr lang="en-US" sz="1200" b="1" dirty="0" smtClean="0">
                <a:solidFill>
                  <a:srgbClr val="000000"/>
                </a:solidFill>
                <a:latin typeface="tahoma" panose="020B0604030504040204" pitchFamily="34" charset="0"/>
                <a:hlinkClick r:id="rId15"/>
              </a:rPr>
              <a:t> </a:t>
            </a:r>
            <a:r>
              <a:rPr lang="en-US" sz="1200" b="1" dirty="0" err="1" smtClean="0">
                <a:solidFill>
                  <a:srgbClr val="000000"/>
                </a:solidFill>
                <a:latin typeface="tahoma" panose="020B0604030504040204" pitchFamily="34" charset="0"/>
                <a:hlinkClick r:id="rId15"/>
              </a:rPr>
              <a:t>Hyvärinen</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Neuroinformatics</a:t>
            </a:r>
            <a:r>
              <a:rPr lang="en-US" sz="1200" dirty="0" smtClean="0">
                <a:solidFill>
                  <a:srgbClr val="000000"/>
                </a:solidFill>
                <a:latin typeface="tahoma" panose="020B0604030504040204" pitchFamily="34" charset="0"/>
              </a:rPr>
              <a:t> group</a:t>
            </a:r>
          </a:p>
          <a:p>
            <a:pPr fontAlgn="t"/>
            <a:r>
              <a:rPr lang="en-US" sz="1200" dirty="0" err="1" smtClean="0">
                <a:solidFill>
                  <a:srgbClr val="000000"/>
                </a:solidFill>
                <a:latin typeface="tahoma" panose="020B0604030504040204" pitchFamily="34" charset="0"/>
              </a:rPr>
              <a:t>Université</a:t>
            </a:r>
            <a:r>
              <a:rPr lang="en-US" sz="1200" dirty="0" smtClean="0">
                <a:solidFill>
                  <a:srgbClr val="000000"/>
                </a:solidFill>
                <a:latin typeface="tahoma" panose="020B0604030504040204" pitchFamily="34" charset="0"/>
              </a:rPr>
              <a:t> de </a:t>
            </a:r>
            <a:r>
              <a:rPr lang="en-US" sz="1200" dirty="0" err="1" smtClean="0">
                <a:solidFill>
                  <a:srgbClr val="000000"/>
                </a:solidFill>
                <a:latin typeface="tahoma" panose="020B0604030504040204" pitchFamily="34" charset="0"/>
              </a:rPr>
              <a:t>Sherbrooke</a:t>
            </a:r>
            <a:r>
              <a:rPr lang="en-US" sz="1200" dirty="0" smtClean="0">
                <a:solidFill>
                  <a:srgbClr val="000000"/>
                </a:solidFill>
                <a:latin typeface="tahoma" panose="020B0604030504040204" pitchFamily="34" charset="0"/>
              </a:rPr>
              <a:t> – </a:t>
            </a:r>
            <a:r>
              <a:rPr lang="en-US" sz="1200" b="1" dirty="0" smtClean="0">
                <a:solidFill>
                  <a:srgbClr val="000000"/>
                </a:solidFill>
                <a:latin typeface="tahoma" panose="020B0604030504040204" pitchFamily="34" charset="0"/>
                <a:hlinkClick r:id="rId16"/>
              </a:rPr>
              <a:t>Hugo </a:t>
            </a:r>
            <a:r>
              <a:rPr lang="en-US" sz="1200" b="1" dirty="0" err="1" smtClean="0">
                <a:solidFill>
                  <a:srgbClr val="000000"/>
                </a:solidFill>
                <a:latin typeface="tahoma" panose="020B0604030504040204" pitchFamily="34" charset="0"/>
                <a:hlinkClick r:id="rId16"/>
              </a:rPr>
              <a:t>Larochelle</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University of Guelph – </a:t>
            </a:r>
            <a:r>
              <a:rPr lang="en-US" sz="1200" b="1" dirty="0" smtClean="0">
                <a:solidFill>
                  <a:srgbClr val="000000"/>
                </a:solidFill>
                <a:latin typeface="tahoma" panose="020B0604030504040204" pitchFamily="34" charset="0"/>
                <a:hlinkClick r:id="rId17"/>
              </a:rPr>
              <a:t>Graham Taylor</a:t>
            </a:r>
            <a:r>
              <a:rPr lang="en-US" sz="1200" dirty="0" smtClean="0">
                <a:solidFill>
                  <a:srgbClr val="000000"/>
                </a:solidFill>
                <a:latin typeface="tahoma" panose="020B0604030504040204" pitchFamily="34" charset="0"/>
              </a:rPr>
              <a:t>‘s group</a:t>
            </a:r>
          </a:p>
          <a:p>
            <a:pPr fontAlgn="t"/>
            <a:r>
              <a:rPr lang="en-US" sz="1200" dirty="0" smtClean="0">
                <a:solidFill>
                  <a:srgbClr val="000000"/>
                </a:solidFill>
                <a:latin typeface="tahoma" panose="020B0604030504040204" pitchFamily="34" charset="0"/>
              </a:rPr>
              <a:t>University of Michigan – </a:t>
            </a:r>
            <a:r>
              <a:rPr lang="en-US" sz="1200" b="1" dirty="0" smtClean="0">
                <a:solidFill>
                  <a:srgbClr val="000000"/>
                </a:solidFill>
                <a:latin typeface="tahoma" panose="020B0604030504040204" pitchFamily="34" charset="0"/>
                <a:hlinkClick r:id="rId18"/>
              </a:rPr>
              <a:t>Honglak Lee</a:t>
            </a:r>
            <a:r>
              <a:rPr lang="en-US" sz="1200" dirty="0" smtClean="0">
                <a:solidFill>
                  <a:srgbClr val="000000"/>
                </a:solidFill>
                <a:latin typeface="tahoma" panose="020B0604030504040204" pitchFamily="34" charset="0"/>
              </a:rPr>
              <a:t>‘s group</a:t>
            </a:r>
          </a:p>
          <a:p>
            <a:pPr fontAlgn="t"/>
            <a:r>
              <a:rPr lang="en-US" sz="1200" dirty="0" smtClean="0">
                <a:solidFill>
                  <a:srgbClr val="000000"/>
                </a:solidFill>
                <a:latin typeface="tahoma" panose="020B0604030504040204" pitchFamily="34" charset="0"/>
              </a:rPr>
              <a:t>Technical University of Berlin – </a:t>
            </a:r>
            <a:r>
              <a:rPr lang="en-US" sz="1200" b="1" dirty="0" smtClean="0">
                <a:solidFill>
                  <a:srgbClr val="000000"/>
                </a:solidFill>
                <a:latin typeface="tahoma" panose="020B0604030504040204" pitchFamily="34" charset="0"/>
                <a:hlinkClick r:id="rId19"/>
              </a:rPr>
              <a:t>Klaus-Robert Muller</a:t>
            </a:r>
            <a:r>
              <a:rPr lang="en-US" sz="1200" dirty="0" smtClean="0">
                <a:solidFill>
                  <a:srgbClr val="000000"/>
                </a:solidFill>
                <a:latin typeface="tahoma" panose="020B0604030504040204" pitchFamily="34" charset="0"/>
              </a:rPr>
              <a:t>‘s group</a:t>
            </a:r>
          </a:p>
          <a:p>
            <a:pPr fontAlgn="t"/>
            <a:r>
              <a:rPr lang="en-US" sz="1200" dirty="0" err="1" smtClean="0">
                <a:solidFill>
                  <a:srgbClr val="000000"/>
                </a:solidFill>
                <a:latin typeface="tahoma" panose="020B0604030504040204" pitchFamily="34" charset="0"/>
              </a:rPr>
              <a:t>Baidu</a:t>
            </a:r>
            <a:r>
              <a:rPr lang="en-US" sz="1200" dirty="0" smtClean="0">
                <a:solidFill>
                  <a:srgbClr val="000000"/>
                </a:solidFill>
                <a:latin typeface="tahoma" panose="020B0604030504040204" pitchFamily="34" charset="0"/>
              </a:rPr>
              <a:t> – </a:t>
            </a:r>
            <a:r>
              <a:rPr lang="en-US" sz="1200" b="1" dirty="0" smtClean="0">
                <a:solidFill>
                  <a:srgbClr val="000000"/>
                </a:solidFill>
                <a:latin typeface="tahoma" panose="020B0604030504040204" pitchFamily="34" charset="0"/>
                <a:hlinkClick r:id="rId20"/>
              </a:rPr>
              <a:t>Kai Yu</a:t>
            </a:r>
            <a:r>
              <a:rPr lang="en-US" sz="1200" dirty="0" smtClean="0">
                <a:solidFill>
                  <a:srgbClr val="000000"/>
                </a:solidFill>
                <a:latin typeface="tahoma" panose="020B0604030504040204" pitchFamily="34" charset="0"/>
              </a:rPr>
              <a:t>‘s group</a:t>
            </a:r>
          </a:p>
          <a:p>
            <a:pPr fontAlgn="t"/>
            <a:r>
              <a:rPr lang="en-US" sz="1200" dirty="0" smtClean="0">
                <a:solidFill>
                  <a:srgbClr val="000000"/>
                </a:solidFill>
                <a:latin typeface="tahoma" panose="020B0604030504040204" pitchFamily="34" charset="0"/>
              </a:rPr>
              <a:t>Aalto University – </a:t>
            </a:r>
            <a:r>
              <a:rPr lang="en-US" sz="1200" b="1" dirty="0" err="1" smtClean="0">
                <a:solidFill>
                  <a:srgbClr val="000000"/>
                </a:solidFill>
                <a:latin typeface="tahoma" panose="020B0604030504040204" pitchFamily="34" charset="0"/>
                <a:hlinkClick r:id="rId21"/>
              </a:rPr>
              <a:t>Juha</a:t>
            </a:r>
            <a:r>
              <a:rPr lang="en-US" sz="1200" b="1" dirty="0" smtClean="0">
                <a:solidFill>
                  <a:srgbClr val="000000"/>
                </a:solidFill>
                <a:latin typeface="tahoma" panose="020B0604030504040204" pitchFamily="34" charset="0"/>
                <a:hlinkClick r:id="rId21"/>
              </a:rPr>
              <a:t> </a:t>
            </a:r>
            <a:r>
              <a:rPr lang="en-US" sz="1200" b="1" dirty="0" err="1" smtClean="0">
                <a:solidFill>
                  <a:srgbClr val="000000"/>
                </a:solidFill>
                <a:latin typeface="tahoma" panose="020B0604030504040204" pitchFamily="34" charset="0"/>
                <a:hlinkClick r:id="rId21"/>
              </a:rPr>
              <a:t>Karhunen</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 Amsterdam – </a:t>
            </a:r>
            <a:r>
              <a:rPr lang="en-US" sz="1200" b="1" dirty="0" smtClean="0">
                <a:solidFill>
                  <a:srgbClr val="000000"/>
                </a:solidFill>
                <a:latin typeface="tahoma" panose="020B0604030504040204" pitchFamily="34" charset="0"/>
                <a:hlinkClick r:id="rId22"/>
              </a:rPr>
              <a:t>Max Welling</a:t>
            </a:r>
            <a:r>
              <a:rPr lang="en-US" sz="1200" dirty="0" smtClean="0">
                <a:solidFill>
                  <a:srgbClr val="000000"/>
                </a:solidFill>
                <a:latin typeface="tahoma" panose="020B0604030504040204" pitchFamily="34" charset="0"/>
              </a:rPr>
              <a:t>‘s group</a:t>
            </a:r>
          </a:p>
          <a:p>
            <a:pPr fontAlgn="t"/>
            <a:r>
              <a:rPr lang="en-US" sz="1200" dirty="0" smtClean="0">
                <a:solidFill>
                  <a:srgbClr val="000000"/>
                </a:solidFill>
                <a:latin typeface="tahoma" panose="020B0604030504040204" pitchFamily="34" charset="0"/>
              </a:rPr>
              <a:t>U. California Irvine – </a:t>
            </a:r>
            <a:r>
              <a:rPr lang="en-US" sz="1200" b="1" dirty="0" smtClean="0">
                <a:solidFill>
                  <a:srgbClr val="000000"/>
                </a:solidFill>
                <a:latin typeface="tahoma" panose="020B0604030504040204" pitchFamily="34" charset="0"/>
                <a:hlinkClick r:id="rId23"/>
              </a:rPr>
              <a:t>Pierre </a:t>
            </a:r>
            <a:r>
              <a:rPr lang="en-US" sz="1200" b="1" dirty="0" err="1" smtClean="0">
                <a:solidFill>
                  <a:srgbClr val="000000"/>
                </a:solidFill>
                <a:latin typeface="tahoma" panose="020B0604030504040204" pitchFamily="34" charset="0"/>
                <a:hlinkClick r:id="rId23"/>
              </a:rPr>
              <a:t>Baldi</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Ghent University – </a:t>
            </a:r>
            <a:r>
              <a:rPr lang="en-US" sz="1200" b="1" dirty="0" smtClean="0">
                <a:solidFill>
                  <a:srgbClr val="000000"/>
                </a:solidFill>
                <a:latin typeface="tahoma" panose="020B0604030504040204" pitchFamily="34" charset="0"/>
                <a:hlinkClick r:id="rId24"/>
              </a:rPr>
              <a:t>Benjamin </a:t>
            </a:r>
            <a:r>
              <a:rPr lang="en-US" sz="1200" b="1" dirty="0" err="1" smtClean="0">
                <a:solidFill>
                  <a:srgbClr val="000000"/>
                </a:solidFill>
                <a:latin typeface="tahoma" panose="020B0604030504040204" pitchFamily="34" charset="0"/>
                <a:hlinkClick r:id="rId24"/>
              </a:rPr>
              <a:t>Shrauwen</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University of Tennessee – </a:t>
            </a:r>
            <a:r>
              <a:rPr lang="en-US" sz="1200" b="1" dirty="0" err="1" smtClean="0">
                <a:solidFill>
                  <a:srgbClr val="000000"/>
                </a:solidFill>
                <a:latin typeface="tahoma" panose="020B0604030504040204" pitchFamily="34" charset="0"/>
                <a:hlinkClick r:id="rId25"/>
              </a:rPr>
              <a:t>Itamar</a:t>
            </a:r>
            <a:r>
              <a:rPr lang="en-US" sz="1200" b="1" dirty="0" smtClean="0">
                <a:solidFill>
                  <a:srgbClr val="000000"/>
                </a:solidFill>
                <a:latin typeface="tahoma" panose="020B0604030504040204" pitchFamily="34" charset="0"/>
                <a:hlinkClick r:id="rId25"/>
              </a:rPr>
              <a:t> </a:t>
            </a:r>
            <a:r>
              <a:rPr lang="en-US" sz="1200" b="1" dirty="0" err="1" smtClean="0">
                <a:solidFill>
                  <a:srgbClr val="000000"/>
                </a:solidFill>
                <a:latin typeface="tahoma" panose="020B0604030504040204" pitchFamily="34" charset="0"/>
                <a:hlinkClick r:id="rId25"/>
              </a:rPr>
              <a:t>Arel</a:t>
            </a:r>
            <a:r>
              <a:rPr lang="en-US" sz="1200" dirty="0" err="1" smtClean="0">
                <a:solidFill>
                  <a:srgbClr val="000000"/>
                </a:solidFill>
                <a:latin typeface="tahoma" panose="020B0604030504040204" pitchFamily="34" charset="0"/>
              </a:rPr>
              <a:t>‘s</a:t>
            </a:r>
            <a:r>
              <a:rPr lang="en-US" sz="1200" dirty="0" smtClean="0">
                <a:solidFill>
                  <a:srgbClr val="000000"/>
                </a:solidFill>
                <a:latin typeface="tahoma" panose="020B0604030504040204" pitchFamily="34" charset="0"/>
              </a:rPr>
              <a:t> group</a:t>
            </a:r>
          </a:p>
          <a:p>
            <a:pPr fontAlgn="t"/>
            <a:r>
              <a:rPr lang="en-US" sz="1200" dirty="0" smtClean="0">
                <a:solidFill>
                  <a:srgbClr val="000000"/>
                </a:solidFill>
                <a:latin typeface="tahoma" panose="020B0604030504040204" pitchFamily="34" charset="0"/>
              </a:rPr>
              <a:t>IBM Research – </a:t>
            </a:r>
            <a:r>
              <a:rPr lang="en-US" sz="1200" b="1" dirty="0" smtClean="0">
                <a:solidFill>
                  <a:srgbClr val="000000"/>
                </a:solidFill>
                <a:latin typeface="tahoma" panose="020B0604030504040204" pitchFamily="34" charset="0"/>
                <a:hlinkClick r:id="rId26"/>
              </a:rPr>
              <a:t>Brian Kingsbury</a:t>
            </a:r>
            <a:r>
              <a:rPr lang="en-US" sz="1200" dirty="0" smtClean="0">
                <a:solidFill>
                  <a:srgbClr val="000000"/>
                </a:solidFill>
                <a:latin typeface="tahoma" panose="020B0604030504040204" pitchFamily="34" charset="0"/>
              </a:rPr>
              <a:t> et al</a:t>
            </a:r>
          </a:p>
          <a:p>
            <a:pPr fontAlgn="t"/>
            <a:r>
              <a:rPr lang="en-US" sz="1200" dirty="0" smtClean="0">
                <a:solidFill>
                  <a:srgbClr val="000000"/>
                </a:solidFill>
                <a:latin typeface="tahoma" panose="020B0604030504040204" pitchFamily="34" charset="0"/>
              </a:rPr>
              <a:t>University of Bonn – </a:t>
            </a:r>
            <a:r>
              <a:rPr lang="en-US" sz="1200" b="1" dirty="0" smtClean="0">
                <a:solidFill>
                  <a:srgbClr val="000000"/>
                </a:solidFill>
                <a:latin typeface="tahoma" panose="020B0604030504040204" pitchFamily="34" charset="0"/>
                <a:hlinkClick r:id="rId27"/>
              </a:rPr>
              <a:t>Sven </a:t>
            </a:r>
            <a:r>
              <a:rPr lang="en-US" sz="1200" b="1" dirty="0" err="1" smtClean="0">
                <a:solidFill>
                  <a:srgbClr val="000000"/>
                </a:solidFill>
                <a:latin typeface="tahoma" panose="020B0604030504040204" pitchFamily="34" charset="0"/>
                <a:hlinkClick r:id="rId27"/>
              </a:rPr>
              <a:t>Behnke’s</a:t>
            </a:r>
            <a:r>
              <a:rPr lang="en-US" sz="1200" dirty="0" smtClean="0">
                <a:solidFill>
                  <a:srgbClr val="000000"/>
                </a:solidFill>
                <a:latin typeface="tahoma" panose="020B0604030504040204" pitchFamily="34" charset="0"/>
              </a:rPr>
              <a:t> group</a:t>
            </a:r>
          </a:p>
          <a:p>
            <a:pPr fontAlgn="t"/>
            <a:r>
              <a:rPr lang="en-US" sz="1200" b="1" dirty="0" smtClean="0">
                <a:solidFill>
                  <a:srgbClr val="000000"/>
                </a:solidFill>
                <a:latin typeface="tahoma" panose="020B0604030504040204" pitchFamily="34" charset="0"/>
                <a:hlinkClick r:id="rId28"/>
              </a:rPr>
              <a:t>Gatsby Unit </a:t>
            </a:r>
            <a:r>
              <a:rPr lang="en-US" sz="1200" dirty="0" smtClean="0">
                <a:solidFill>
                  <a:srgbClr val="000000"/>
                </a:solidFill>
                <a:latin typeface="tahoma" panose="020B0604030504040204" pitchFamily="34" charset="0"/>
              </a:rPr>
              <a:t>@ University College London – </a:t>
            </a:r>
            <a:r>
              <a:rPr lang="en-US" sz="1200" dirty="0" err="1" smtClean="0">
                <a:solidFill>
                  <a:srgbClr val="000000"/>
                </a:solidFill>
                <a:latin typeface="tahoma" panose="020B0604030504040204" pitchFamily="34" charset="0"/>
              </a:rPr>
              <a:t>Maneesh</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Sahani</a:t>
            </a:r>
            <a:r>
              <a:rPr lang="en-US" sz="1200" dirty="0" smtClean="0">
                <a:solidFill>
                  <a:srgbClr val="000000"/>
                </a:solidFill>
                <a:latin typeface="tahoma" panose="020B0604030504040204" pitchFamily="34" charset="0"/>
              </a:rPr>
              <a:t>, Yee-</a:t>
            </a:r>
            <a:r>
              <a:rPr lang="en-US" sz="1200" dirty="0" err="1" smtClean="0">
                <a:solidFill>
                  <a:srgbClr val="000000"/>
                </a:solidFill>
                <a:latin typeface="tahoma" panose="020B0604030504040204" pitchFamily="34" charset="0"/>
              </a:rPr>
              <a:t>Whye</a:t>
            </a:r>
            <a:r>
              <a:rPr lang="en-US" sz="1200" dirty="0" smtClean="0">
                <a:solidFill>
                  <a:srgbClr val="000000"/>
                </a:solidFill>
                <a:latin typeface="tahoma" panose="020B0604030504040204" pitchFamily="34" charset="0"/>
              </a:rPr>
              <a:t> </a:t>
            </a:r>
            <a:r>
              <a:rPr lang="en-US" sz="1200" dirty="0" err="1" smtClean="0">
                <a:solidFill>
                  <a:srgbClr val="000000"/>
                </a:solidFill>
                <a:latin typeface="tahoma" panose="020B0604030504040204" pitchFamily="34" charset="0"/>
              </a:rPr>
              <a:t>Teh</a:t>
            </a:r>
            <a:r>
              <a:rPr lang="en-US" sz="1200" dirty="0" smtClean="0">
                <a:solidFill>
                  <a:srgbClr val="000000"/>
                </a:solidFill>
                <a:latin typeface="tahoma" panose="020B0604030504040204" pitchFamily="34" charset="0"/>
              </a:rPr>
              <a:t>, Peter Dayan</a:t>
            </a:r>
          </a:p>
          <a:p>
            <a:pPr fontAlgn="t"/>
            <a:endParaRPr lang="en-US" sz="1200" dirty="0" smtClean="0">
              <a:solidFill>
                <a:srgbClr val="000000"/>
              </a:solidFill>
              <a:latin typeface="tahoma" panose="020B0604030504040204" pitchFamily="34" charset="0"/>
            </a:endParaRPr>
          </a:p>
          <a:p>
            <a:pPr fontAlgn="t"/>
            <a:r>
              <a:rPr lang="en-US" sz="1400" dirty="0" smtClean="0">
                <a:solidFill>
                  <a:srgbClr val="666666"/>
                </a:solidFill>
                <a:latin typeface="tahoma" panose="020B0604030504040204" pitchFamily="34" charset="0"/>
              </a:rPr>
              <a:t>Last </a:t>
            </a:r>
            <a:r>
              <a:rPr lang="en-US" sz="1400" dirty="0">
                <a:solidFill>
                  <a:srgbClr val="666666"/>
                </a:solidFill>
                <a:latin typeface="tahoma" panose="020B0604030504040204" pitchFamily="34" charset="0"/>
              </a:rPr>
              <a:t>modified on April 10, 2013, at 1:27 pm by </a:t>
            </a:r>
            <a:r>
              <a:rPr lang="en-US" sz="1400" dirty="0" err="1">
                <a:solidFill>
                  <a:srgbClr val="666666"/>
                </a:solidFill>
                <a:latin typeface="tahoma" panose="020B0604030504040204" pitchFamily="34" charset="0"/>
              </a:rPr>
              <a:t>Caglar</a:t>
            </a:r>
            <a:r>
              <a:rPr lang="en-US" sz="1400" dirty="0">
                <a:solidFill>
                  <a:srgbClr val="666666"/>
                </a:solidFill>
                <a:latin typeface="tahoma" panose="020B0604030504040204" pitchFamily="34" charset="0"/>
              </a:rPr>
              <a:t> </a:t>
            </a:r>
            <a:r>
              <a:rPr lang="en-US" sz="1400" dirty="0" err="1">
                <a:solidFill>
                  <a:srgbClr val="666666"/>
                </a:solidFill>
                <a:latin typeface="tahoma" panose="020B0604030504040204" pitchFamily="34" charset="0"/>
              </a:rPr>
              <a:t>Gulcehre</a:t>
            </a:r>
            <a:endParaRPr lang="en-US" sz="1400" dirty="0">
              <a:solidFill>
                <a:srgbClr val="666666"/>
              </a:solidFill>
              <a:effectLst/>
              <a:latin typeface="tahoma" panose="020B0604030504040204" pitchFamily="34" charset="0"/>
            </a:endParaRPr>
          </a:p>
        </p:txBody>
      </p:sp>
    </p:spTree>
    <p:extLst>
      <p:ext uri="{BB962C8B-B14F-4D97-AF65-F5344CB8AC3E}">
        <p14:creationId xmlns:p14="http://schemas.microsoft.com/office/powerpoint/2010/main" val="2648705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76" y="0"/>
            <a:ext cx="8229600" cy="1143000"/>
          </a:xfrm>
        </p:spPr>
        <p:txBody>
          <a:bodyPr>
            <a:normAutofit/>
          </a:bodyPr>
          <a:lstStyle/>
          <a:p>
            <a:r>
              <a:rPr lang="en-US" dirty="0" smtClean="0">
                <a:solidFill>
                  <a:schemeClr val="accent1"/>
                </a:solidFill>
              </a:rPr>
              <a:t>Main Ideas of This Paper</a:t>
            </a:r>
            <a:endParaRPr lang="en-US" dirty="0">
              <a:solidFill>
                <a:schemeClr val="accent1"/>
              </a:solidFill>
            </a:endParaRPr>
          </a:p>
        </p:txBody>
      </p:sp>
      <p:sp>
        <p:nvSpPr>
          <p:cNvPr id="3" name="Content Placeholder 2"/>
          <p:cNvSpPr>
            <a:spLocks noGrp="1"/>
          </p:cNvSpPr>
          <p:nvPr>
            <p:ph idx="1"/>
          </p:nvPr>
        </p:nvSpPr>
        <p:spPr>
          <a:xfrm>
            <a:off x="154983" y="1235076"/>
            <a:ext cx="9151748" cy="5303838"/>
          </a:xfrm>
        </p:spPr>
        <p:txBody>
          <a:bodyPr>
            <a:normAutofit fontScale="92500" lnSpcReduction="20000"/>
          </a:bodyPr>
          <a:lstStyle/>
          <a:p>
            <a:r>
              <a:rPr lang="en-US" sz="2800" dirty="0" smtClean="0"/>
              <a:t>Bring </a:t>
            </a:r>
            <a:r>
              <a:rPr lang="en-US" sz="2800" dirty="0" smtClean="0">
                <a:solidFill>
                  <a:srgbClr val="FF0000"/>
                </a:solidFill>
              </a:rPr>
              <a:t>“confusion” </a:t>
            </a:r>
            <a:r>
              <a:rPr lang="en-US" sz="2800" dirty="0" smtClean="0"/>
              <a:t>into designing CNN intended for </a:t>
            </a:r>
            <a:r>
              <a:rPr lang="en-US" sz="2800" dirty="0" smtClean="0">
                <a:solidFill>
                  <a:srgbClr val="00B050"/>
                </a:solidFill>
              </a:rPr>
              <a:t>“invariance” </a:t>
            </a:r>
          </a:p>
          <a:p>
            <a:r>
              <a:rPr lang="en-US" sz="2800" dirty="0" smtClean="0">
                <a:solidFill>
                  <a:schemeClr val="accent1"/>
                </a:solidFill>
              </a:rPr>
              <a:t>Exploit the knowledge of how increasing the degree of invariance (to shift along frequency-axis) may reduce phonetic discrimination</a:t>
            </a:r>
          </a:p>
          <a:p>
            <a:r>
              <a:rPr lang="en-US" sz="2800" b="1" dirty="0" smtClean="0">
                <a:solidFill>
                  <a:schemeClr val="accent6"/>
                </a:solidFill>
              </a:rPr>
              <a:t>(</a:t>
            </a:r>
            <a:r>
              <a:rPr lang="en-US" sz="2800" b="1" dirty="0">
                <a:solidFill>
                  <a:schemeClr val="accent6"/>
                </a:solidFill>
              </a:rPr>
              <a:t>Kai Yu t</a:t>
            </a:r>
            <a:r>
              <a:rPr lang="en-US" sz="2800" b="1" dirty="0" smtClean="0">
                <a:solidFill>
                  <a:schemeClr val="accent6"/>
                </a:solidFill>
              </a:rPr>
              <a:t>his morning: Spatial Pyramid Matching for vision)</a:t>
            </a:r>
          </a:p>
          <a:p>
            <a:r>
              <a:rPr lang="en-US" sz="2800" dirty="0" smtClean="0"/>
              <a:t>Examine/predict how the pooling size (i.e. range of </a:t>
            </a:r>
            <a:r>
              <a:rPr lang="en-US" sz="2800" dirty="0" err="1" smtClean="0"/>
              <a:t>freq</a:t>
            </a:r>
            <a:r>
              <a:rPr lang="en-US" sz="2800" dirty="0" smtClean="0"/>
              <a:t>-shift invariance) affects phonetic classification errors</a:t>
            </a:r>
          </a:p>
          <a:p>
            <a:pPr lvl="1"/>
            <a:r>
              <a:rPr lang="en-US" sz="2000" dirty="0" smtClean="0"/>
              <a:t>Theoretic guidance possible; e.g.</a:t>
            </a:r>
          </a:p>
          <a:p>
            <a:pPr lvl="1"/>
            <a:r>
              <a:rPr lang="en-US" sz="2000" dirty="0" smtClean="0"/>
              <a:t>Phonetic reduction (in casual, conversation speech) shrinks formant space </a:t>
            </a:r>
            <a:r>
              <a:rPr lang="en-US" sz="2000" dirty="0" smtClean="0">
                <a:sym typeface="Wingdings" panose="05000000000000000000" pitchFamily="2" charset="2"/>
              </a:rPr>
              <a:t>tradeoff towards “distinction” from “invariance” smaller pooling size</a:t>
            </a:r>
            <a:r>
              <a:rPr lang="en-US" sz="2000" dirty="0" smtClean="0"/>
              <a:t>  </a:t>
            </a:r>
          </a:p>
          <a:p>
            <a:r>
              <a:rPr lang="en-US" sz="2800" dirty="0" smtClean="0">
                <a:solidFill>
                  <a:schemeClr val="accent1"/>
                </a:solidFill>
              </a:rPr>
              <a:t>Use of many feature maps </a:t>
            </a:r>
            <a:r>
              <a:rPr lang="en-US" sz="2400" dirty="0" smtClean="0">
                <a:solidFill>
                  <a:schemeClr val="accent1"/>
                </a:solidFill>
              </a:rPr>
              <a:t>(afforded by CNN weight tying)</a:t>
            </a:r>
          </a:p>
          <a:p>
            <a:r>
              <a:rPr lang="en-US" sz="2800" dirty="0" smtClean="0"/>
              <a:t>Different pooling sizes (heterogeneous pooling) for different feature maps</a:t>
            </a:r>
          </a:p>
          <a:p>
            <a:pPr lvl="1"/>
            <a:r>
              <a:rPr lang="en-US" sz="2000" dirty="0" smtClean="0"/>
              <a:t>Design and use </a:t>
            </a:r>
            <a:r>
              <a:rPr lang="en-US" sz="2000" b="1" dirty="0" smtClean="0"/>
              <a:t>a distribution of pooling sizes </a:t>
            </a:r>
            <a:r>
              <a:rPr lang="en-US" sz="2000" dirty="0" smtClean="0"/>
              <a:t>and randomly sample it.</a:t>
            </a:r>
          </a:p>
          <a:p>
            <a:pPr lvl="1"/>
            <a:r>
              <a:rPr lang="en-US" sz="2000" dirty="0" smtClean="0"/>
              <a:t>Special case: use a fixed pooling size, optimized by validation or predicted by acoustic-phonetic “theory” </a:t>
            </a:r>
            <a:r>
              <a:rPr lang="en-US" sz="2000" dirty="0" smtClean="0">
                <a:solidFill>
                  <a:schemeClr val="bg1">
                    <a:lumMod val="85000"/>
                  </a:schemeClr>
                </a:solidFill>
              </a:rPr>
              <a:t>(consistent for TIMIT; not as good as HP)</a:t>
            </a:r>
          </a:p>
          <a:p>
            <a:endParaRPr lang="en-US" sz="2800" dirty="0" smtClean="0"/>
          </a:p>
          <a:p>
            <a:endParaRPr lang="en-US" sz="2800" dirty="0" smtClean="0"/>
          </a:p>
        </p:txBody>
      </p:sp>
      <p:sp>
        <p:nvSpPr>
          <p:cNvPr id="4" name="Slide Number Placeholder 3"/>
          <p:cNvSpPr>
            <a:spLocks noGrp="1"/>
          </p:cNvSpPr>
          <p:nvPr>
            <p:ph type="sldNum" sz="quarter" idx="12"/>
          </p:nvPr>
        </p:nvSpPr>
        <p:spPr>
          <a:xfrm>
            <a:off x="7010400" y="6538914"/>
            <a:ext cx="2133600" cy="365125"/>
          </a:xfrm>
        </p:spPr>
        <p:txBody>
          <a:bodyPr/>
          <a:lstStyle/>
          <a:p>
            <a:fld id="{B6F15528-21DE-4FAA-801E-634DDDAF4B2B}" type="slidenum">
              <a:rPr lang="en-US" smtClean="0">
                <a:solidFill>
                  <a:prstClr val="black">
                    <a:tint val="75000"/>
                  </a:prstClr>
                </a:solidFill>
              </a:rPr>
              <a:pPr/>
              <a:t>70</a:t>
            </a:fld>
            <a:endParaRPr lang="en-US" dirty="0">
              <a:solidFill>
                <a:prstClr val="black">
                  <a:tint val="75000"/>
                </a:prstClr>
              </a:solidFill>
            </a:endParaRPr>
          </a:p>
        </p:txBody>
      </p:sp>
    </p:spTree>
    <p:extLst>
      <p:ext uri="{BB962C8B-B14F-4D97-AF65-F5344CB8AC3E}">
        <p14:creationId xmlns:p14="http://schemas.microsoft.com/office/powerpoint/2010/main" val="31387666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76" y="16762"/>
            <a:ext cx="8368393" cy="1143000"/>
          </a:xfrm>
        </p:spPr>
        <p:txBody>
          <a:bodyPr>
            <a:normAutofit/>
          </a:bodyPr>
          <a:lstStyle/>
          <a:p>
            <a:r>
              <a:rPr lang="en-US" sz="3600" dirty="0" smtClean="0">
                <a:solidFill>
                  <a:schemeClr val="accent1"/>
                </a:solidFill>
              </a:rPr>
              <a:t>CNN with a Fixed Pooling Size</a:t>
            </a:r>
            <a:br>
              <a:rPr lang="en-US" sz="3600" dirty="0" smtClean="0">
                <a:solidFill>
                  <a:schemeClr val="accent1"/>
                </a:solidFill>
              </a:rPr>
            </a:br>
            <a:r>
              <a:rPr lang="en-US" sz="2800" i="1" dirty="0" smtClean="0">
                <a:solidFill>
                  <a:schemeClr val="bg1">
                    <a:lumMod val="65000"/>
                  </a:schemeClr>
                </a:solidFill>
              </a:rPr>
              <a:t>(a special case of </a:t>
            </a:r>
            <a:r>
              <a:rPr lang="en-US" sz="2800" b="1" i="1" dirty="0" smtClean="0"/>
              <a:t>HP-CNN</a:t>
            </a:r>
            <a:r>
              <a:rPr lang="en-US" sz="2800" i="1" dirty="0" smtClean="0">
                <a:solidFill>
                  <a:schemeClr val="bg1">
                    <a:lumMod val="65000"/>
                  </a:schemeClr>
                </a:solidFill>
              </a:rPr>
              <a:t> w. P=3)</a:t>
            </a:r>
            <a:endParaRPr lang="en-US" sz="2800" i="1" dirty="0">
              <a:solidFill>
                <a:schemeClr val="bg1">
                  <a:lumMod val="65000"/>
                </a:schemeClr>
              </a:solidFill>
            </a:endParaRPr>
          </a:p>
        </p:txBody>
      </p:sp>
      <p:pic>
        <p:nvPicPr>
          <p:cNvPr id="5" name="Content Placeholder 4"/>
          <p:cNvPicPr>
            <a:picLocks noGrp="1" noChangeAspect="1"/>
          </p:cNvPicPr>
          <p:nvPr>
            <p:ph idx="1"/>
          </p:nvPr>
        </p:nvPicPr>
        <p:blipFill>
          <a:blip r:embed="rId2"/>
          <a:stretch>
            <a:fillRect/>
          </a:stretch>
        </p:blipFill>
        <p:spPr>
          <a:xfrm>
            <a:off x="922420" y="1152177"/>
            <a:ext cx="7411453" cy="55693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71</a:t>
            </a:fld>
            <a:endParaRPr lang="en-US" dirty="0">
              <a:solidFill>
                <a:prstClr val="black">
                  <a:tint val="75000"/>
                </a:prstClr>
              </a:solidFill>
            </a:endParaRPr>
          </a:p>
        </p:txBody>
      </p:sp>
      <p:sp>
        <p:nvSpPr>
          <p:cNvPr id="6" name="TextBox 5"/>
          <p:cNvSpPr txBox="1"/>
          <p:nvPr/>
        </p:nvSpPr>
        <p:spPr>
          <a:xfrm>
            <a:off x="6673516" y="3759746"/>
            <a:ext cx="535724" cy="369332"/>
          </a:xfrm>
          <a:prstGeom prst="rect">
            <a:avLst/>
          </a:prstGeom>
          <a:noFill/>
        </p:spPr>
        <p:txBody>
          <a:bodyPr wrap="none" rtlCol="0">
            <a:spAutoFit/>
          </a:bodyPr>
          <a:lstStyle/>
          <a:p>
            <a:r>
              <a:rPr lang="en-US" i="1" dirty="0">
                <a:solidFill>
                  <a:prstClr val="white">
                    <a:lumMod val="65000"/>
                  </a:prstClr>
                </a:solidFill>
              </a:rPr>
              <a:t>P=3</a:t>
            </a:r>
            <a:endParaRPr lang="en-US" dirty="0">
              <a:solidFill>
                <a:prstClr val="black"/>
              </a:solidFill>
            </a:endParaRPr>
          </a:p>
        </p:txBody>
      </p:sp>
      <p:sp>
        <p:nvSpPr>
          <p:cNvPr id="7" name="TextBox 6"/>
          <p:cNvSpPr txBox="1"/>
          <p:nvPr/>
        </p:nvSpPr>
        <p:spPr>
          <a:xfrm>
            <a:off x="5277853" y="2118096"/>
            <a:ext cx="535724" cy="369332"/>
          </a:xfrm>
          <a:prstGeom prst="rect">
            <a:avLst/>
          </a:prstGeom>
          <a:noFill/>
        </p:spPr>
        <p:txBody>
          <a:bodyPr wrap="none" rtlCol="0">
            <a:spAutoFit/>
          </a:bodyPr>
          <a:lstStyle/>
          <a:p>
            <a:r>
              <a:rPr lang="en-US" i="1" dirty="0">
                <a:solidFill>
                  <a:prstClr val="white">
                    <a:lumMod val="65000"/>
                  </a:prstClr>
                </a:solidFill>
              </a:rPr>
              <a:t>P=3</a:t>
            </a:r>
            <a:endParaRPr lang="en-US" dirty="0">
              <a:solidFill>
                <a:prstClr val="black"/>
              </a:solidFill>
            </a:endParaRPr>
          </a:p>
        </p:txBody>
      </p:sp>
      <p:sp>
        <p:nvSpPr>
          <p:cNvPr id="8" name="Rectangle 7"/>
          <p:cNvSpPr/>
          <p:nvPr/>
        </p:nvSpPr>
        <p:spPr>
          <a:xfrm>
            <a:off x="838811" y="6356352"/>
            <a:ext cx="4572000" cy="400110"/>
          </a:xfrm>
          <a:prstGeom prst="rect">
            <a:avLst/>
          </a:prstGeom>
        </p:spPr>
        <p:txBody>
          <a:bodyPr>
            <a:spAutoFit/>
          </a:bodyPr>
          <a:lstStyle/>
          <a:p>
            <a:r>
              <a:rPr lang="en-US" sz="2000" dirty="0">
                <a:solidFill>
                  <a:prstClr val="black"/>
                </a:solidFill>
              </a:rPr>
              <a:t>(limited weight sharing)</a:t>
            </a:r>
            <a:endParaRPr lang="en-US" sz="1100" dirty="0">
              <a:solidFill>
                <a:prstClr val="black"/>
              </a:solidFill>
            </a:endParaRPr>
          </a:p>
        </p:txBody>
      </p:sp>
    </p:spTree>
    <p:extLst>
      <p:ext uri="{BB962C8B-B14F-4D97-AF65-F5344CB8AC3E}">
        <p14:creationId xmlns:p14="http://schemas.microsoft.com/office/powerpoint/2010/main" val="34540059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07300" y="-88075"/>
            <a:ext cx="10279867" cy="7555675"/>
            <a:chOff x="-1507300" y="-88075"/>
            <a:chExt cx="10279867" cy="7555675"/>
          </a:xfrm>
        </p:grpSpPr>
        <p:sp>
          <p:nvSpPr>
            <p:cNvPr id="2" name="Rectangle 1"/>
            <p:cNvSpPr/>
            <p:nvPr/>
          </p:nvSpPr>
          <p:spPr>
            <a:xfrm>
              <a:off x="-609600" y="76200"/>
              <a:ext cx="7239000" cy="7010400"/>
            </a:xfrm>
            <a:prstGeom prst="rect">
              <a:avLst/>
            </a:prstGeom>
            <a:solidFill>
              <a:srgbClr val="FCAFA2">
                <a:alpha val="7059"/>
              </a:srgbClr>
            </a:solidFill>
            <a:scene3d>
              <a:camera prst="orthographicFront">
                <a:rot lat="18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407593" y="1858695"/>
              <a:ext cx="716607" cy="732105"/>
            </a:xfrm>
            <a:prstGeom prst="rect">
              <a:avLst/>
            </a:prstGeom>
            <a:ln>
              <a:solidFill>
                <a:schemeClr val="tx1"/>
              </a:solidFill>
            </a:ln>
            <a:scene3d>
              <a:camera prst="orthographicFront">
                <a:rot lat="1800000" lon="4200000" rev="0"/>
              </a:camera>
              <a:lightRig rig="threePt" dir="t"/>
            </a:scene3d>
          </p:spPr>
        </p:pic>
        <p:pic>
          <p:nvPicPr>
            <p:cNvPr id="77" name="Picture 7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7325" t="51570" r="75178" b="2058"/>
            <a:stretch/>
          </p:blipFill>
          <p:spPr>
            <a:xfrm>
              <a:off x="5349239" y="2148230"/>
              <a:ext cx="579731" cy="1471069"/>
            </a:xfrm>
            <a:prstGeom prst="rect">
              <a:avLst/>
            </a:prstGeom>
            <a:ln>
              <a:solidFill>
                <a:schemeClr val="tx1"/>
              </a:solidFill>
            </a:ln>
            <a:scene3d>
              <a:camera prst="orthographicFront">
                <a:rot lat="1800000" lon="4200000" rev="0"/>
              </a:camera>
              <a:lightRig rig="threePt" dir="t"/>
            </a:scene3d>
          </p:spPr>
        </p:pic>
        <p:pic>
          <p:nvPicPr>
            <p:cNvPr id="83" name="Picture 8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1918648" y="3262952"/>
              <a:ext cx="716607" cy="1014738"/>
            </a:xfrm>
            <a:prstGeom prst="rect">
              <a:avLst/>
            </a:prstGeom>
            <a:ln>
              <a:solidFill>
                <a:schemeClr val="tx1"/>
              </a:solidFill>
            </a:ln>
            <a:scene3d>
              <a:camera prst="orthographicFront">
                <a:rot lat="1800000" lon="4200000" rev="0"/>
              </a:camera>
              <a:lightRig rig="threePt" dir="t"/>
            </a:scene3d>
          </p:spPr>
        </p:pic>
        <p:pic>
          <p:nvPicPr>
            <p:cNvPr id="84" name="Picture 8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1918648" y="4329752"/>
              <a:ext cx="716607" cy="1014738"/>
            </a:xfrm>
            <a:prstGeom prst="rect">
              <a:avLst/>
            </a:prstGeom>
            <a:ln>
              <a:solidFill>
                <a:schemeClr val="tx1"/>
              </a:solidFill>
            </a:ln>
            <a:scene3d>
              <a:camera prst="orthographicFront">
                <a:rot lat="1800000" lon="4200000" rev="0"/>
              </a:camera>
              <a:lightRig rig="threePt" dir="t"/>
            </a:scene3d>
          </p:spPr>
        </p:pic>
        <p:pic>
          <p:nvPicPr>
            <p:cNvPr id="85" name="Picture 8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2819400" y="3328662"/>
              <a:ext cx="716607" cy="1014738"/>
            </a:xfrm>
            <a:prstGeom prst="rect">
              <a:avLst/>
            </a:prstGeom>
            <a:ln>
              <a:solidFill>
                <a:schemeClr val="tx1"/>
              </a:solidFill>
            </a:ln>
            <a:scene3d>
              <a:camera prst="orthographicFront">
                <a:rot lat="1800000" lon="4200000" rev="0"/>
              </a:camera>
              <a:lightRig rig="threePt" dir="t"/>
            </a:scene3d>
          </p:spPr>
        </p:pic>
        <p:pic>
          <p:nvPicPr>
            <p:cNvPr id="98" name="Picture 9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407593" y="4953000"/>
              <a:ext cx="716607" cy="732105"/>
            </a:xfrm>
            <a:prstGeom prst="rect">
              <a:avLst/>
            </a:prstGeom>
            <a:ln>
              <a:solidFill>
                <a:schemeClr val="tx1"/>
              </a:solidFill>
            </a:ln>
            <a:scene3d>
              <a:camera prst="orthographicFront">
                <a:rot lat="1800000" lon="4200000" rev="0"/>
              </a:camera>
              <a:lightRig rig="threePt" dir="t"/>
            </a:scene3d>
          </p:spPr>
        </p:pic>
        <p:pic>
          <p:nvPicPr>
            <p:cNvPr id="99" name="Picture 9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407593" y="3916095"/>
              <a:ext cx="716607" cy="732105"/>
            </a:xfrm>
            <a:prstGeom prst="rect">
              <a:avLst/>
            </a:prstGeom>
            <a:ln>
              <a:solidFill>
                <a:schemeClr val="tx1"/>
              </a:solidFill>
            </a:ln>
            <a:scene3d>
              <a:camera prst="orthographicFront">
                <a:rot lat="1800000" lon="4200000" rev="0"/>
              </a:camera>
              <a:lightRig rig="threePt" dir="t"/>
            </a:scene3d>
          </p:spPr>
        </p:pic>
        <p:pic>
          <p:nvPicPr>
            <p:cNvPr id="100" name="Picture 9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407593" y="2849295"/>
              <a:ext cx="716607" cy="732105"/>
            </a:xfrm>
            <a:prstGeom prst="rect">
              <a:avLst/>
            </a:prstGeom>
            <a:ln>
              <a:solidFill>
                <a:schemeClr val="tx1"/>
              </a:solidFill>
            </a:ln>
            <a:scene3d>
              <a:camera prst="orthographicFront">
                <a:rot lat="1800000" lon="4200000" rev="0"/>
              </a:camera>
              <a:lightRig rig="threePt" dir="t"/>
            </a:scene3d>
          </p:spPr>
        </p:pic>
        <p:pic>
          <p:nvPicPr>
            <p:cNvPr id="104" name="Picture 10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057400" y="4601895"/>
              <a:ext cx="716607" cy="732105"/>
            </a:xfrm>
            <a:prstGeom prst="rect">
              <a:avLst/>
            </a:prstGeom>
            <a:ln>
              <a:solidFill>
                <a:schemeClr val="tx1"/>
              </a:solidFill>
            </a:ln>
            <a:scene3d>
              <a:camera prst="orthographicFront">
                <a:rot lat="1800000" lon="4200000" rev="0"/>
              </a:camera>
              <a:lightRig rig="threePt" dir="t"/>
            </a:scene3d>
          </p:spPr>
        </p:pic>
        <p:pic>
          <p:nvPicPr>
            <p:cNvPr id="106" name="Picture 10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057400" y="3488790"/>
              <a:ext cx="716607" cy="732105"/>
            </a:xfrm>
            <a:prstGeom prst="rect">
              <a:avLst/>
            </a:prstGeom>
            <a:ln>
              <a:solidFill>
                <a:schemeClr val="tx1"/>
              </a:solidFill>
            </a:ln>
            <a:scene3d>
              <a:camera prst="orthographicFront">
                <a:rot lat="1800000" lon="4200000" rev="0"/>
              </a:camera>
              <a:lightRig rig="threePt" dir="t"/>
            </a:scene3d>
          </p:spPr>
        </p:pic>
        <p:pic>
          <p:nvPicPr>
            <p:cNvPr id="113" name="Picture 1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1708722" y="4192773"/>
              <a:ext cx="716607" cy="732105"/>
            </a:xfrm>
            <a:prstGeom prst="rect">
              <a:avLst/>
            </a:prstGeom>
            <a:ln>
              <a:solidFill>
                <a:schemeClr val="tx1"/>
              </a:solidFill>
            </a:ln>
            <a:scene3d>
              <a:camera prst="orthographicFront">
                <a:rot lat="1800000" lon="4200000" rev="0"/>
              </a:camera>
              <a:lightRig rig="threePt" dir="t"/>
            </a:scene3d>
          </p:spPr>
        </p:pic>
        <p:pic>
          <p:nvPicPr>
            <p:cNvPr id="114" name="Picture 11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1708722" y="3079668"/>
              <a:ext cx="716607" cy="732105"/>
            </a:xfrm>
            <a:prstGeom prst="rect">
              <a:avLst/>
            </a:prstGeom>
            <a:ln>
              <a:solidFill>
                <a:schemeClr val="tx1"/>
              </a:solidFill>
            </a:ln>
            <a:scene3d>
              <a:camera prst="orthographicFront">
                <a:rot lat="1800000" lon="4200000" rev="0"/>
              </a:camera>
              <a:lightRig rig="threePt" dir="t"/>
            </a:scene3d>
          </p:spPr>
        </p:pic>
        <p:pic>
          <p:nvPicPr>
            <p:cNvPr id="1026" name="Picture 2" descr="C:\Users\t-ossama\Documents\Presentation2\FBank.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300" y="2296320"/>
              <a:ext cx="5850700" cy="3571080"/>
            </a:xfrm>
            <a:prstGeom prst="rect">
              <a:avLst/>
            </a:prstGeom>
            <a:noFill/>
            <a:ln>
              <a:solidFill>
                <a:schemeClr val="bg1">
                  <a:lumMod val="50000"/>
                </a:schemeClr>
              </a:solidFill>
            </a:ln>
            <a:scene3d>
              <a:camera prst="orthographicFront">
                <a:rot lat="1800000" lon="4200000" rev="0"/>
              </a:camera>
              <a:lightRig rig="threePt" dir="t"/>
            </a:scene3d>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7325" t="51570" r="75178" b="2058"/>
            <a:stretch/>
          </p:blipFill>
          <p:spPr>
            <a:xfrm>
              <a:off x="4889871" y="1598427"/>
              <a:ext cx="579731" cy="1471069"/>
            </a:xfrm>
            <a:prstGeom prst="rect">
              <a:avLst/>
            </a:prstGeom>
            <a:ln>
              <a:solidFill>
                <a:schemeClr val="tx1"/>
              </a:solidFill>
            </a:ln>
            <a:scene3d>
              <a:camera prst="orthographicFront">
                <a:rot lat="1800000" lon="4200000" rev="0"/>
              </a:camera>
              <a:lightRig rig="threePt" dir="t"/>
            </a:scene3d>
          </p:spPr>
        </p:pic>
        <p:pic>
          <p:nvPicPr>
            <p:cNvPr id="111" name="Picture 1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7325" t="51570" r="75178" b="2058"/>
            <a:stretch/>
          </p:blipFill>
          <p:spPr>
            <a:xfrm>
              <a:off x="4191000" y="762000"/>
              <a:ext cx="579731" cy="1471069"/>
            </a:xfrm>
            <a:prstGeom prst="rect">
              <a:avLst/>
            </a:prstGeom>
            <a:ln>
              <a:solidFill>
                <a:schemeClr val="tx1"/>
              </a:solidFill>
            </a:ln>
            <a:scene3d>
              <a:camera prst="orthographicFront">
                <a:rot lat="1800000" lon="4200000" rev="0"/>
              </a:camera>
              <a:lightRig rig="threePt" dir="t"/>
            </a:scene3d>
          </p:spPr>
        </p:pic>
        <p:cxnSp>
          <p:nvCxnSpPr>
            <p:cNvPr id="31" name="Straight Connector 30"/>
            <p:cNvCxnSpPr/>
            <p:nvPr/>
          </p:nvCxnSpPr>
          <p:spPr>
            <a:xfrm flipH="1">
              <a:off x="2774007" y="2068247"/>
              <a:ext cx="2407594" cy="79983"/>
            </a:xfrm>
            <a:prstGeom prst="line">
              <a:avLst/>
            </a:prstGeom>
            <a:ln w="19050">
              <a:solidFill>
                <a:srgbClr val="1453D2"/>
              </a:solidFill>
              <a:prstDash val="sysDash"/>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2407593" y="748352"/>
              <a:ext cx="716607" cy="732105"/>
            </a:xfrm>
            <a:prstGeom prst="rect">
              <a:avLst/>
            </a:prstGeom>
            <a:ln>
              <a:solidFill>
                <a:schemeClr val="tx1"/>
              </a:solidFill>
            </a:ln>
            <a:scene3d>
              <a:camera prst="orthographicFront">
                <a:rot lat="1800000" lon="4200000" rev="0"/>
              </a:camera>
              <a:lightRig rig="threePt" dir="t"/>
            </a:scene3d>
          </p:spPr>
        </p:pic>
        <p:pic>
          <p:nvPicPr>
            <p:cNvPr id="53" name="Picture 5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7325" t="51570" r="75178" b="2058"/>
            <a:stretch/>
          </p:blipFill>
          <p:spPr>
            <a:xfrm>
              <a:off x="6111239" y="3138830"/>
              <a:ext cx="579731" cy="1471069"/>
            </a:xfrm>
            <a:prstGeom prst="rect">
              <a:avLst/>
            </a:prstGeom>
            <a:ln>
              <a:solidFill>
                <a:schemeClr val="tx1"/>
              </a:solidFill>
            </a:ln>
            <a:scene3d>
              <a:camera prst="orthographicFront">
                <a:rot lat="1800000" lon="4200000" rev="0"/>
              </a:camera>
              <a:lightRig rig="threePt" dir="t"/>
            </a:scene3d>
          </p:spPr>
        </p:pic>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3592068" y="3310720"/>
              <a:ext cx="716607" cy="1014738"/>
            </a:xfrm>
            <a:prstGeom prst="rect">
              <a:avLst/>
            </a:prstGeom>
            <a:ln>
              <a:solidFill>
                <a:schemeClr val="tx1"/>
              </a:solidFill>
            </a:ln>
            <a:scene3d>
              <a:camera prst="orthographicFront">
                <a:rot lat="1800000" lon="4200000" rev="0"/>
              </a:camera>
              <a:lightRig rig="threePt" dir="t"/>
            </a:scene3d>
          </p:spPr>
        </p:pic>
        <p:cxnSp>
          <p:nvCxnSpPr>
            <p:cNvPr id="15" name="Straight Connector 14"/>
            <p:cNvCxnSpPr/>
            <p:nvPr/>
          </p:nvCxnSpPr>
          <p:spPr>
            <a:xfrm flipH="1" flipV="1">
              <a:off x="1263109" y="3079298"/>
              <a:ext cx="304800" cy="40949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63713" y="3079298"/>
              <a:ext cx="2698686" cy="74421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67909" y="3488790"/>
              <a:ext cx="2394490" cy="33472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760074" y="2068245"/>
              <a:ext cx="2421525" cy="310678"/>
            </a:xfrm>
            <a:prstGeom prst="line">
              <a:avLst/>
            </a:prstGeom>
            <a:ln w="19050">
              <a:solidFill>
                <a:srgbClr val="1453D2"/>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950371" y="3581400"/>
              <a:ext cx="2450430" cy="2241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950371" y="3603807"/>
              <a:ext cx="2450431" cy="47805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214604" y="1428110"/>
              <a:ext cx="1564659" cy="369332"/>
            </a:xfrm>
            <a:prstGeom prst="rect">
              <a:avLst/>
            </a:prstGeom>
            <a:noFill/>
          </p:spPr>
          <p:txBody>
            <a:bodyPr wrap="none" rtlCol="0">
              <a:spAutoFit/>
            </a:bodyPr>
            <a:lstStyle/>
            <a:p>
              <a:r>
                <a:rPr lang="en-US" dirty="0" smtClean="0">
                  <a:solidFill>
                    <a:srgbClr val="292934"/>
                  </a:solidFill>
                </a:rPr>
                <a:t>Pooling size P</a:t>
              </a:r>
              <a:r>
                <a:rPr lang="en-US" sz="1200" dirty="0" smtClean="0">
                  <a:solidFill>
                    <a:srgbClr val="292934"/>
                  </a:solidFill>
                </a:rPr>
                <a:t>1</a:t>
              </a:r>
              <a:endParaRPr lang="en-US" sz="1200" dirty="0">
                <a:solidFill>
                  <a:srgbClr val="292934"/>
                </a:solidFill>
              </a:endParaRPr>
            </a:p>
          </p:txBody>
        </p:sp>
        <p:pic>
          <p:nvPicPr>
            <p:cNvPr id="55" name="Picture 5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3581400" y="4319262"/>
              <a:ext cx="716607" cy="1014738"/>
            </a:xfrm>
            <a:prstGeom prst="rect">
              <a:avLst/>
            </a:prstGeom>
            <a:ln>
              <a:solidFill>
                <a:schemeClr val="tx1"/>
              </a:solidFill>
            </a:ln>
            <a:scene3d>
              <a:camera prst="orthographicFront">
                <a:rot lat="1800000" lon="4200000" rev="0"/>
              </a:camera>
              <a:lightRig rig="threePt" dir="t"/>
            </a:scene3d>
          </p:spPr>
        </p:pic>
        <p:pic>
          <p:nvPicPr>
            <p:cNvPr id="56" name="Picture 5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3586518" y="2261862"/>
              <a:ext cx="716607" cy="1014738"/>
            </a:xfrm>
            <a:prstGeom prst="rect">
              <a:avLst/>
            </a:prstGeom>
            <a:ln>
              <a:solidFill>
                <a:schemeClr val="tx1"/>
              </a:solidFill>
            </a:ln>
            <a:scene3d>
              <a:camera prst="orthographicFront">
                <a:rot lat="1800000" lon="4200000" rev="0"/>
              </a:camera>
              <a:lightRig rig="threePt" dir="t"/>
            </a:scene3d>
          </p:spPr>
        </p:pic>
        <p:pic>
          <p:nvPicPr>
            <p:cNvPr id="57" name="Picture 5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3581400" y="5386062"/>
              <a:ext cx="716607" cy="1014738"/>
            </a:xfrm>
            <a:prstGeom prst="rect">
              <a:avLst/>
            </a:prstGeom>
            <a:ln>
              <a:solidFill>
                <a:schemeClr val="tx1"/>
              </a:solidFill>
            </a:ln>
            <a:scene3d>
              <a:camera prst="orthographicFront">
                <a:rot lat="1800000" lon="4200000" rev="0"/>
              </a:camera>
              <a:lightRig rig="threePt" dir="t"/>
            </a:scene3d>
          </p:spPr>
        </p:pic>
        <p:pic>
          <p:nvPicPr>
            <p:cNvPr id="79" name="Picture 7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3581400" y="6452862"/>
              <a:ext cx="716607" cy="1014738"/>
            </a:xfrm>
            <a:prstGeom prst="rect">
              <a:avLst/>
            </a:prstGeom>
            <a:ln>
              <a:solidFill>
                <a:schemeClr val="tx1"/>
              </a:solidFill>
            </a:ln>
            <a:scene3d>
              <a:camera prst="orthographicFront">
                <a:rot lat="1800000" lon="4200000" rev="0"/>
              </a:camera>
              <a:lightRig rig="threePt" dir="t"/>
            </a:scene3d>
          </p:spPr>
        </p:pic>
        <p:cxnSp>
          <p:nvCxnSpPr>
            <p:cNvPr id="14" name="Straight Connector 13"/>
            <p:cNvCxnSpPr/>
            <p:nvPr/>
          </p:nvCxnSpPr>
          <p:spPr>
            <a:xfrm>
              <a:off x="1258029" y="3079297"/>
              <a:ext cx="0" cy="6096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67909" y="3487948"/>
              <a:ext cx="0" cy="6096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252949" y="3683818"/>
              <a:ext cx="314960" cy="3980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52949" y="3683817"/>
              <a:ext cx="2709450" cy="14605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561456" y="3829867"/>
              <a:ext cx="2400943" cy="25199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78" name="Picture 7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2830068" y="2320120"/>
              <a:ext cx="716607" cy="1014738"/>
            </a:xfrm>
            <a:prstGeom prst="rect">
              <a:avLst/>
            </a:prstGeom>
            <a:ln>
              <a:solidFill>
                <a:schemeClr val="tx1"/>
              </a:solidFill>
            </a:ln>
            <a:scene3d>
              <a:camera prst="orthographicFront">
                <a:rot lat="1800000" lon="4200000" rev="0"/>
              </a:camera>
              <a:lightRig rig="threePt" dir="t"/>
            </a:scene3d>
          </p:spPr>
        </p:pic>
        <p:pic>
          <p:nvPicPr>
            <p:cNvPr id="86" name="Picture 8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2824518" y="1271262"/>
              <a:ext cx="716607" cy="1014738"/>
            </a:xfrm>
            <a:prstGeom prst="rect">
              <a:avLst/>
            </a:prstGeom>
            <a:ln>
              <a:solidFill>
                <a:schemeClr val="tx1"/>
              </a:solidFill>
            </a:ln>
            <a:scene3d>
              <a:camera prst="orthographicFront">
                <a:rot lat="1800000" lon="4200000" rev="0"/>
              </a:camera>
              <a:lightRig rig="threePt" dir="t"/>
            </a:scene3d>
          </p:spPr>
        </p:pic>
        <p:pic>
          <p:nvPicPr>
            <p:cNvPr id="87" name="Picture 8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2819400" y="4395462"/>
              <a:ext cx="716607" cy="1014738"/>
            </a:xfrm>
            <a:prstGeom prst="rect">
              <a:avLst/>
            </a:prstGeom>
            <a:ln>
              <a:solidFill>
                <a:schemeClr val="tx1"/>
              </a:solidFill>
            </a:ln>
            <a:scene3d>
              <a:camera prst="orthographicFront">
                <a:rot lat="1800000" lon="4200000" rev="0"/>
              </a:camera>
              <a:lightRig rig="threePt" dir="t"/>
            </a:scene3d>
          </p:spPr>
        </p:pic>
        <p:pic>
          <p:nvPicPr>
            <p:cNvPr id="88" name="Picture 8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46652"/>
            <a:stretch/>
          </p:blipFill>
          <p:spPr>
            <a:xfrm>
              <a:off x="2819400" y="5462262"/>
              <a:ext cx="716607" cy="1014738"/>
            </a:xfrm>
            <a:prstGeom prst="rect">
              <a:avLst/>
            </a:prstGeom>
            <a:ln>
              <a:solidFill>
                <a:schemeClr val="tx1"/>
              </a:solidFill>
            </a:ln>
            <a:scene3d>
              <a:camera prst="orthographicFront">
                <a:rot lat="1800000" lon="4200000" rev="0"/>
              </a:camera>
              <a:lightRig rig="threePt" dir="t"/>
            </a:scene3d>
          </p:spPr>
        </p:pic>
        <p:pic>
          <p:nvPicPr>
            <p:cNvPr id="110" name="Picture 10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1708722" y="-88075"/>
              <a:ext cx="716607" cy="732105"/>
            </a:xfrm>
            <a:prstGeom prst="rect">
              <a:avLst/>
            </a:prstGeom>
            <a:ln>
              <a:solidFill>
                <a:schemeClr val="tx1"/>
              </a:solidFill>
            </a:ln>
            <a:scene3d>
              <a:camera prst="orthographicFront">
                <a:rot lat="1800000" lon="4200000" rev="0"/>
              </a:camera>
              <a:lightRig rig="threePt" dir="t"/>
            </a:scene3d>
          </p:spPr>
        </p:pic>
        <p:pic>
          <p:nvPicPr>
            <p:cNvPr id="112" name="Picture 11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1708722" y="1022268"/>
              <a:ext cx="716607" cy="732105"/>
            </a:xfrm>
            <a:prstGeom prst="rect">
              <a:avLst/>
            </a:prstGeom>
            <a:ln>
              <a:solidFill>
                <a:schemeClr val="tx1"/>
              </a:solidFill>
            </a:ln>
            <a:scene3d>
              <a:camera prst="orthographicFront">
                <a:rot lat="1800000" lon="4200000" rev="0"/>
              </a:camera>
              <a:lightRig rig="threePt" dir="t"/>
            </a:scene3d>
          </p:spPr>
        </p:pic>
        <p:pic>
          <p:nvPicPr>
            <p:cNvPr id="115" name="Picture 11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15000"/>
                      </a14:imgEffect>
                    </a14:imgLayer>
                  </a14:imgProps>
                </a:ext>
                <a:ext uri="{28A0092B-C50C-407E-A947-70E740481C1C}">
                  <a14:useLocalDpi xmlns:a14="http://schemas.microsoft.com/office/drawing/2010/main" val="0"/>
                </a:ext>
              </a:extLst>
            </a:blip>
            <a:srcRect l="5039" t="21361" r="73333" b="55561"/>
            <a:stretch/>
          </p:blipFill>
          <p:spPr>
            <a:xfrm>
              <a:off x="1708722" y="2012868"/>
              <a:ext cx="716607" cy="732105"/>
            </a:xfrm>
            <a:prstGeom prst="rect">
              <a:avLst/>
            </a:prstGeom>
            <a:ln>
              <a:solidFill>
                <a:schemeClr val="tx1"/>
              </a:solidFill>
            </a:ln>
            <a:scene3d>
              <a:camera prst="orthographicFront">
                <a:rot lat="1800000" lon="4200000" rev="0"/>
              </a:camera>
              <a:lightRig rig="threePt" dir="t"/>
            </a:scene3d>
          </p:spPr>
        </p:pic>
        <p:cxnSp>
          <p:nvCxnSpPr>
            <p:cNvPr id="18" name="Straight Connector 17"/>
            <p:cNvCxnSpPr/>
            <p:nvPr/>
          </p:nvCxnSpPr>
          <p:spPr>
            <a:xfrm flipV="1">
              <a:off x="1252949" y="2333961"/>
              <a:ext cx="1521058" cy="1368843"/>
            </a:xfrm>
            <a:prstGeom prst="line">
              <a:avLst/>
            </a:prstGeom>
            <a:ln w="19050">
              <a:solidFill>
                <a:srgbClr val="1453D2"/>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263713" y="2333961"/>
              <a:ext cx="1502183" cy="745338"/>
            </a:xfrm>
            <a:prstGeom prst="line">
              <a:avLst/>
            </a:prstGeom>
            <a:ln w="19050">
              <a:solidFill>
                <a:srgbClr val="1453D2"/>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67909" y="2333961"/>
              <a:ext cx="1206098" cy="1747899"/>
            </a:xfrm>
            <a:prstGeom prst="line">
              <a:avLst/>
            </a:prstGeom>
            <a:ln w="19050">
              <a:solidFill>
                <a:srgbClr val="1453D2"/>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567909" y="2333961"/>
              <a:ext cx="1206098" cy="1154829"/>
            </a:xfrm>
            <a:prstGeom prst="line">
              <a:avLst/>
            </a:prstGeom>
            <a:ln w="19050">
              <a:solidFill>
                <a:srgbClr val="1453D2"/>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5349239" y="1612776"/>
              <a:ext cx="762000" cy="24591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8" name="Straight Arrow Connector 117"/>
            <p:cNvCxnSpPr/>
            <p:nvPr/>
          </p:nvCxnSpPr>
          <p:spPr>
            <a:xfrm flipH="1" flipV="1">
              <a:off x="4770731" y="1053152"/>
              <a:ext cx="1340509" cy="5596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24" name="TextBox 123"/>
            <p:cNvSpPr txBox="1"/>
            <p:nvPr/>
          </p:nvSpPr>
          <p:spPr>
            <a:xfrm>
              <a:off x="7207908" y="2813358"/>
              <a:ext cx="1564659" cy="369332"/>
            </a:xfrm>
            <a:prstGeom prst="rect">
              <a:avLst/>
            </a:prstGeom>
            <a:noFill/>
          </p:spPr>
          <p:txBody>
            <a:bodyPr wrap="none" rtlCol="0">
              <a:spAutoFit/>
            </a:bodyPr>
            <a:lstStyle/>
            <a:p>
              <a:r>
                <a:rPr lang="en-US" dirty="0" smtClean="0">
                  <a:solidFill>
                    <a:srgbClr val="292934"/>
                  </a:solidFill>
                </a:rPr>
                <a:t>Pooling size P</a:t>
              </a:r>
              <a:r>
                <a:rPr lang="en-US" sz="1200" dirty="0" smtClean="0">
                  <a:solidFill>
                    <a:srgbClr val="292934"/>
                  </a:solidFill>
                </a:rPr>
                <a:t>2</a:t>
              </a:r>
              <a:endParaRPr lang="en-US" sz="1200" dirty="0">
                <a:solidFill>
                  <a:srgbClr val="292934"/>
                </a:solidFill>
              </a:endParaRPr>
            </a:p>
          </p:txBody>
        </p:sp>
        <p:cxnSp>
          <p:nvCxnSpPr>
            <p:cNvPr id="126" name="Straight Arrow Connector 125"/>
            <p:cNvCxnSpPr/>
            <p:nvPr/>
          </p:nvCxnSpPr>
          <p:spPr>
            <a:xfrm flipH="1">
              <a:off x="6629400" y="2998024"/>
              <a:ext cx="578508" cy="49076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7" name="Straight Arrow Connector 126"/>
            <p:cNvCxnSpPr/>
            <p:nvPr/>
          </p:nvCxnSpPr>
          <p:spPr>
            <a:xfrm flipH="1" flipV="1">
              <a:off x="5777047" y="2438400"/>
              <a:ext cx="1430863" cy="5596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flipH="1">
              <a:off x="3939703" y="3603807"/>
              <a:ext cx="2461097" cy="22586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2883073">
              <a:off x="2115343" y="1557146"/>
              <a:ext cx="635110" cy="307777"/>
            </a:xfrm>
            <a:prstGeom prst="rect">
              <a:avLst/>
            </a:prstGeom>
            <a:noFill/>
          </p:spPr>
          <p:txBody>
            <a:bodyPr wrap="none" rtlCol="0">
              <a:spAutoFit/>
            </a:bodyPr>
            <a:lstStyle/>
            <a:p>
              <a:r>
                <a:rPr lang="en-US" sz="1400" dirty="0" smtClean="0">
                  <a:solidFill>
                    <a:prstClr val="black"/>
                  </a:solidFill>
                </a:rPr>
                <a:t>…N1…</a:t>
              </a:r>
              <a:endParaRPr lang="en-US" sz="1400" dirty="0">
                <a:solidFill>
                  <a:prstClr val="black"/>
                </a:solidFill>
              </a:endParaRPr>
            </a:p>
          </p:txBody>
        </p:sp>
        <p:sp>
          <p:nvSpPr>
            <p:cNvPr id="76" name="TextBox 75"/>
            <p:cNvSpPr txBox="1"/>
            <p:nvPr/>
          </p:nvSpPr>
          <p:spPr>
            <a:xfrm rot="2802151">
              <a:off x="3280443" y="3001749"/>
              <a:ext cx="665567" cy="307777"/>
            </a:xfrm>
            <a:prstGeom prst="rect">
              <a:avLst/>
            </a:prstGeom>
            <a:noFill/>
          </p:spPr>
          <p:txBody>
            <a:bodyPr wrap="none" rtlCol="0">
              <a:spAutoFit/>
            </a:bodyPr>
            <a:lstStyle/>
            <a:p>
              <a:r>
                <a:rPr lang="en-US" sz="1400" dirty="0" smtClean="0">
                  <a:solidFill>
                    <a:prstClr val="black"/>
                  </a:solidFill>
                </a:rPr>
                <a:t>…N2…</a:t>
              </a:r>
              <a:endParaRPr lang="en-US" sz="1400" dirty="0">
                <a:solidFill>
                  <a:prstClr val="black"/>
                </a:solidFill>
              </a:endParaRPr>
            </a:p>
          </p:txBody>
        </p:sp>
        <p:sp>
          <p:nvSpPr>
            <p:cNvPr id="80" name="TextBox 79"/>
            <p:cNvSpPr txBox="1"/>
            <p:nvPr/>
          </p:nvSpPr>
          <p:spPr>
            <a:xfrm rot="2883073">
              <a:off x="4529184" y="1679119"/>
              <a:ext cx="635110" cy="307777"/>
            </a:xfrm>
            <a:prstGeom prst="rect">
              <a:avLst/>
            </a:prstGeom>
            <a:noFill/>
          </p:spPr>
          <p:txBody>
            <a:bodyPr wrap="none" rtlCol="0">
              <a:spAutoFit/>
            </a:bodyPr>
            <a:lstStyle/>
            <a:p>
              <a:r>
                <a:rPr lang="en-US" sz="1400" dirty="0" smtClean="0">
                  <a:solidFill>
                    <a:prstClr val="black"/>
                  </a:solidFill>
                </a:rPr>
                <a:t>…N1…</a:t>
              </a:r>
              <a:endParaRPr lang="en-US" sz="1400" dirty="0">
                <a:solidFill>
                  <a:prstClr val="black"/>
                </a:solidFill>
              </a:endParaRPr>
            </a:p>
          </p:txBody>
        </p:sp>
        <p:sp>
          <p:nvSpPr>
            <p:cNvPr id="81" name="TextBox 80"/>
            <p:cNvSpPr txBox="1"/>
            <p:nvPr/>
          </p:nvSpPr>
          <p:spPr>
            <a:xfrm rot="2883073">
              <a:off x="5629834" y="2950813"/>
              <a:ext cx="665567" cy="307777"/>
            </a:xfrm>
            <a:prstGeom prst="rect">
              <a:avLst/>
            </a:prstGeom>
            <a:noFill/>
          </p:spPr>
          <p:txBody>
            <a:bodyPr wrap="none" rtlCol="0">
              <a:spAutoFit/>
            </a:bodyPr>
            <a:lstStyle/>
            <a:p>
              <a:r>
                <a:rPr lang="en-US" sz="1400" dirty="0" smtClean="0">
                  <a:solidFill>
                    <a:prstClr val="black"/>
                  </a:solidFill>
                </a:rPr>
                <a:t>…N2…</a:t>
              </a:r>
              <a:endParaRPr lang="en-US" sz="1400" dirty="0">
                <a:solidFill>
                  <a:prstClr val="black"/>
                </a:solidFill>
              </a:endParaRPr>
            </a:p>
          </p:txBody>
        </p:sp>
        <p:sp>
          <p:nvSpPr>
            <p:cNvPr id="61" name="TextBox 60"/>
            <p:cNvSpPr txBox="1"/>
            <p:nvPr/>
          </p:nvSpPr>
          <p:spPr>
            <a:xfrm rot="2883073">
              <a:off x="6537432" y="4291105"/>
              <a:ext cx="954107" cy="400110"/>
            </a:xfrm>
            <a:prstGeom prst="rect">
              <a:avLst/>
            </a:prstGeom>
            <a:noFill/>
          </p:spPr>
          <p:txBody>
            <a:bodyPr wrap="none" rtlCol="0">
              <a:spAutoFit/>
            </a:bodyPr>
            <a:lstStyle/>
            <a:p>
              <a:r>
                <a:rPr lang="en-US" sz="2000" b="1" dirty="0" smtClean="0">
                  <a:solidFill>
                    <a:prstClr val="black"/>
                  </a:solidFill>
                </a:rPr>
                <a:t>…………</a:t>
              </a:r>
              <a:endParaRPr lang="en-US" sz="2000" b="1" dirty="0">
                <a:solidFill>
                  <a:prstClr val="black"/>
                </a:solidFill>
              </a:endParaRPr>
            </a:p>
          </p:txBody>
        </p:sp>
        <p:sp>
          <p:nvSpPr>
            <p:cNvPr id="62" name="TextBox 61"/>
            <p:cNvSpPr txBox="1"/>
            <p:nvPr/>
          </p:nvSpPr>
          <p:spPr>
            <a:xfrm rot="2883073">
              <a:off x="3462649" y="561946"/>
              <a:ext cx="954107" cy="400110"/>
            </a:xfrm>
            <a:prstGeom prst="rect">
              <a:avLst/>
            </a:prstGeom>
            <a:noFill/>
          </p:spPr>
          <p:txBody>
            <a:bodyPr wrap="none" rtlCol="0">
              <a:spAutoFit/>
            </a:bodyPr>
            <a:lstStyle/>
            <a:p>
              <a:r>
                <a:rPr lang="en-US" sz="2000" b="1" dirty="0" smtClean="0">
                  <a:solidFill>
                    <a:prstClr val="black"/>
                  </a:solidFill>
                </a:rPr>
                <a:t>…………</a:t>
              </a:r>
              <a:endParaRPr lang="en-US" sz="2000" b="1" dirty="0">
                <a:solidFill>
                  <a:prstClr val="black"/>
                </a:solidFill>
              </a:endParaRPr>
            </a:p>
          </p:txBody>
        </p:sp>
      </p:grpSp>
      <p:sp>
        <p:nvSpPr>
          <p:cNvPr id="4" name="TextBox 3"/>
          <p:cNvSpPr txBox="1"/>
          <p:nvPr/>
        </p:nvSpPr>
        <p:spPr>
          <a:xfrm>
            <a:off x="5469602" y="-65382"/>
            <a:ext cx="3748944" cy="461665"/>
          </a:xfrm>
          <a:prstGeom prst="rect">
            <a:avLst/>
          </a:prstGeom>
          <a:noFill/>
        </p:spPr>
        <p:txBody>
          <a:bodyPr wrap="square" rtlCol="0">
            <a:spAutoFit/>
          </a:bodyPr>
          <a:lstStyle/>
          <a:p>
            <a:r>
              <a:rPr lang="en-US" sz="2400" b="1" i="1" dirty="0" smtClean="0">
                <a:solidFill>
                  <a:srgbClr val="4F81BD"/>
                </a:solidFill>
              </a:rPr>
              <a:t>HP-CNN</a:t>
            </a:r>
            <a:r>
              <a:rPr lang="en-US" b="1" i="1" dirty="0" smtClean="0">
                <a:solidFill>
                  <a:prstClr val="black"/>
                </a:solidFill>
              </a:rPr>
              <a:t> </a:t>
            </a:r>
            <a:r>
              <a:rPr lang="en-US" dirty="0">
                <a:solidFill>
                  <a:prstClr val="black"/>
                </a:solidFill>
              </a:rPr>
              <a:t>[</a:t>
            </a:r>
            <a:r>
              <a:rPr lang="en-US" i="1" dirty="0">
                <a:solidFill>
                  <a:prstClr val="black"/>
                </a:solidFill>
              </a:rPr>
              <a:t>P</a:t>
            </a:r>
            <a:r>
              <a:rPr lang="en-US" i="1" baseline="-25000" dirty="0">
                <a:solidFill>
                  <a:prstClr val="black"/>
                </a:solidFill>
              </a:rPr>
              <a:t>1, </a:t>
            </a:r>
            <a:r>
              <a:rPr lang="en-US" i="1" dirty="0" smtClean="0">
                <a:solidFill>
                  <a:prstClr val="black"/>
                </a:solidFill>
              </a:rPr>
              <a:t>N</a:t>
            </a:r>
            <a:r>
              <a:rPr lang="en-US" i="1" baseline="-25000" dirty="0" smtClean="0">
                <a:solidFill>
                  <a:prstClr val="black"/>
                </a:solidFill>
              </a:rPr>
              <a:t>1  </a:t>
            </a:r>
            <a:r>
              <a:rPr lang="en-US" i="1" dirty="0" smtClean="0">
                <a:solidFill>
                  <a:prstClr val="black"/>
                </a:solidFill>
              </a:rPr>
              <a:t>P</a:t>
            </a:r>
            <a:r>
              <a:rPr lang="en-US" i="1" baseline="-25000" dirty="0" smtClean="0">
                <a:solidFill>
                  <a:prstClr val="black"/>
                </a:solidFill>
              </a:rPr>
              <a:t>2</a:t>
            </a:r>
            <a:r>
              <a:rPr lang="en-US" i="1" baseline="-25000" dirty="0">
                <a:solidFill>
                  <a:prstClr val="black"/>
                </a:solidFill>
              </a:rPr>
              <a:t>, </a:t>
            </a:r>
            <a:r>
              <a:rPr lang="en-US" i="1" dirty="0" smtClean="0">
                <a:solidFill>
                  <a:prstClr val="black"/>
                </a:solidFill>
              </a:rPr>
              <a:t>N</a:t>
            </a:r>
            <a:r>
              <a:rPr lang="en-US" i="1" baseline="-25000" dirty="0" smtClean="0">
                <a:solidFill>
                  <a:prstClr val="black"/>
                </a:solidFill>
              </a:rPr>
              <a:t>2  </a:t>
            </a:r>
            <a:r>
              <a:rPr lang="en-US" i="1" baseline="-25000" dirty="0">
                <a:solidFill>
                  <a:prstClr val="black"/>
                </a:solidFill>
              </a:rPr>
              <a:t>… ,  </a:t>
            </a:r>
            <a:r>
              <a:rPr lang="en-US" i="1" baseline="-25000" dirty="0" smtClean="0">
                <a:solidFill>
                  <a:prstClr val="black"/>
                </a:solidFill>
              </a:rPr>
              <a:t> </a:t>
            </a:r>
            <a:r>
              <a:rPr lang="en-US" i="1" dirty="0" smtClean="0">
                <a:solidFill>
                  <a:prstClr val="black"/>
                </a:solidFill>
              </a:rPr>
              <a:t>P</a:t>
            </a:r>
            <a:r>
              <a:rPr lang="en-US" i="1" baseline="-25000" dirty="0" smtClean="0">
                <a:solidFill>
                  <a:prstClr val="black"/>
                </a:solidFill>
              </a:rPr>
              <a:t>m</a:t>
            </a:r>
            <a:r>
              <a:rPr lang="en-US" i="1" baseline="-25000" dirty="0">
                <a:solidFill>
                  <a:prstClr val="black"/>
                </a:solidFill>
              </a:rPr>
              <a:t>, </a:t>
            </a:r>
            <a:r>
              <a:rPr lang="en-US" i="1" dirty="0">
                <a:solidFill>
                  <a:prstClr val="black"/>
                </a:solidFill>
              </a:rPr>
              <a:t>N</a:t>
            </a:r>
            <a:r>
              <a:rPr lang="en-US" i="1" baseline="-25000" dirty="0">
                <a:solidFill>
                  <a:prstClr val="black"/>
                </a:solidFill>
              </a:rPr>
              <a:t>m</a:t>
            </a:r>
            <a:r>
              <a:rPr lang="en-US" dirty="0" smtClean="0">
                <a:solidFill>
                  <a:prstClr val="black"/>
                </a:solidFill>
              </a:rPr>
              <a:t>] </a:t>
            </a:r>
            <a:endParaRPr lang="en-US" dirty="0">
              <a:solidFill>
                <a:prstClr val="black"/>
              </a:solidFill>
            </a:endParaRPr>
          </a:p>
        </p:txBody>
      </p:sp>
      <p:cxnSp>
        <p:nvCxnSpPr>
          <p:cNvPr id="6" name="Straight Connector 5"/>
          <p:cNvCxnSpPr/>
          <p:nvPr/>
        </p:nvCxnSpPr>
        <p:spPr>
          <a:xfrm flipH="1">
            <a:off x="7207908" y="100254"/>
            <a:ext cx="2090" cy="255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7787516" y="95058"/>
            <a:ext cx="2090" cy="255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075725" y="100254"/>
            <a:ext cx="2090" cy="255296"/>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40185" y="417643"/>
            <a:ext cx="1184940" cy="646331"/>
          </a:xfrm>
          <a:prstGeom prst="rect">
            <a:avLst/>
          </a:prstGeom>
        </p:spPr>
        <p:txBody>
          <a:bodyPr wrap="none">
            <a:spAutoFit/>
          </a:bodyPr>
          <a:lstStyle/>
          <a:p>
            <a:r>
              <a:rPr lang="en-US" i="1" dirty="0" smtClean="0">
                <a:solidFill>
                  <a:prstClr val="white">
                    <a:lumMod val="65000"/>
                  </a:prstClr>
                </a:solidFill>
              </a:rPr>
              <a:t>P</a:t>
            </a:r>
            <a:r>
              <a:rPr lang="en-US" sz="1200" i="1" dirty="0" smtClean="0">
                <a:solidFill>
                  <a:prstClr val="white">
                    <a:lumMod val="65000"/>
                  </a:prstClr>
                </a:solidFill>
              </a:rPr>
              <a:t>1</a:t>
            </a:r>
            <a:r>
              <a:rPr lang="en-US" i="1" dirty="0" smtClean="0">
                <a:solidFill>
                  <a:prstClr val="white">
                    <a:lumMod val="65000"/>
                  </a:prstClr>
                </a:solidFill>
              </a:rPr>
              <a:t>=2; </a:t>
            </a:r>
            <a:r>
              <a:rPr lang="en-US" i="1" dirty="0">
                <a:solidFill>
                  <a:prstClr val="white">
                    <a:lumMod val="65000"/>
                  </a:prstClr>
                </a:solidFill>
              </a:rPr>
              <a:t>P</a:t>
            </a:r>
            <a:r>
              <a:rPr lang="en-US" sz="1200" i="1" dirty="0">
                <a:solidFill>
                  <a:prstClr val="white">
                    <a:lumMod val="65000"/>
                  </a:prstClr>
                </a:solidFill>
              </a:rPr>
              <a:t>2</a:t>
            </a:r>
            <a:r>
              <a:rPr lang="en-US" i="1" dirty="0">
                <a:solidFill>
                  <a:prstClr val="white">
                    <a:lumMod val="65000"/>
                  </a:prstClr>
                </a:solidFill>
              </a:rPr>
              <a:t>=3</a:t>
            </a:r>
          </a:p>
          <a:p>
            <a:r>
              <a:rPr lang="en-US" dirty="0" smtClean="0">
                <a:solidFill>
                  <a:srgbClr val="292934"/>
                </a:solidFill>
              </a:rPr>
              <a:t> </a:t>
            </a:r>
            <a:endParaRPr lang="en-US" dirty="0">
              <a:solidFill>
                <a:srgbClr val="292934"/>
              </a:solidFill>
            </a:endParaRPr>
          </a:p>
        </p:txBody>
      </p:sp>
      <p:sp>
        <p:nvSpPr>
          <p:cNvPr id="12" name="Rectangle 11"/>
          <p:cNvSpPr/>
          <p:nvPr/>
        </p:nvSpPr>
        <p:spPr>
          <a:xfrm>
            <a:off x="3463674" y="1790053"/>
            <a:ext cx="614271" cy="369332"/>
          </a:xfrm>
          <a:prstGeom prst="rect">
            <a:avLst/>
          </a:prstGeom>
        </p:spPr>
        <p:txBody>
          <a:bodyPr wrap="none">
            <a:spAutoFit/>
          </a:bodyPr>
          <a:lstStyle/>
          <a:p>
            <a:r>
              <a:rPr lang="en-US" i="1" dirty="0">
                <a:solidFill>
                  <a:prstClr val="white">
                    <a:lumMod val="65000"/>
                  </a:prstClr>
                </a:solidFill>
              </a:rPr>
              <a:t>P</a:t>
            </a:r>
            <a:r>
              <a:rPr lang="en-US" sz="1200" i="1" dirty="0">
                <a:solidFill>
                  <a:prstClr val="white">
                    <a:lumMod val="65000"/>
                  </a:prstClr>
                </a:solidFill>
              </a:rPr>
              <a:t>1</a:t>
            </a:r>
            <a:r>
              <a:rPr lang="en-US" i="1" dirty="0">
                <a:solidFill>
                  <a:prstClr val="white">
                    <a:lumMod val="65000"/>
                  </a:prstClr>
                </a:solidFill>
              </a:rPr>
              <a:t>=2</a:t>
            </a:r>
          </a:p>
        </p:txBody>
      </p:sp>
      <p:sp>
        <p:nvSpPr>
          <p:cNvPr id="13" name="Rectangle 12"/>
          <p:cNvSpPr/>
          <p:nvPr/>
        </p:nvSpPr>
        <p:spPr>
          <a:xfrm>
            <a:off x="4846739" y="3777600"/>
            <a:ext cx="614271" cy="369332"/>
          </a:xfrm>
          <a:prstGeom prst="rect">
            <a:avLst/>
          </a:prstGeom>
        </p:spPr>
        <p:txBody>
          <a:bodyPr wrap="none">
            <a:spAutoFit/>
          </a:bodyPr>
          <a:lstStyle/>
          <a:p>
            <a:r>
              <a:rPr lang="en-US" i="1" dirty="0">
                <a:solidFill>
                  <a:prstClr val="white">
                    <a:lumMod val="65000"/>
                  </a:prstClr>
                </a:solidFill>
              </a:rPr>
              <a:t>P</a:t>
            </a:r>
            <a:r>
              <a:rPr lang="en-US" sz="1200" i="1" dirty="0">
                <a:solidFill>
                  <a:prstClr val="white">
                    <a:lumMod val="65000"/>
                  </a:prstClr>
                </a:solidFill>
              </a:rPr>
              <a:t>2</a:t>
            </a:r>
            <a:r>
              <a:rPr lang="en-US" i="1" dirty="0">
                <a:solidFill>
                  <a:prstClr val="white">
                    <a:lumMod val="65000"/>
                  </a:prstClr>
                </a:solidFill>
              </a:rPr>
              <a:t>=3</a:t>
            </a:r>
          </a:p>
        </p:txBody>
      </p:sp>
      <p:sp>
        <p:nvSpPr>
          <p:cNvPr id="73" name="TextBox 72"/>
          <p:cNvSpPr txBox="1"/>
          <p:nvPr/>
        </p:nvSpPr>
        <p:spPr>
          <a:xfrm rot="2883073">
            <a:off x="4288637" y="5461447"/>
            <a:ext cx="954107" cy="400110"/>
          </a:xfrm>
          <a:prstGeom prst="rect">
            <a:avLst/>
          </a:prstGeom>
          <a:noFill/>
        </p:spPr>
        <p:txBody>
          <a:bodyPr wrap="none" rtlCol="0">
            <a:spAutoFit/>
          </a:bodyPr>
          <a:lstStyle/>
          <a:p>
            <a:r>
              <a:rPr lang="en-US" sz="2000" b="1" dirty="0" smtClean="0">
                <a:solidFill>
                  <a:prstClr val="black"/>
                </a:solidFill>
              </a:rPr>
              <a:t>…………</a:t>
            </a:r>
            <a:endParaRPr lang="en-US" sz="2000" b="1" dirty="0">
              <a:solidFill>
                <a:prstClr val="black"/>
              </a:solidFill>
            </a:endParaRPr>
          </a:p>
        </p:txBody>
      </p:sp>
      <p:pic>
        <p:nvPicPr>
          <p:cNvPr id="26" name="Picture 25"/>
          <p:cNvPicPr>
            <a:picLocks noChangeAspect="1"/>
          </p:cNvPicPr>
          <p:nvPr/>
        </p:nvPicPr>
        <p:blipFill>
          <a:blip r:embed="rId5"/>
          <a:stretch>
            <a:fillRect/>
          </a:stretch>
        </p:blipFill>
        <p:spPr>
          <a:xfrm>
            <a:off x="935321" y="439603"/>
            <a:ext cx="1097375" cy="1133954"/>
          </a:xfrm>
          <a:prstGeom prst="rect">
            <a:avLst/>
          </a:prstGeom>
        </p:spPr>
      </p:pic>
    </p:spTree>
    <p:extLst>
      <p:ext uri="{BB962C8B-B14F-4D97-AF65-F5344CB8AC3E}">
        <p14:creationId xmlns:p14="http://schemas.microsoft.com/office/powerpoint/2010/main" val="37045396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Regularizing HP-CNN with </a:t>
            </a:r>
            <a:r>
              <a:rPr lang="en-US" dirty="0" smtClean="0">
                <a:solidFill>
                  <a:schemeClr val="accent1"/>
                </a:solidFill>
              </a:rPr>
              <a:t>“Dropout”</a:t>
            </a:r>
            <a:endParaRPr lang="en-US" dirty="0"/>
          </a:p>
        </p:txBody>
      </p:sp>
      <p:sp>
        <p:nvSpPr>
          <p:cNvPr id="3" name="Content Placeholder 2"/>
          <p:cNvSpPr>
            <a:spLocks noGrp="1"/>
          </p:cNvSpPr>
          <p:nvPr>
            <p:ph idx="1"/>
          </p:nvPr>
        </p:nvSpPr>
        <p:spPr>
          <a:xfrm>
            <a:off x="309965" y="1731957"/>
            <a:ext cx="8477573" cy="4568104"/>
          </a:xfrm>
        </p:spPr>
        <p:txBody>
          <a:bodyPr>
            <a:normAutofit fontScale="92500" lnSpcReduction="20000"/>
          </a:bodyPr>
          <a:lstStyle/>
          <a:p>
            <a:r>
              <a:rPr lang="en-US" dirty="0" smtClean="0"/>
              <a:t>A variant of the Dropout method for DNN (Hinton et al., 2012)</a:t>
            </a:r>
          </a:p>
          <a:p>
            <a:r>
              <a:rPr lang="en-US" dirty="0" smtClean="0"/>
              <a:t>Dropout in both </a:t>
            </a:r>
            <a:r>
              <a:rPr lang="en-US" dirty="0" err="1" smtClean="0"/>
              <a:t>conv</a:t>
            </a:r>
            <a:r>
              <a:rPr lang="en-US" dirty="0" smtClean="0"/>
              <a:t> and pooling layers of CNN is helpful, </a:t>
            </a:r>
            <a:r>
              <a:rPr lang="en-US" dirty="0" smtClean="0">
                <a:solidFill>
                  <a:schemeClr val="accent1">
                    <a:lumMod val="40000"/>
                    <a:lumOff val="60000"/>
                  </a:schemeClr>
                </a:solidFill>
              </a:rPr>
              <a:t>in addition to fully-connected DNN layers</a:t>
            </a:r>
          </a:p>
          <a:p>
            <a:r>
              <a:rPr lang="en-US" dirty="0" smtClean="0"/>
              <a:t>Dropout in the input layer (</a:t>
            </a:r>
            <a:r>
              <a:rPr lang="en-US" dirty="0" err="1" smtClean="0"/>
              <a:t>filterbanks</a:t>
            </a:r>
            <a:r>
              <a:rPr lang="en-US" dirty="0" smtClean="0"/>
              <a:t>) is not helpful</a:t>
            </a:r>
          </a:p>
          <a:p>
            <a:r>
              <a:rPr lang="en-US" dirty="0" smtClean="0"/>
              <a:t>In TIMIT, for CNN w. N=100 feature maps, and DNN hid=2000, the best dropout rate=0.2 </a:t>
            </a:r>
          </a:p>
          <a:p>
            <a:r>
              <a:rPr lang="en-US" dirty="0" smtClean="0"/>
              <a:t>With dropout rate=0.5 &amp; </a:t>
            </a:r>
            <a:r>
              <a:rPr lang="en-US" dirty="0"/>
              <a:t>DNN </a:t>
            </a:r>
            <a:r>
              <a:rPr lang="en-US" dirty="0" smtClean="0"/>
              <a:t>hid=5000, error rate increases</a:t>
            </a:r>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42198002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 y="21021"/>
            <a:ext cx="9104586" cy="1143000"/>
          </a:xfrm>
        </p:spPr>
        <p:txBody>
          <a:bodyPr>
            <a:normAutofit fontScale="90000"/>
          </a:bodyPr>
          <a:lstStyle/>
          <a:p>
            <a:r>
              <a:rPr lang="en-US" dirty="0" smtClean="0">
                <a:solidFill>
                  <a:schemeClr val="accent1"/>
                </a:solidFill>
              </a:rPr>
              <a:t>Standard TIMIT Task:  Core </a:t>
            </a:r>
            <a:r>
              <a:rPr lang="en-US" dirty="0" err="1" smtClean="0">
                <a:solidFill>
                  <a:schemeClr val="accent1"/>
                </a:solidFill>
              </a:rPr>
              <a:t>Testset</a:t>
            </a:r>
            <a:r>
              <a:rPr lang="en-US" dirty="0" smtClean="0">
                <a:solidFill>
                  <a:schemeClr val="accent1"/>
                </a:solidFill>
              </a:rPr>
              <a:t> Results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74</a:t>
            </a:fld>
            <a:endParaRPr lang="en-US">
              <a:solidFill>
                <a:prstClr val="black">
                  <a:tint val="75000"/>
                </a:prstClr>
              </a:solidFill>
            </a:endParaRPr>
          </a:p>
        </p:txBody>
      </p:sp>
      <p:sp>
        <p:nvSpPr>
          <p:cNvPr id="7" name="Rectangle 1"/>
          <p:cNvSpPr>
            <a:spLocks noChangeArrowheads="1"/>
          </p:cNvSpPr>
          <p:nvPr/>
        </p:nvSpPr>
        <p:spPr bwMode="auto">
          <a:xfrm>
            <a:off x="-5556530" y="-238524"/>
            <a:ext cx="15152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sz="900" b="1"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Table 2</a:t>
            </a:r>
            <a:r>
              <a:rPr lang="en-US" sz="900"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 DNN performance on wideband and narrowband test sets (a multitask-learning setup) using mixed-bandwidth training data.</a:t>
            </a:r>
            <a:endParaRPr lang="en-US" smtClean="0">
              <a:solidFill>
                <a:prstClr val="black"/>
              </a:solidFill>
              <a:latin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150111" y="1560786"/>
          <a:ext cx="8917689" cy="3413760"/>
        </p:xfrm>
        <a:graphic>
          <a:graphicData uri="http://schemas.openxmlformats.org/drawingml/2006/table">
            <a:tbl>
              <a:tblPr firstRow="1" firstCol="1">
                <a:tableStyleId>{5C22544A-7EE6-4342-B048-85BDC9FD1C3A}</a:tableStyleId>
              </a:tblPr>
              <a:tblGrid>
                <a:gridCol w="6241452"/>
                <a:gridCol w="2676237"/>
              </a:tblGrid>
              <a:tr h="410957">
                <a:tc>
                  <a:txBody>
                    <a:bodyPr/>
                    <a:lstStyle/>
                    <a:p>
                      <a:pPr marL="0" marR="0">
                        <a:spcBef>
                          <a:spcPts val="0"/>
                        </a:spcBef>
                        <a:spcAft>
                          <a:spcPts val="0"/>
                        </a:spcAft>
                      </a:pPr>
                      <a:r>
                        <a:rPr lang="en-US" sz="2800" dirty="0" smtClean="0">
                          <a:effectLst/>
                        </a:rPr>
                        <a:t>Systems</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dirty="0">
                          <a:effectLst/>
                        </a:rPr>
                        <a:t>Phone Error Rate</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dirty="0">
                          <a:effectLst/>
                        </a:rPr>
                        <a:t>DNN (</a:t>
                      </a:r>
                      <a:r>
                        <a:rPr lang="en-US" sz="2800" dirty="0" smtClean="0">
                          <a:effectLst/>
                        </a:rPr>
                        <a:t>fully-connected 5 layers)</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a:effectLst/>
                        </a:rPr>
                        <a:t>22.3%</a:t>
                      </a:r>
                      <a:endParaRPr lang="en-US" sz="2800">
                        <a:solidFill>
                          <a:srgbClr val="000000"/>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dirty="0">
                          <a:effectLst/>
                        </a:rPr>
                        <a:t>CNN-DNN; </a:t>
                      </a:r>
                      <a:r>
                        <a:rPr lang="en-US" sz="2800" dirty="0" smtClean="0">
                          <a:effectLst/>
                        </a:rPr>
                        <a:t>P=1 (2</a:t>
                      </a:r>
                      <a:r>
                        <a:rPr lang="en-US" sz="2800" baseline="0" dirty="0" smtClean="0">
                          <a:effectLst/>
                        </a:rPr>
                        <a:t> CNN &amp; 3 DNN layers)</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b="1" dirty="0">
                          <a:effectLst/>
                        </a:rPr>
                        <a:t>21.8%</a:t>
                      </a:r>
                      <a:endParaRPr lang="en-US" sz="2800" b="1"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dirty="0">
                          <a:effectLst/>
                        </a:rPr>
                        <a:t>CNN-DNN; P=12       </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dirty="0">
                          <a:effectLst/>
                        </a:rPr>
                        <a:t>20.8%</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a:effectLst/>
                        </a:rPr>
                        <a:t>CNN-DNN; P=6 (fixed P, optimal)                  </a:t>
                      </a:r>
                      <a:endParaRPr lang="en-US" sz="280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b="1" dirty="0">
                          <a:solidFill>
                            <a:schemeClr val="tx1"/>
                          </a:solidFill>
                          <a:effectLst/>
                        </a:rPr>
                        <a:t>20.4%</a:t>
                      </a:r>
                      <a:endParaRPr lang="en-US" sz="2800" b="1" dirty="0">
                        <a:solidFill>
                          <a:schemeClr val="tx1"/>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a:effectLst/>
                        </a:rPr>
                        <a:t>CNN-DNN; P=6 (add dropout)</a:t>
                      </a:r>
                      <a:endParaRPr lang="en-US" sz="280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dirty="0">
                          <a:effectLst/>
                        </a:rPr>
                        <a:t>19.9%</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dirty="0">
                          <a:effectLst/>
                        </a:rPr>
                        <a:t>CNN-DNN; P=1:m (HP, m=12)</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b="1" dirty="0">
                          <a:effectLst/>
                        </a:rPr>
                        <a:t>19.3%</a:t>
                      </a:r>
                      <a:endParaRPr lang="en-US" sz="2800" b="1"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r>
              <a:tr h="321892">
                <a:tc>
                  <a:txBody>
                    <a:bodyPr/>
                    <a:lstStyle/>
                    <a:p>
                      <a:pPr marL="0" marR="0">
                        <a:spcBef>
                          <a:spcPts val="0"/>
                        </a:spcBef>
                        <a:spcAft>
                          <a:spcPts val="0"/>
                        </a:spcAft>
                      </a:pPr>
                      <a:r>
                        <a:rPr lang="en-US" sz="2800" dirty="0">
                          <a:effectLst/>
                        </a:rPr>
                        <a:t>CNN-DNN; above  (add dropout)</a:t>
                      </a:r>
                      <a:endParaRPr lang="en-US" sz="2800"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algn="ctr">
                        <a:spcBef>
                          <a:spcPts val="0"/>
                        </a:spcBef>
                        <a:spcAft>
                          <a:spcPts val="0"/>
                        </a:spcAft>
                      </a:pPr>
                      <a:r>
                        <a:rPr lang="en-US" sz="2800" b="1" dirty="0">
                          <a:effectLst/>
                        </a:rPr>
                        <a:t>18.7% </a:t>
                      </a:r>
                      <a:endParaRPr lang="en-US" sz="2800" b="1" dirty="0">
                        <a:solidFill>
                          <a:srgbClr val="000000"/>
                        </a:solidFill>
                        <a:effectLst/>
                        <a:latin typeface="Times New Roman" panose="02020603050405020304" pitchFamily="18" charset="0"/>
                        <a:ea typeface="PMingLiU" panose="02020500000000000000" pitchFamily="18" charset="-120"/>
                      </a:endParaRPr>
                    </a:p>
                  </a:txBody>
                  <a:tcPr marL="68580" marR="68580" marT="0" marB="0"/>
                </a:tc>
              </a:tr>
            </a:tbl>
          </a:graphicData>
        </a:graphic>
      </p:graphicFrame>
      <p:sp>
        <p:nvSpPr>
          <p:cNvPr id="9" name="Rectangle 8"/>
          <p:cNvSpPr/>
          <p:nvPr/>
        </p:nvSpPr>
        <p:spPr>
          <a:xfrm>
            <a:off x="77003" y="5244149"/>
            <a:ext cx="9378148" cy="1477328"/>
          </a:xfrm>
          <a:prstGeom prst="rect">
            <a:avLst/>
          </a:prstGeom>
        </p:spPr>
        <p:txBody>
          <a:bodyPr wrap="square">
            <a:spAutoFit/>
          </a:bodyPr>
          <a:lstStyle/>
          <a:p>
            <a:r>
              <a:rPr lang="en-US" dirty="0">
                <a:solidFill>
                  <a:prstClr val="black"/>
                </a:solidFill>
              </a:rPr>
              <a:t>CNN-DNN; P=1  </a:t>
            </a:r>
            <a:r>
              <a:rPr lang="en-US" dirty="0" smtClean="0">
                <a:solidFill>
                  <a:prstClr val="black"/>
                </a:solidFill>
              </a:rPr>
              <a:t>       </a:t>
            </a:r>
            <a:r>
              <a:rPr lang="en-US" dirty="0" smtClean="0">
                <a:solidFill>
                  <a:prstClr val="black"/>
                </a:solidFill>
                <a:sym typeface="Wingdings" panose="05000000000000000000" pitchFamily="2" charset="2"/>
              </a:rPr>
              <a:t> </a:t>
            </a:r>
            <a:r>
              <a:rPr lang="en-US" dirty="0" err="1" smtClean="0">
                <a:solidFill>
                  <a:prstClr val="black"/>
                </a:solidFill>
                <a:sym typeface="Wingdings" panose="05000000000000000000" pitchFamily="2" charset="2"/>
              </a:rPr>
              <a:t>equivariance</a:t>
            </a:r>
            <a:r>
              <a:rPr lang="en-US" dirty="0" smtClean="0">
                <a:solidFill>
                  <a:prstClr val="black"/>
                </a:solidFill>
                <a:sym typeface="Wingdings" panose="05000000000000000000" pitchFamily="2" charset="2"/>
              </a:rPr>
              <a:t>:  21.8% &gt; </a:t>
            </a:r>
            <a:r>
              <a:rPr lang="en-US" b="1" dirty="0">
                <a:solidFill>
                  <a:prstClr val="black"/>
                </a:solidFill>
              </a:rPr>
              <a:t>20.4</a:t>
            </a:r>
            <a:r>
              <a:rPr lang="en-US" b="1" dirty="0" smtClean="0">
                <a:solidFill>
                  <a:prstClr val="black"/>
                </a:solidFill>
              </a:rPr>
              <a:t>% </a:t>
            </a:r>
            <a:r>
              <a:rPr lang="en-US" dirty="0" smtClean="0">
                <a:solidFill>
                  <a:prstClr val="black"/>
                </a:solidFill>
              </a:rPr>
              <a:t>(invariance w. fixed, optimal pooling size=6) </a:t>
            </a:r>
            <a:endParaRPr lang="en-US" dirty="0">
              <a:solidFill>
                <a:prstClr val="black"/>
              </a:solidFill>
              <a:latin typeface="Times New Roman" panose="02020603050405020304" pitchFamily="18" charset="0"/>
              <a:ea typeface="PMingLiU" panose="02020500000000000000" pitchFamily="18" charset="-120"/>
            </a:endParaRPr>
          </a:p>
          <a:p>
            <a:r>
              <a:rPr lang="en-US" dirty="0">
                <a:solidFill>
                  <a:prstClr val="black"/>
                </a:solidFill>
              </a:rPr>
              <a:t>CNN-DNN; </a:t>
            </a:r>
            <a:r>
              <a:rPr lang="en-US" dirty="0" smtClean="0">
                <a:solidFill>
                  <a:prstClr val="black"/>
                </a:solidFill>
              </a:rPr>
              <a:t>P=1:12   </a:t>
            </a:r>
            <a:r>
              <a:rPr lang="en-US" dirty="0" smtClean="0">
                <a:solidFill>
                  <a:prstClr val="black"/>
                </a:solidFill>
                <a:sym typeface="Wingdings" panose="05000000000000000000" pitchFamily="2" charset="2"/>
              </a:rPr>
              <a:t>  Heterogeneous pooling: </a:t>
            </a:r>
            <a:r>
              <a:rPr lang="en-US" b="1" dirty="0" smtClean="0">
                <a:solidFill>
                  <a:prstClr val="black"/>
                </a:solidFill>
              </a:rPr>
              <a:t>19.3% &lt;</a:t>
            </a:r>
            <a:r>
              <a:rPr lang="en-US" dirty="0" smtClean="0">
                <a:solidFill>
                  <a:prstClr val="black"/>
                </a:solidFill>
              </a:rPr>
              <a:t> 20.4%</a:t>
            </a:r>
          </a:p>
          <a:p>
            <a:r>
              <a:rPr lang="en-US" dirty="0" smtClean="0">
                <a:solidFill>
                  <a:srgbClr val="000000"/>
                </a:solidFill>
                <a:latin typeface="Times New Roman" panose="02020603050405020304" pitchFamily="18" charset="0"/>
                <a:ea typeface="PMingLiU" panose="02020500000000000000" pitchFamily="18" charset="-120"/>
              </a:rPr>
              <a:t>Dropout is </a:t>
            </a:r>
            <a:r>
              <a:rPr lang="en-US" dirty="0">
                <a:solidFill>
                  <a:srgbClr val="000000"/>
                </a:solidFill>
                <a:latin typeface="Times New Roman" panose="02020603050405020304" pitchFamily="18" charset="0"/>
                <a:ea typeface="PMingLiU" panose="02020500000000000000" pitchFamily="18" charset="-120"/>
              </a:rPr>
              <a:t>a</a:t>
            </a:r>
            <a:r>
              <a:rPr lang="en-US" dirty="0" smtClean="0">
                <a:solidFill>
                  <a:srgbClr val="000000"/>
                </a:solidFill>
                <a:latin typeface="Times New Roman" panose="02020603050405020304" pitchFamily="18" charset="0"/>
                <a:ea typeface="PMingLiU" panose="02020500000000000000" pitchFamily="18" charset="-120"/>
              </a:rPr>
              <a:t>lways helpful (thanks Geoff!): </a:t>
            </a:r>
            <a:r>
              <a:rPr lang="en-US" b="1" dirty="0">
                <a:solidFill>
                  <a:prstClr val="black"/>
                </a:solidFill>
              </a:rPr>
              <a:t>18.7</a:t>
            </a:r>
            <a:r>
              <a:rPr lang="en-US" b="1" dirty="0" smtClean="0">
                <a:solidFill>
                  <a:prstClr val="black"/>
                </a:solidFill>
              </a:rPr>
              <a:t>% &lt; </a:t>
            </a:r>
            <a:r>
              <a:rPr lang="en-US" dirty="0" smtClean="0">
                <a:solidFill>
                  <a:prstClr val="black"/>
                </a:solidFill>
              </a:rPr>
              <a:t>19.3%</a:t>
            </a:r>
            <a:r>
              <a:rPr lang="en-US" b="1" dirty="0" smtClean="0">
                <a:solidFill>
                  <a:prstClr val="black"/>
                </a:solidFill>
              </a:rPr>
              <a:t> ;  19.9% &lt; </a:t>
            </a:r>
            <a:r>
              <a:rPr lang="en-US" dirty="0" smtClean="0">
                <a:solidFill>
                  <a:prstClr val="black"/>
                </a:solidFill>
              </a:rPr>
              <a:t>20.4%</a:t>
            </a:r>
          </a:p>
          <a:p>
            <a:r>
              <a:rPr lang="en-US" b="1" dirty="0" smtClean="0">
                <a:solidFill>
                  <a:srgbClr val="000000"/>
                </a:solidFill>
                <a:latin typeface="Times New Roman" panose="02020603050405020304" pitchFamily="18" charset="0"/>
                <a:ea typeface="PMingLiU" panose="02020500000000000000" pitchFamily="18" charset="-120"/>
              </a:rPr>
              <a:t>18.7% </a:t>
            </a:r>
            <a:r>
              <a:rPr lang="en-US" dirty="0" smtClean="0">
                <a:solidFill>
                  <a:srgbClr val="000000"/>
                </a:solidFill>
                <a:latin typeface="Times New Roman" panose="02020603050405020304" pitchFamily="18" charset="0"/>
                <a:ea typeface="PMingLiU" panose="02020500000000000000" pitchFamily="18" charset="-120"/>
              </a:rPr>
              <a:t>WAS the record low error rate on this standard task </a:t>
            </a:r>
            <a:r>
              <a:rPr lang="en-US" dirty="0">
                <a:solidFill>
                  <a:srgbClr val="000000"/>
                </a:solidFill>
                <a:latin typeface="Times New Roman" panose="02020603050405020304" pitchFamily="18" charset="0"/>
                <a:ea typeface="PMingLiU" panose="02020500000000000000" pitchFamily="18" charset="-120"/>
              </a:rPr>
              <a:t>(until this </a:t>
            </a:r>
            <a:r>
              <a:rPr lang="en-US" dirty="0" smtClean="0">
                <a:solidFill>
                  <a:srgbClr val="000000"/>
                </a:solidFill>
                <a:latin typeface="Times New Roman" panose="02020603050405020304" pitchFamily="18" charset="0"/>
                <a:ea typeface="PMingLiU" panose="02020500000000000000" pitchFamily="18" charset="-120"/>
              </a:rPr>
              <a:t>morning by </a:t>
            </a:r>
            <a:r>
              <a:rPr lang="en-US" dirty="0">
                <a:solidFill>
                  <a:srgbClr val="000000"/>
                </a:solidFill>
                <a:latin typeface="Times New Roman" panose="02020603050405020304" pitchFamily="18" charset="0"/>
                <a:ea typeface="PMingLiU" panose="02020500000000000000" pitchFamily="18" charset="-120"/>
              </a:rPr>
              <a:t>LSTM-RNN) </a:t>
            </a:r>
          </a:p>
          <a:p>
            <a:endParaRPr lang="en-US" dirty="0">
              <a:solidFill>
                <a:prstClr val="black"/>
              </a:solidFill>
            </a:endParaRPr>
          </a:p>
        </p:txBody>
      </p:sp>
    </p:spTree>
    <p:extLst>
      <p:ext uri="{BB962C8B-B14F-4D97-AF65-F5344CB8AC3E}">
        <p14:creationId xmlns:p14="http://schemas.microsoft.com/office/powerpoint/2010/main" val="39671550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981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smtClean="0">
                <a:solidFill>
                  <a:schemeClr val="bg2"/>
                </a:solidFill>
              </a:rPr>
              <a:t>---Technical introduction: RBM, DBN, DNN,</a:t>
            </a:r>
            <a:br>
              <a:rPr lang="en-US" sz="3200" dirty="0" smtClean="0">
                <a:solidFill>
                  <a:schemeClr val="bg2"/>
                </a:solidFill>
              </a:rPr>
            </a:br>
            <a:r>
              <a:rPr lang="en-US" sz="3200" dirty="0">
                <a:solidFill>
                  <a:schemeClr val="bg2"/>
                </a:solidFill>
              </a:rPr>
              <a:t> </a:t>
            </a:r>
            <a:r>
              <a:rPr lang="en-US" sz="3200" dirty="0" smtClean="0">
                <a:solidFill>
                  <a:schemeClr val="bg2"/>
                </a:solidFill>
              </a:rPr>
              <a:t>   DNN-HMM, CNN, RNN</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bg2"/>
                </a:solidFill>
              </a:rPr>
              <a:t>---Examples of incorporating domain knowledge (about speech) into DL architectures</a:t>
            </a:r>
            <a:br>
              <a:rPr lang="en-US" sz="3200" dirty="0" smtClean="0">
                <a:solidFill>
                  <a:schemeClr val="bg2"/>
                </a:solidFill>
              </a:rPr>
            </a:br>
            <a:r>
              <a:rPr lang="en-US" sz="3200" dirty="0" smtClean="0">
                <a:solidFill>
                  <a:schemeClr val="bg2"/>
                </a:solidFill>
              </a:rPr>
              <a:t>1. Hidden/articulatory Speech dynamics into RNN</a:t>
            </a:r>
            <a:br>
              <a:rPr lang="en-US" sz="3200" dirty="0" smtClean="0">
                <a:solidFill>
                  <a:schemeClr val="bg2"/>
                </a:solidFill>
              </a:rPr>
            </a:br>
            <a:r>
              <a:rPr lang="en-US" sz="3200" dirty="0" smtClean="0">
                <a:solidFill>
                  <a:schemeClr val="bg2"/>
                </a:solidFill>
              </a:rPr>
              <a:t>2. Speech invariance/class-</a:t>
            </a:r>
            <a:r>
              <a:rPr lang="en-US" sz="3200" dirty="0" err="1" smtClean="0">
                <a:solidFill>
                  <a:schemeClr val="bg2"/>
                </a:solidFill>
              </a:rPr>
              <a:t>discrim.into</a:t>
            </a:r>
            <a:r>
              <a:rPr lang="en-US" sz="3200" dirty="0" smtClean="0">
                <a:solidFill>
                  <a:schemeClr val="bg2"/>
                </a:solidFill>
              </a:rPr>
              <a:t> deep-CNN</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rgbClr val="FF0000"/>
                </a:solidFill>
              </a:rPr>
              <a:t>--- A few new, promising DL architectures</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endParaRPr lang="en-US"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75</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34432869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3412" y="495300"/>
            <a:ext cx="7877175" cy="5867400"/>
          </a:xfrm>
          <a:prstGeom prst="rect">
            <a:avLst/>
          </a:prstGeom>
        </p:spPr>
      </p:pic>
    </p:spTree>
    <p:extLst>
      <p:ext uri="{BB962C8B-B14F-4D97-AF65-F5344CB8AC3E}">
        <p14:creationId xmlns:p14="http://schemas.microsoft.com/office/powerpoint/2010/main" val="35361735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42937" y="461962"/>
            <a:ext cx="7858125" cy="5934075"/>
          </a:xfrm>
          <a:prstGeom prst="rect">
            <a:avLst/>
          </a:prstGeom>
        </p:spPr>
      </p:pic>
    </p:spTree>
    <p:extLst>
      <p:ext uri="{BB962C8B-B14F-4D97-AF65-F5344CB8AC3E}">
        <p14:creationId xmlns:p14="http://schemas.microsoft.com/office/powerpoint/2010/main" val="29640891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 y="152400"/>
            <a:ext cx="10410825" cy="6324600"/>
          </a:xfrm>
          <a:prstGeom prst="rect">
            <a:avLst/>
          </a:prstGeom>
        </p:spPr>
      </p:pic>
      <p:sp>
        <p:nvSpPr>
          <p:cNvPr id="5" name="TextBox 4"/>
          <p:cNvSpPr txBox="1"/>
          <p:nvPr/>
        </p:nvSpPr>
        <p:spPr>
          <a:xfrm>
            <a:off x="4572000" y="0"/>
            <a:ext cx="2207784" cy="369332"/>
          </a:xfrm>
          <a:prstGeom prst="rect">
            <a:avLst/>
          </a:prstGeom>
          <a:noFill/>
        </p:spPr>
        <p:txBody>
          <a:bodyPr wrap="none" rtlCol="0">
            <a:spAutoFit/>
          </a:bodyPr>
          <a:lstStyle/>
          <a:p>
            <a:r>
              <a:rPr lang="en-US" dirty="0"/>
              <a:t>i</a:t>
            </a:r>
            <a:r>
              <a:rPr lang="en-US" dirty="0" smtClean="0"/>
              <a:t>n print, August, 2013</a:t>
            </a:r>
            <a:endParaRPr lang="en-US" dirty="0"/>
          </a:p>
        </p:txBody>
      </p:sp>
    </p:spTree>
    <p:extLst>
      <p:ext uri="{BB962C8B-B14F-4D97-AF65-F5344CB8AC3E}">
        <p14:creationId xmlns:p14="http://schemas.microsoft.com/office/powerpoint/2010/main" val="5418286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80656"/>
            <a:ext cx="5334000" cy="6975232"/>
          </a:xfrm>
          <a:prstGeom prst="rect">
            <a:avLst/>
          </a:prstGeom>
        </p:spPr>
      </p:pic>
      <p:pic>
        <p:nvPicPr>
          <p:cNvPr id="5" name="Picture 4"/>
          <p:cNvPicPr>
            <a:picLocks noChangeAspect="1"/>
          </p:cNvPicPr>
          <p:nvPr/>
        </p:nvPicPr>
        <p:blipFill>
          <a:blip r:embed="rId3"/>
          <a:stretch>
            <a:fillRect/>
          </a:stretch>
        </p:blipFill>
        <p:spPr>
          <a:xfrm>
            <a:off x="4724400" y="2505774"/>
            <a:ext cx="4071139" cy="3306762"/>
          </a:xfrm>
          <a:prstGeom prst="rect">
            <a:avLst/>
          </a:prstGeom>
        </p:spPr>
      </p:pic>
    </p:spTree>
    <p:extLst>
      <p:ext uri="{BB962C8B-B14F-4D97-AF65-F5344CB8AC3E}">
        <p14:creationId xmlns:p14="http://schemas.microsoft.com/office/powerpoint/2010/main" val="4076679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29378"/>
            <a:ext cx="9144000" cy="6692098"/>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6" name="Right Arrow 5"/>
          <p:cNvSpPr/>
          <p:nvPr/>
        </p:nvSpPr>
        <p:spPr>
          <a:xfrm>
            <a:off x="-489204" y="34023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1919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09302"/>
            <a:ext cx="9677400" cy="3429000"/>
          </a:xfrm>
        </p:spPr>
        <p:txBody>
          <a:bodyPr>
            <a:noAutofit/>
          </a:bodyPr>
          <a:lstStyle/>
          <a:p>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t/>
            </a:r>
            <a:br>
              <a:rPr lang="en-US" dirty="0" smtClean="0"/>
            </a:br>
            <a:r>
              <a:rPr lang="en-US" sz="4000" dirty="0" smtClean="0"/>
              <a:t/>
            </a:r>
            <a:br>
              <a:rPr lang="en-US" sz="4000" dirty="0" smtClean="0"/>
            </a:br>
            <a:r>
              <a:rPr lang="en-US" sz="3600" b="1" dirty="0" smtClean="0">
                <a:solidFill>
                  <a:schemeClr val="tx2"/>
                </a:solidFill>
                <a:latin typeface="Arial Black" pitchFamily="34" charset="0"/>
              </a:rPr>
              <a:t>Deep Stacking Networks for</a:t>
            </a:r>
            <a:br>
              <a:rPr lang="en-US" sz="3600" b="1" dirty="0" smtClean="0">
                <a:solidFill>
                  <a:schemeClr val="tx2"/>
                </a:solidFill>
                <a:latin typeface="Arial Black" pitchFamily="34" charset="0"/>
              </a:rPr>
            </a:br>
            <a:r>
              <a:rPr lang="en-US" sz="3600" b="1" dirty="0" smtClean="0">
                <a:solidFill>
                  <a:schemeClr val="tx2"/>
                </a:solidFill>
                <a:latin typeface="Arial Black" pitchFamily="34" charset="0"/>
              </a:rPr>
              <a:t>Information Retrieval</a:t>
            </a:r>
            <a:r>
              <a:rPr lang="en-US" sz="5400" dirty="0" smtClean="0"/>
              <a:t/>
            </a:r>
            <a:br>
              <a:rPr lang="en-US" sz="5400" dirty="0" smtClean="0"/>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endParaRPr lang="en-US" sz="4000" dirty="0"/>
          </a:p>
        </p:txBody>
      </p:sp>
      <p:sp>
        <p:nvSpPr>
          <p:cNvPr id="3" name="Subtitle 2"/>
          <p:cNvSpPr>
            <a:spLocks noGrp="1"/>
          </p:cNvSpPr>
          <p:nvPr>
            <p:ph type="subTitle" idx="1"/>
          </p:nvPr>
        </p:nvSpPr>
        <p:spPr>
          <a:xfrm>
            <a:off x="0" y="3429000"/>
            <a:ext cx="9296400" cy="3429000"/>
          </a:xfrm>
        </p:spPr>
        <p:txBody>
          <a:bodyPr>
            <a:normAutofit/>
          </a:bodyPr>
          <a:lstStyle/>
          <a:p>
            <a:pPr>
              <a:spcAft>
                <a:spcPts val="600"/>
              </a:spcAft>
            </a:pPr>
            <a:r>
              <a:rPr lang="en-US" b="1" dirty="0">
                <a:solidFill>
                  <a:srgbClr val="0070C0"/>
                </a:solidFill>
              </a:rPr>
              <a:t>Li </a:t>
            </a:r>
            <a:r>
              <a:rPr lang="en-US" b="1" dirty="0" smtClean="0">
                <a:solidFill>
                  <a:srgbClr val="0070C0"/>
                </a:solidFill>
              </a:rPr>
              <a:t>Deng, Xiaodong He, and Jianfeng Gao</a:t>
            </a:r>
          </a:p>
          <a:p>
            <a:pPr>
              <a:spcAft>
                <a:spcPts val="600"/>
              </a:spcAft>
            </a:pPr>
            <a:r>
              <a:rPr lang="en-US" b="1" dirty="0" smtClean="0">
                <a:solidFill>
                  <a:srgbClr val="0070C0"/>
                </a:solidFill>
              </a:rPr>
              <a:t>Microsoft Research, Redmond</a:t>
            </a:r>
          </a:p>
          <a:p>
            <a:pPr>
              <a:spcAft>
                <a:spcPts val="600"/>
              </a:spcAft>
            </a:pPr>
            <a:r>
              <a:rPr lang="en-US" b="1" dirty="0" smtClean="0">
                <a:solidFill>
                  <a:srgbClr val="0070C0"/>
                </a:solidFill>
              </a:rPr>
              <a:t> </a:t>
            </a:r>
            <a:endParaRPr lang="en-US" sz="4000" b="1" dirty="0" smtClean="0">
              <a:solidFill>
                <a:srgbClr val="0070C0"/>
              </a:solidFill>
            </a:endParaRPr>
          </a:p>
          <a:p>
            <a:r>
              <a:rPr lang="en-US" sz="2800" i="1" dirty="0" smtClean="0"/>
              <a:t>ICASSP, May 30, 2013</a:t>
            </a:r>
          </a:p>
          <a:p>
            <a:endParaRPr lang="en-US" sz="1800" i="1" dirty="0"/>
          </a:p>
        </p:txBody>
      </p:sp>
    </p:spTree>
    <p:extLst>
      <p:ext uri="{BB962C8B-B14F-4D97-AF65-F5344CB8AC3E}">
        <p14:creationId xmlns:p14="http://schemas.microsoft.com/office/powerpoint/2010/main" val="24142906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Outline</a:t>
            </a:r>
            <a:endParaRPr lang="en-US" dirty="0">
              <a:solidFill>
                <a:schemeClr val="accent1"/>
              </a:solidFill>
            </a:endParaRPr>
          </a:p>
        </p:txBody>
      </p:sp>
      <p:sp>
        <p:nvSpPr>
          <p:cNvPr id="3" name="Content Placeholder 2"/>
          <p:cNvSpPr>
            <a:spLocks noGrp="1"/>
          </p:cNvSpPr>
          <p:nvPr>
            <p:ph idx="1"/>
          </p:nvPr>
        </p:nvSpPr>
        <p:spPr>
          <a:xfrm>
            <a:off x="150607" y="1342038"/>
            <a:ext cx="8993393" cy="5263157"/>
          </a:xfrm>
        </p:spPr>
        <p:txBody>
          <a:bodyPr>
            <a:normAutofit fontScale="92500" lnSpcReduction="10000"/>
          </a:bodyPr>
          <a:lstStyle/>
          <a:p>
            <a:r>
              <a:rPr lang="en-US" sz="2800" dirty="0" smtClean="0"/>
              <a:t>Motivation: deep learning for Information Retrieval (IR)</a:t>
            </a:r>
          </a:p>
          <a:p>
            <a:pPr lvl="1"/>
            <a:r>
              <a:rPr lang="en-US" sz="2000" dirty="0" smtClean="0"/>
              <a:t>Learning to rank</a:t>
            </a:r>
          </a:p>
          <a:p>
            <a:pPr lvl="1"/>
            <a:r>
              <a:rPr lang="en-US" sz="2000" dirty="0" smtClean="0">
                <a:solidFill>
                  <a:schemeClr val="tx1">
                    <a:lumMod val="50000"/>
                    <a:lumOff val="50000"/>
                  </a:schemeClr>
                </a:solidFill>
              </a:rPr>
              <a:t>Semantic feature extraction for ranking</a:t>
            </a:r>
          </a:p>
          <a:p>
            <a:r>
              <a:rPr lang="en-US" sz="2800" dirty="0" smtClean="0"/>
              <a:t>Deep Stacking Net (DSN)</a:t>
            </a:r>
          </a:p>
          <a:p>
            <a:pPr lvl="1"/>
            <a:r>
              <a:rPr lang="en-US" sz="2000" dirty="0" smtClean="0"/>
              <a:t>Basic modular architectures</a:t>
            </a:r>
          </a:p>
          <a:p>
            <a:pPr lvl="1"/>
            <a:r>
              <a:rPr lang="en-US" sz="2000" dirty="0" smtClean="0"/>
              <a:t>Novel discriminative learning algorithm</a:t>
            </a:r>
          </a:p>
          <a:p>
            <a:r>
              <a:rPr lang="en-US" sz="2800" dirty="0" smtClean="0"/>
              <a:t>Applying DSN for IR --- learning to rank</a:t>
            </a:r>
          </a:p>
          <a:p>
            <a:pPr lvl="1"/>
            <a:r>
              <a:rPr lang="en-US" sz="2000" dirty="0" smtClean="0"/>
              <a:t>Formulating IR as a classification problem</a:t>
            </a:r>
          </a:p>
          <a:p>
            <a:pPr lvl="1"/>
            <a:r>
              <a:rPr lang="en-US" sz="2000" dirty="0" smtClean="0"/>
              <a:t>Special role of regularization</a:t>
            </a:r>
          </a:p>
          <a:p>
            <a:r>
              <a:rPr lang="en-US" sz="2800" dirty="0" smtClean="0"/>
              <a:t>Experiments</a:t>
            </a:r>
          </a:p>
          <a:p>
            <a:pPr lvl="1"/>
            <a:r>
              <a:rPr lang="en-US" dirty="0" smtClean="0"/>
              <a:t>IR task, data sets, and features</a:t>
            </a:r>
          </a:p>
          <a:p>
            <a:pPr lvl="1"/>
            <a:r>
              <a:rPr lang="en-US" dirty="0" smtClean="0"/>
              <a:t>Relationship between NDCG score &amp; classification </a:t>
            </a:r>
            <a:r>
              <a:rPr lang="en-US" dirty="0"/>
              <a:t>error </a:t>
            </a:r>
            <a:r>
              <a:rPr lang="en-US" dirty="0" smtClean="0"/>
              <a:t>rate</a:t>
            </a:r>
          </a:p>
          <a:p>
            <a:pPr lvl="1"/>
            <a:r>
              <a:rPr lang="en-US" dirty="0" smtClean="0"/>
              <a:t>NDCG results on an IR task (Ads selection)</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5197008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Background of IR</a:t>
            </a:r>
            <a:endParaRPr lang="en-US" dirty="0">
              <a:solidFill>
                <a:schemeClr val="accent1"/>
              </a:solidFill>
            </a:endParaRPr>
          </a:p>
        </p:txBody>
      </p:sp>
      <p:sp>
        <p:nvSpPr>
          <p:cNvPr id="3" name="Content Placeholder 2"/>
          <p:cNvSpPr>
            <a:spLocks noGrp="1"/>
          </p:cNvSpPr>
          <p:nvPr>
            <p:ph idx="1"/>
          </p:nvPr>
        </p:nvSpPr>
        <p:spPr>
          <a:xfrm>
            <a:off x="75304" y="1600221"/>
            <a:ext cx="8885816" cy="4525963"/>
          </a:xfrm>
        </p:spPr>
        <p:txBody>
          <a:bodyPr>
            <a:normAutofit/>
          </a:bodyPr>
          <a:lstStyle/>
          <a:p>
            <a:r>
              <a:rPr lang="en-US" sz="2800" dirty="0" smtClean="0"/>
              <a:t>Goal of IR: ranking text documents (D) for a query (Q)</a:t>
            </a:r>
          </a:p>
          <a:p>
            <a:r>
              <a:rPr lang="en-US" sz="2800" dirty="0" smtClean="0"/>
              <a:t>Common methods: </a:t>
            </a:r>
          </a:p>
          <a:p>
            <a:pPr lvl="1"/>
            <a:r>
              <a:rPr lang="en-US" sz="2400" dirty="0" smtClean="0"/>
              <a:t>Lexical matching: suffers from text discrepancy </a:t>
            </a:r>
            <a:r>
              <a:rPr lang="en-US" sz="2400" dirty="0" err="1" smtClean="0"/>
              <a:t>btwn</a:t>
            </a:r>
            <a:r>
              <a:rPr lang="en-US" sz="2400" dirty="0" smtClean="0"/>
              <a:t> Q and D (e.g. vocabulary, word usage, expression style, etc.)</a:t>
            </a:r>
          </a:p>
          <a:p>
            <a:pPr lvl="2"/>
            <a:r>
              <a:rPr lang="en-US" sz="2000" dirty="0" smtClean="0"/>
              <a:t>E.g., TF-IDF weighted vector space model</a:t>
            </a:r>
          </a:p>
          <a:p>
            <a:pPr lvl="1"/>
            <a:r>
              <a:rPr lang="en-US" sz="2400" dirty="0" smtClean="0"/>
              <a:t>Semantic matching: to bridge lexical </a:t>
            </a:r>
            <a:r>
              <a:rPr lang="en-US" sz="2400" dirty="0"/>
              <a:t>gaps </a:t>
            </a:r>
            <a:r>
              <a:rPr lang="en-US" sz="2400" dirty="0" smtClean="0"/>
              <a:t>btw </a:t>
            </a:r>
            <a:r>
              <a:rPr lang="en-US" sz="2400" dirty="0"/>
              <a:t>Q and D </a:t>
            </a:r>
            <a:endParaRPr lang="en-US" sz="2400" dirty="0" smtClean="0"/>
          </a:p>
          <a:p>
            <a:pPr lvl="2"/>
            <a:r>
              <a:rPr lang="en-US" sz="2000" dirty="0" smtClean="0"/>
              <a:t>E.g., Latent Semantic Analysis (LSA), PLSA, LDA, etc.</a:t>
            </a:r>
          </a:p>
          <a:p>
            <a:pPr lvl="1"/>
            <a:r>
              <a:rPr lang="en-US" smtClean="0"/>
              <a:t>Learning Q-D matching using clickthrough data</a:t>
            </a:r>
          </a:p>
          <a:p>
            <a:pPr lvl="2"/>
            <a:r>
              <a:rPr lang="en-US" smtClean="0"/>
              <a:t>E.g., translation models, bilingual topic models etc.</a:t>
            </a:r>
          </a:p>
          <a:p>
            <a:pPr lvl="1"/>
            <a:r>
              <a:rPr lang="en-US" sz="2400" smtClean="0"/>
              <a:t>These </a:t>
            </a:r>
            <a:r>
              <a:rPr lang="en-US" sz="2400" dirty="0" smtClean="0"/>
              <a:t>linear models suffer from restricted expressive power</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33645710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Deep Learning for IR</a:t>
            </a:r>
            <a:endParaRPr lang="en-US" dirty="0">
              <a:solidFill>
                <a:schemeClr val="accent1"/>
              </a:solidFill>
            </a:endParaRPr>
          </a:p>
        </p:txBody>
      </p:sp>
      <p:sp>
        <p:nvSpPr>
          <p:cNvPr id="3" name="Content Placeholder 2"/>
          <p:cNvSpPr>
            <a:spLocks noGrp="1"/>
          </p:cNvSpPr>
          <p:nvPr>
            <p:ph idx="1"/>
          </p:nvPr>
        </p:nvSpPr>
        <p:spPr>
          <a:xfrm>
            <a:off x="457200" y="1600221"/>
            <a:ext cx="8503920" cy="4525963"/>
          </a:xfrm>
        </p:spPr>
        <p:txBody>
          <a:bodyPr>
            <a:normAutofit/>
          </a:bodyPr>
          <a:lstStyle/>
          <a:p>
            <a:r>
              <a:rPr lang="en-US" sz="3600" dirty="0" smtClean="0"/>
              <a:t>Multilayers of nonlinearities</a:t>
            </a:r>
          </a:p>
          <a:p>
            <a:pPr lvl="1"/>
            <a:r>
              <a:rPr lang="en-US" dirty="0" smtClean="0"/>
              <a:t>Greater expressive power </a:t>
            </a:r>
            <a:endParaRPr lang="en-US" dirty="0"/>
          </a:p>
          <a:p>
            <a:pPr lvl="1"/>
            <a:r>
              <a:rPr lang="en-US" dirty="0" smtClean="0"/>
              <a:t>Better able to capture semantic contents in Q and D</a:t>
            </a:r>
          </a:p>
          <a:p>
            <a:pPr lvl="2"/>
            <a:r>
              <a:rPr lang="en-US" dirty="0" smtClean="0"/>
              <a:t>E.g., semantic hashing (Hinton et al, 2007)</a:t>
            </a:r>
          </a:p>
          <a:p>
            <a:pPr lvl="1"/>
            <a:r>
              <a:rPr lang="en-US" dirty="0" smtClean="0"/>
              <a:t>More effective use of supervised clickthrough data</a:t>
            </a:r>
          </a:p>
          <a:p>
            <a:r>
              <a:rPr lang="en-US" dirty="0" smtClean="0"/>
              <a:t>Use of (labeled) clickthrough data for IR ranking</a:t>
            </a:r>
          </a:p>
          <a:p>
            <a:pPr lvl="1"/>
            <a:r>
              <a:rPr lang="en-US" dirty="0" smtClean="0"/>
              <a:t>Shallow linear models: Gao et al., 2010;2011</a:t>
            </a:r>
          </a:p>
          <a:p>
            <a:pPr lvl="1"/>
            <a:r>
              <a:rPr lang="en-US" dirty="0" smtClean="0"/>
              <a:t>Shallow nonlinear models: Burges et al., 2005;2006</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11591819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 y="21021"/>
            <a:ext cx="9104586" cy="1143000"/>
          </a:xfrm>
        </p:spPr>
        <p:txBody>
          <a:bodyPr>
            <a:normAutofit/>
          </a:bodyPr>
          <a:lstStyle/>
          <a:p>
            <a:r>
              <a:rPr lang="en-US" dirty="0" smtClean="0">
                <a:solidFill>
                  <a:schemeClr val="accent1"/>
                </a:solidFill>
              </a:rPr>
              <a:t>Deep Stacking Net (DSN)</a:t>
            </a:r>
            <a:endParaRPr lang="en-US" dirty="0">
              <a:solidFill>
                <a:schemeClr val="accent1"/>
              </a:solidFill>
            </a:endParaRPr>
          </a:p>
        </p:txBody>
      </p:sp>
      <p:sp>
        <p:nvSpPr>
          <p:cNvPr id="4" name="Slide Number Placeholder 3"/>
          <p:cNvSpPr>
            <a:spLocks noGrp="1"/>
          </p:cNvSpPr>
          <p:nvPr>
            <p:ph type="sldNum" sz="quarter" idx="12"/>
          </p:nvPr>
        </p:nvSpPr>
        <p:spPr>
          <a:xfrm>
            <a:off x="6846146" y="6521744"/>
            <a:ext cx="2133600" cy="365125"/>
          </a:xfrm>
        </p:spPr>
        <p:txBody>
          <a:bodyPr/>
          <a:lstStyle/>
          <a:p>
            <a:fld id="{B6F15528-21DE-4FAA-801E-634DDDAF4B2B}" type="slidenum">
              <a:rPr lang="en-US" smtClean="0">
                <a:solidFill>
                  <a:prstClr val="black">
                    <a:tint val="75000"/>
                  </a:prstClr>
                </a:solidFill>
              </a:rPr>
              <a:pPr/>
              <a:t>84</a:t>
            </a:fld>
            <a:endParaRPr lang="en-US" dirty="0">
              <a:solidFill>
                <a:prstClr val="black">
                  <a:tint val="75000"/>
                </a:prstClr>
              </a:solidFill>
            </a:endParaRPr>
          </a:p>
        </p:txBody>
      </p:sp>
      <p:sp>
        <p:nvSpPr>
          <p:cNvPr id="7" name="Rectangle 1"/>
          <p:cNvSpPr>
            <a:spLocks noChangeArrowheads="1"/>
          </p:cNvSpPr>
          <p:nvPr/>
        </p:nvSpPr>
        <p:spPr bwMode="auto">
          <a:xfrm>
            <a:off x="-5556530" y="-238524"/>
            <a:ext cx="15152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sz="900" b="1"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Table 2</a:t>
            </a:r>
            <a:r>
              <a:rPr lang="en-US" sz="900" i="1" smtClean="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 DNN performance on wideband and narrowband test sets (a multitask-learning setup) using mixed-bandwidth training data.</a:t>
            </a:r>
            <a:endParaRPr lang="en-US" smtClean="0">
              <a:solidFill>
                <a:prstClr val="black"/>
              </a:solidFill>
              <a:latin typeface="Arial" panose="020B0604020202020204" pitchFamily="34" charset="0"/>
            </a:endParaRPr>
          </a:p>
        </p:txBody>
      </p:sp>
      <p:sp>
        <p:nvSpPr>
          <p:cNvPr id="3" name="Content Placeholder 2"/>
          <p:cNvSpPr>
            <a:spLocks noGrp="1"/>
          </p:cNvSpPr>
          <p:nvPr>
            <p:ph idx="1"/>
          </p:nvPr>
        </p:nvSpPr>
        <p:spPr>
          <a:xfrm>
            <a:off x="-16509" y="1507560"/>
            <a:ext cx="5310036" cy="5258364"/>
          </a:xfrm>
        </p:spPr>
        <p:txBody>
          <a:bodyPr>
            <a:normAutofit/>
          </a:bodyPr>
          <a:lstStyle/>
          <a:p>
            <a:r>
              <a:rPr lang="en-US" sz="2000" dirty="0" smtClean="0"/>
              <a:t>Deep Stacking Nets </a:t>
            </a:r>
            <a:r>
              <a:rPr lang="en-US" sz="1600" dirty="0" smtClean="0">
                <a:solidFill>
                  <a:schemeClr val="tx1">
                    <a:lumMod val="50000"/>
                    <a:lumOff val="50000"/>
                  </a:schemeClr>
                </a:solidFill>
              </a:rPr>
              <a:t>(Deng &amp; Yu, Interspeech’10; Deng, Yu, Platt, ICASSP’12)</a:t>
            </a:r>
          </a:p>
          <a:p>
            <a:r>
              <a:rPr lang="en-US" sz="2000" dirty="0" smtClean="0"/>
              <a:t>Interleave linear/nonlinear layers</a:t>
            </a:r>
          </a:p>
          <a:p>
            <a:r>
              <a:rPr lang="en-US" sz="2000" dirty="0" smtClean="0">
                <a:solidFill>
                  <a:srgbClr val="00B050"/>
                </a:solidFill>
              </a:rPr>
              <a:t>Exploit closed-form constraints among network’s weights</a:t>
            </a:r>
          </a:p>
          <a:p>
            <a:r>
              <a:rPr lang="en-US" sz="2000" dirty="0"/>
              <a:t>Much easier to learn than DNN</a:t>
            </a:r>
          </a:p>
          <a:p>
            <a:r>
              <a:rPr lang="en-US" sz="2000" dirty="0" smtClean="0"/>
              <a:t>Naturally amenable to parallel training</a:t>
            </a:r>
          </a:p>
          <a:p>
            <a:r>
              <a:rPr lang="en-US" sz="2000" dirty="0" smtClean="0"/>
              <a:t>(Largely) convex optimization</a:t>
            </a:r>
          </a:p>
          <a:p>
            <a:r>
              <a:rPr lang="en-US" sz="2000" dirty="0"/>
              <a:t>Extended to tensor </a:t>
            </a:r>
            <a:r>
              <a:rPr lang="en-US" sz="2000" dirty="0" smtClean="0"/>
              <a:t>version </a:t>
            </a:r>
            <a:r>
              <a:rPr lang="en-US" sz="1800" dirty="0" smtClean="0">
                <a:solidFill>
                  <a:schemeClr val="tx1">
                    <a:lumMod val="50000"/>
                    <a:lumOff val="50000"/>
                  </a:schemeClr>
                </a:solidFill>
              </a:rPr>
              <a:t>(Hutchinson et al, ICASSP’12, TPAMI-2013)</a:t>
            </a:r>
            <a:endParaRPr lang="en-US" sz="2000" dirty="0" smtClean="0">
              <a:solidFill>
                <a:schemeClr val="tx1">
                  <a:lumMod val="50000"/>
                  <a:lumOff val="50000"/>
                </a:schemeClr>
              </a:solidFill>
            </a:endParaRPr>
          </a:p>
          <a:p>
            <a:r>
              <a:rPr lang="en-US" sz="2000" dirty="0"/>
              <a:t>Extended to kernel </a:t>
            </a:r>
            <a:r>
              <a:rPr lang="en-US" sz="2000" dirty="0" smtClean="0"/>
              <a:t>version </a:t>
            </a:r>
            <a:r>
              <a:rPr lang="en-US" sz="1800" dirty="0" smtClean="0">
                <a:solidFill>
                  <a:schemeClr val="tx1">
                    <a:lumMod val="50000"/>
                    <a:lumOff val="50000"/>
                  </a:schemeClr>
                </a:solidFill>
              </a:rPr>
              <a:t>(Deng et al, SLT’12)</a:t>
            </a:r>
          </a:p>
          <a:p>
            <a:r>
              <a:rPr lang="en-US" sz="2000" dirty="0" smtClean="0"/>
              <a:t>Works very well for MNIST, TIMIT, WSJ, SLU </a:t>
            </a:r>
          </a:p>
          <a:p>
            <a:r>
              <a:rPr lang="en-US" sz="2000" dirty="0" smtClean="0"/>
              <a:t>This paper: a more recent application to </a:t>
            </a:r>
            <a:r>
              <a:rPr lang="en-US" sz="2000" b="1" dirty="0" smtClean="0"/>
              <a:t>IR ranking</a:t>
            </a:r>
            <a:endParaRPr lang="en-US" sz="2000" dirty="0"/>
          </a:p>
          <a:p>
            <a:pPr marL="0" indent="0">
              <a:buNone/>
            </a:pPr>
            <a:endParaRPr lang="en-US" sz="1600" dirty="0">
              <a:solidFill>
                <a:schemeClr val="tx2"/>
              </a:solidFill>
            </a:endParaRPr>
          </a:p>
        </p:txBody>
      </p:sp>
      <p:grpSp>
        <p:nvGrpSpPr>
          <p:cNvPr id="8" name="Group 11"/>
          <p:cNvGrpSpPr>
            <a:grpSpLocks/>
          </p:cNvGrpSpPr>
          <p:nvPr/>
        </p:nvGrpSpPr>
        <p:grpSpPr bwMode="auto">
          <a:xfrm>
            <a:off x="5688784" y="1484638"/>
            <a:ext cx="2954842" cy="4881041"/>
            <a:chOff x="5621186" y="1450067"/>
            <a:chExt cx="2690321" cy="5292809"/>
          </a:xfrm>
        </p:grpSpPr>
        <p:sp>
          <p:nvSpPr>
            <p:cNvPr id="9" name="Freeform 8"/>
            <p:cNvSpPr/>
            <p:nvPr/>
          </p:nvSpPr>
          <p:spPr>
            <a:xfrm>
              <a:off x="5629122" y="3047117"/>
              <a:ext cx="2149083" cy="2224122"/>
            </a:xfrm>
            <a:custGeom>
              <a:avLst/>
              <a:gdLst>
                <a:gd name="connsiteX0" fmla="*/ 354117 w 2148809"/>
                <a:gd name="connsiteY0" fmla="*/ 80529 h 2223050"/>
                <a:gd name="connsiteX1" fmla="*/ 699023 w 2148809"/>
                <a:gd name="connsiteY1" fmla="*/ 318 h 2223050"/>
                <a:gd name="connsiteX2" fmla="*/ 1076012 w 2148809"/>
                <a:gd name="connsiteY2" fmla="*/ 56465 h 2223050"/>
                <a:gd name="connsiteX3" fmla="*/ 1268517 w 2148809"/>
                <a:gd name="connsiteY3" fmla="*/ 152718 h 2223050"/>
                <a:gd name="connsiteX4" fmla="*/ 1412896 w 2148809"/>
                <a:gd name="connsiteY4" fmla="*/ 385329 h 2223050"/>
                <a:gd name="connsiteX5" fmla="*/ 1733738 w 2148809"/>
                <a:gd name="connsiteY5" fmla="*/ 625960 h 2223050"/>
                <a:gd name="connsiteX6" fmla="*/ 2126770 w 2148809"/>
                <a:gd name="connsiteY6" fmla="*/ 1018992 h 2223050"/>
                <a:gd name="connsiteX7" fmla="*/ 2086665 w 2148809"/>
                <a:gd name="connsiteY7" fmla="*/ 1588486 h 2223050"/>
                <a:gd name="connsiteX8" fmla="*/ 1982391 w 2148809"/>
                <a:gd name="connsiteY8" fmla="*/ 1925371 h 2223050"/>
                <a:gd name="connsiteX9" fmla="*/ 1821970 w 2148809"/>
                <a:gd name="connsiteY9" fmla="*/ 2198086 h 2223050"/>
                <a:gd name="connsiteX10" fmla="*/ 1517170 w 2148809"/>
                <a:gd name="connsiteY10" fmla="*/ 2206107 h 2223050"/>
                <a:gd name="connsiteX11" fmla="*/ 1059970 w 2148809"/>
                <a:gd name="connsiteY11" fmla="*/ 2157981 h 2223050"/>
                <a:gd name="connsiteX12" fmla="*/ 715065 w 2148809"/>
                <a:gd name="connsiteY12" fmla="*/ 2093813 h 2223050"/>
                <a:gd name="connsiteX13" fmla="*/ 265886 w 2148809"/>
                <a:gd name="connsiteY13" fmla="*/ 1732865 h 2223050"/>
                <a:gd name="connsiteX14" fmla="*/ 17233 w 2148809"/>
                <a:gd name="connsiteY14" fmla="*/ 1227539 h 2223050"/>
                <a:gd name="connsiteX15" fmla="*/ 41296 w 2148809"/>
                <a:gd name="connsiteY15" fmla="*/ 714192 h 2223050"/>
                <a:gd name="connsiteX16" fmla="*/ 201717 w 2148809"/>
                <a:gd name="connsiteY16" fmla="*/ 248971 h 2223050"/>
                <a:gd name="connsiteX17" fmla="*/ 354117 w 2148809"/>
                <a:gd name="connsiteY17" fmla="*/ 80529 h 22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8809" h="2223050">
                  <a:moveTo>
                    <a:pt x="354117" y="80529"/>
                  </a:moveTo>
                  <a:cubicBezTo>
                    <a:pt x="437001" y="39087"/>
                    <a:pt x="578707" y="4329"/>
                    <a:pt x="699023" y="318"/>
                  </a:cubicBezTo>
                  <a:cubicBezTo>
                    <a:pt x="819339" y="-3693"/>
                    <a:pt x="981096" y="31065"/>
                    <a:pt x="1076012" y="56465"/>
                  </a:cubicBezTo>
                  <a:cubicBezTo>
                    <a:pt x="1170928" y="81865"/>
                    <a:pt x="1212370" y="97907"/>
                    <a:pt x="1268517" y="152718"/>
                  </a:cubicBezTo>
                  <a:cubicBezTo>
                    <a:pt x="1324664" y="207529"/>
                    <a:pt x="1335359" y="306455"/>
                    <a:pt x="1412896" y="385329"/>
                  </a:cubicBezTo>
                  <a:cubicBezTo>
                    <a:pt x="1490433" y="464203"/>
                    <a:pt x="1614759" y="520349"/>
                    <a:pt x="1733738" y="625960"/>
                  </a:cubicBezTo>
                  <a:cubicBezTo>
                    <a:pt x="1852717" y="731571"/>
                    <a:pt x="2067949" y="858571"/>
                    <a:pt x="2126770" y="1018992"/>
                  </a:cubicBezTo>
                  <a:cubicBezTo>
                    <a:pt x="2185591" y="1179413"/>
                    <a:pt x="2110728" y="1437423"/>
                    <a:pt x="2086665" y="1588486"/>
                  </a:cubicBezTo>
                  <a:cubicBezTo>
                    <a:pt x="2062602" y="1739549"/>
                    <a:pt x="2026507" y="1823771"/>
                    <a:pt x="1982391" y="1925371"/>
                  </a:cubicBezTo>
                  <a:cubicBezTo>
                    <a:pt x="1938275" y="2026971"/>
                    <a:pt x="1899507" y="2151297"/>
                    <a:pt x="1821970" y="2198086"/>
                  </a:cubicBezTo>
                  <a:cubicBezTo>
                    <a:pt x="1744433" y="2244875"/>
                    <a:pt x="1644170" y="2212791"/>
                    <a:pt x="1517170" y="2206107"/>
                  </a:cubicBezTo>
                  <a:cubicBezTo>
                    <a:pt x="1390170" y="2199423"/>
                    <a:pt x="1193654" y="2176697"/>
                    <a:pt x="1059970" y="2157981"/>
                  </a:cubicBezTo>
                  <a:cubicBezTo>
                    <a:pt x="926286" y="2139265"/>
                    <a:pt x="847412" y="2164666"/>
                    <a:pt x="715065" y="2093813"/>
                  </a:cubicBezTo>
                  <a:cubicBezTo>
                    <a:pt x="582718" y="2022960"/>
                    <a:pt x="382191" y="1877244"/>
                    <a:pt x="265886" y="1732865"/>
                  </a:cubicBezTo>
                  <a:cubicBezTo>
                    <a:pt x="149581" y="1588486"/>
                    <a:pt x="54665" y="1397318"/>
                    <a:pt x="17233" y="1227539"/>
                  </a:cubicBezTo>
                  <a:cubicBezTo>
                    <a:pt x="-20199" y="1057760"/>
                    <a:pt x="10549" y="877287"/>
                    <a:pt x="41296" y="714192"/>
                  </a:cubicBezTo>
                  <a:cubicBezTo>
                    <a:pt x="72043" y="551097"/>
                    <a:pt x="144233" y="354582"/>
                    <a:pt x="201717" y="248971"/>
                  </a:cubicBezTo>
                  <a:cubicBezTo>
                    <a:pt x="259201" y="143360"/>
                    <a:pt x="271233" y="121971"/>
                    <a:pt x="354117" y="80529"/>
                  </a:cubicBez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blipFill>
                  <a:blip r:embed="rId2"/>
                  <a:tile tx="0" ty="0" sx="100000" sy="100000" flip="none" algn="tl"/>
                </a:blipFill>
              </a:endParaRPr>
            </a:p>
          </p:txBody>
        </p:sp>
        <p:sp>
          <p:nvSpPr>
            <p:cNvPr id="10" name="Freeform 9"/>
            <p:cNvSpPr/>
            <p:nvPr/>
          </p:nvSpPr>
          <p:spPr>
            <a:xfrm>
              <a:off x="5632296" y="1450067"/>
              <a:ext cx="2679211" cy="2125696"/>
            </a:xfrm>
            <a:custGeom>
              <a:avLst/>
              <a:gdLst>
                <a:gd name="connsiteX0" fmla="*/ 464058 w 2679565"/>
                <a:gd name="connsiteY0" fmla="*/ 2015028 h 2126296"/>
                <a:gd name="connsiteX1" fmla="*/ 993447 w 2679565"/>
                <a:gd name="connsiteY1" fmla="*/ 2079196 h 2126296"/>
                <a:gd name="connsiteX2" fmla="*/ 1562942 w 2679565"/>
                <a:gd name="connsiteY2" fmla="*/ 2111280 h 2126296"/>
                <a:gd name="connsiteX3" fmla="*/ 2252753 w 2679565"/>
                <a:gd name="connsiteY3" fmla="*/ 2103259 h 2126296"/>
                <a:gd name="connsiteX4" fmla="*/ 2565574 w 2679565"/>
                <a:gd name="connsiteY4" fmla="*/ 1846586 h 2126296"/>
                <a:gd name="connsiteX5" fmla="*/ 2677869 w 2679565"/>
                <a:gd name="connsiteY5" fmla="*/ 1052501 h 2126296"/>
                <a:gd name="connsiteX6" fmla="*/ 2493384 w 2679565"/>
                <a:gd name="connsiteY6" fmla="*/ 210291 h 2126296"/>
                <a:gd name="connsiteX7" fmla="*/ 1867742 w 2679565"/>
                <a:gd name="connsiteY7" fmla="*/ 1744 h 2126296"/>
                <a:gd name="connsiteX8" fmla="*/ 1041574 w 2679565"/>
                <a:gd name="connsiteY8" fmla="*/ 122059 h 2126296"/>
                <a:gd name="connsiteX9" fmla="*/ 183321 w 2679565"/>
                <a:gd name="connsiteY9" fmla="*/ 322586 h 2126296"/>
                <a:gd name="connsiteX10" fmla="*/ 30921 w 2679565"/>
                <a:gd name="connsiteY10" fmla="*/ 908122 h 2126296"/>
                <a:gd name="connsiteX11" fmla="*/ 6858 w 2679565"/>
                <a:gd name="connsiteY11" fmla="*/ 1156775 h 2126296"/>
                <a:gd name="connsiteX12" fmla="*/ 119153 w 2679565"/>
                <a:gd name="connsiteY12" fmla="*/ 1469596 h 2126296"/>
                <a:gd name="connsiteX13" fmla="*/ 247490 w 2679565"/>
                <a:gd name="connsiteY13" fmla="*/ 1838565 h 2126296"/>
                <a:gd name="connsiteX14" fmla="*/ 464058 w 2679565"/>
                <a:gd name="connsiteY14" fmla="*/ 2015028 h 212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9565" h="2126296">
                  <a:moveTo>
                    <a:pt x="464058" y="2015028"/>
                  </a:moveTo>
                  <a:cubicBezTo>
                    <a:pt x="588384" y="2055133"/>
                    <a:pt x="810300" y="2063154"/>
                    <a:pt x="993447" y="2079196"/>
                  </a:cubicBezTo>
                  <a:cubicBezTo>
                    <a:pt x="1176594" y="2095238"/>
                    <a:pt x="1562942" y="2111280"/>
                    <a:pt x="1562942" y="2111280"/>
                  </a:cubicBezTo>
                  <a:cubicBezTo>
                    <a:pt x="1772826" y="2115291"/>
                    <a:pt x="2085648" y="2147375"/>
                    <a:pt x="2252753" y="2103259"/>
                  </a:cubicBezTo>
                  <a:cubicBezTo>
                    <a:pt x="2419858" y="2059143"/>
                    <a:pt x="2494721" y="2021712"/>
                    <a:pt x="2565574" y="1846586"/>
                  </a:cubicBezTo>
                  <a:cubicBezTo>
                    <a:pt x="2636427" y="1671460"/>
                    <a:pt x="2689901" y="1325217"/>
                    <a:pt x="2677869" y="1052501"/>
                  </a:cubicBezTo>
                  <a:cubicBezTo>
                    <a:pt x="2665837" y="779785"/>
                    <a:pt x="2628405" y="385417"/>
                    <a:pt x="2493384" y="210291"/>
                  </a:cubicBezTo>
                  <a:cubicBezTo>
                    <a:pt x="2358363" y="35165"/>
                    <a:pt x="2109710" y="16449"/>
                    <a:pt x="1867742" y="1744"/>
                  </a:cubicBezTo>
                  <a:cubicBezTo>
                    <a:pt x="1625774" y="-12961"/>
                    <a:pt x="1322311" y="68585"/>
                    <a:pt x="1041574" y="122059"/>
                  </a:cubicBezTo>
                  <a:cubicBezTo>
                    <a:pt x="760837" y="175533"/>
                    <a:pt x="351763" y="191576"/>
                    <a:pt x="183321" y="322586"/>
                  </a:cubicBezTo>
                  <a:cubicBezTo>
                    <a:pt x="14879" y="453596"/>
                    <a:pt x="60331" y="769090"/>
                    <a:pt x="30921" y="908122"/>
                  </a:cubicBezTo>
                  <a:cubicBezTo>
                    <a:pt x="1510" y="1047153"/>
                    <a:pt x="-7847" y="1063196"/>
                    <a:pt x="6858" y="1156775"/>
                  </a:cubicBezTo>
                  <a:cubicBezTo>
                    <a:pt x="21563" y="1250354"/>
                    <a:pt x="79048" y="1355964"/>
                    <a:pt x="119153" y="1469596"/>
                  </a:cubicBezTo>
                  <a:cubicBezTo>
                    <a:pt x="159258" y="1583228"/>
                    <a:pt x="191343" y="1742312"/>
                    <a:pt x="247490" y="1838565"/>
                  </a:cubicBezTo>
                  <a:cubicBezTo>
                    <a:pt x="303637" y="1934818"/>
                    <a:pt x="339732" y="1974923"/>
                    <a:pt x="464058" y="2015028"/>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grpSp>
          <p:nvGrpSpPr>
            <p:cNvPr id="11" name="Group 27"/>
            <p:cNvGrpSpPr>
              <a:grpSpLocks/>
            </p:cNvGrpSpPr>
            <p:nvPr/>
          </p:nvGrpSpPr>
          <p:grpSpPr bwMode="auto">
            <a:xfrm>
              <a:off x="5621186" y="1816785"/>
              <a:ext cx="2344309" cy="4926091"/>
              <a:chOff x="496527" y="1455045"/>
              <a:chExt cx="2344309" cy="4926091"/>
            </a:xfrm>
          </p:grpSpPr>
          <p:sp>
            <p:nvSpPr>
              <p:cNvPr id="13" name="Rectangle 12"/>
              <p:cNvSpPr/>
              <p:nvPr/>
            </p:nvSpPr>
            <p:spPr>
              <a:xfrm>
                <a:off x="974277" y="6165233"/>
                <a:ext cx="638058" cy="21590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X</a:t>
                </a:r>
                <a:endParaRPr lang="en-US" dirty="0">
                  <a:solidFill>
                    <a:srgbClr val="000000"/>
                  </a:solidFill>
                </a:endParaRPr>
              </a:p>
            </p:txBody>
          </p:sp>
          <p:sp>
            <p:nvSpPr>
              <p:cNvPr id="14" name="Rectangle 13"/>
              <p:cNvSpPr/>
              <p:nvPr/>
            </p:nvSpPr>
            <p:spPr>
              <a:xfrm>
                <a:off x="496527" y="5250818"/>
                <a:ext cx="1687204" cy="22542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H1</a:t>
                </a:r>
                <a:endParaRPr lang="en-US" dirty="0">
                  <a:solidFill>
                    <a:srgbClr val="000000"/>
                  </a:solidFill>
                </a:endParaRPr>
              </a:p>
            </p:txBody>
          </p:sp>
          <p:sp>
            <p:nvSpPr>
              <p:cNvPr id="15" name="Rectangle 14"/>
              <p:cNvSpPr/>
              <p:nvPr/>
            </p:nvSpPr>
            <p:spPr>
              <a:xfrm>
                <a:off x="1085381" y="4493568"/>
                <a:ext cx="461879" cy="21590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Y1</a:t>
                </a:r>
                <a:endParaRPr lang="en-US" dirty="0">
                  <a:solidFill>
                    <a:srgbClr val="000000"/>
                  </a:solidFill>
                </a:endParaRPr>
              </a:p>
            </p:txBody>
          </p:sp>
          <p:sp>
            <p:nvSpPr>
              <p:cNvPr id="16" name="Right Arrow 15"/>
              <p:cNvSpPr/>
              <p:nvPr/>
            </p:nvSpPr>
            <p:spPr>
              <a:xfrm rot="16200000">
                <a:off x="949607" y="5558052"/>
                <a:ext cx="687398" cy="485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17" name="Right Arrow 16"/>
              <p:cNvSpPr/>
              <p:nvPr/>
            </p:nvSpPr>
            <p:spPr>
              <a:xfrm rot="16200000">
                <a:off x="1036919" y="4737301"/>
                <a:ext cx="541347" cy="485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18" name="Rectangle 17"/>
              <p:cNvSpPr/>
              <p:nvPr/>
            </p:nvSpPr>
            <p:spPr>
              <a:xfrm>
                <a:off x="769527" y="3564866"/>
                <a:ext cx="1687204" cy="22542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H2</a:t>
                </a:r>
                <a:endParaRPr lang="en-US" dirty="0">
                  <a:solidFill>
                    <a:srgbClr val="000000"/>
                  </a:solidFill>
                </a:endParaRPr>
              </a:p>
            </p:txBody>
          </p:sp>
          <p:sp>
            <p:nvSpPr>
              <p:cNvPr id="19" name="Rectangle 18"/>
              <p:cNvSpPr/>
              <p:nvPr/>
            </p:nvSpPr>
            <p:spPr>
              <a:xfrm>
                <a:off x="1153632" y="2109105"/>
                <a:ext cx="1687204" cy="22542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H3</a:t>
                </a:r>
                <a:endParaRPr lang="en-US" dirty="0">
                  <a:solidFill>
                    <a:srgbClr val="000000"/>
                  </a:solidFill>
                </a:endParaRPr>
              </a:p>
            </p:txBody>
          </p:sp>
          <p:sp>
            <p:nvSpPr>
              <p:cNvPr id="20" name="Rectangle 19"/>
              <p:cNvSpPr/>
              <p:nvPr/>
            </p:nvSpPr>
            <p:spPr>
              <a:xfrm>
                <a:off x="1932952" y="2885406"/>
                <a:ext cx="638058" cy="21590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X</a:t>
                </a:r>
                <a:endParaRPr lang="en-US" dirty="0">
                  <a:solidFill>
                    <a:srgbClr val="000000"/>
                  </a:solidFill>
                </a:endParaRPr>
              </a:p>
            </p:txBody>
          </p:sp>
          <p:sp>
            <p:nvSpPr>
              <p:cNvPr id="21" name="Rectangle 20"/>
              <p:cNvSpPr/>
              <p:nvPr/>
            </p:nvSpPr>
            <p:spPr>
              <a:xfrm>
                <a:off x="1612335" y="4493568"/>
                <a:ext cx="639646" cy="21590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X</a:t>
                </a:r>
                <a:endParaRPr lang="en-US" dirty="0">
                  <a:solidFill>
                    <a:srgbClr val="000000"/>
                  </a:solidFill>
                </a:endParaRPr>
              </a:p>
            </p:txBody>
          </p:sp>
          <p:sp>
            <p:nvSpPr>
              <p:cNvPr id="22" name="Right Arrow 21"/>
              <p:cNvSpPr/>
              <p:nvPr/>
            </p:nvSpPr>
            <p:spPr>
              <a:xfrm rot="16200000">
                <a:off x="1268636" y="3907026"/>
                <a:ext cx="688986" cy="484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23" name="Rectangle 22"/>
              <p:cNvSpPr/>
              <p:nvPr/>
            </p:nvSpPr>
            <p:spPr>
              <a:xfrm>
                <a:off x="1734551" y="1455045"/>
                <a:ext cx="461878" cy="21590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Y3</a:t>
                </a:r>
                <a:endParaRPr lang="en-US" dirty="0">
                  <a:solidFill>
                    <a:srgbClr val="000000"/>
                  </a:solidFill>
                </a:endParaRPr>
              </a:p>
            </p:txBody>
          </p:sp>
          <p:sp>
            <p:nvSpPr>
              <p:cNvPr id="24" name="Rectangle 23"/>
              <p:cNvSpPr/>
              <p:nvPr/>
            </p:nvSpPr>
            <p:spPr>
              <a:xfrm>
                <a:off x="1381396" y="2896519"/>
                <a:ext cx="461879" cy="21590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Y2</a:t>
                </a:r>
                <a:endParaRPr lang="en-US" dirty="0">
                  <a:solidFill>
                    <a:srgbClr val="000000"/>
                  </a:solidFill>
                </a:endParaRPr>
              </a:p>
            </p:txBody>
          </p:sp>
          <p:sp>
            <p:nvSpPr>
              <p:cNvPr id="25" name="Right Arrow 24"/>
              <p:cNvSpPr/>
              <p:nvPr/>
            </p:nvSpPr>
            <p:spPr>
              <a:xfrm rot="16200000">
                <a:off x="1367859" y="3093419"/>
                <a:ext cx="468319" cy="484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26" name="Right Arrow 25"/>
              <p:cNvSpPr/>
              <p:nvPr/>
            </p:nvSpPr>
            <p:spPr>
              <a:xfrm rot="16200000">
                <a:off x="1656722" y="2367920"/>
                <a:ext cx="550872" cy="484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27" name="Right Arrow 26"/>
              <p:cNvSpPr/>
              <p:nvPr/>
            </p:nvSpPr>
            <p:spPr>
              <a:xfrm rot="16200000">
                <a:off x="1765459" y="1655915"/>
                <a:ext cx="422282" cy="484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grpSp>
        <p:sp>
          <p:nvSpPr>
            <p:cNvPr id="12" name="Freeform 11"/>
            <p:cNvSpPr/>
            <p:nvPr/>
          </p:nvSpPr>
          <p:spPr>
            <a:xfrm>
              <a:off x="6817943" y="2421632"/>
              <a:ext cx="339663" cy="585796"/>
            </a:xfrm>
            <a:custGeom>
              <a:avLst/>
              <a:gdLst>
                <a:gd name="connsiteX0" fmla="*/ 104273 w 339474"/>
                <a:gd name="connsiteY0" fmla="*/ 585537 h 585537"/>
                <a:gd name="connsiteX1" fmla="*/ 0 w 339474"/>
                <a:gd name="connsiteY1" fmla="*/ 0 h 585537"/>
              </a:gdLst>
              <a:ahLst/>
              <a:cxnLst>
                <a:cxn ang="0">
                  <a:pos x="connsiteX0" y="connsiteY0"/>
                </a:cxn>
                <a:cxn ang="0">
                  <a:pos x="connsiteX1" y="connsiteY1"/>
                </a:cxn>
              </a:cxnLst>
              <a:rect l="l" t="t" r="r" b="b"/>
              <a:pathLst>
                <a:path w="339474" h="585537">
                  <a:moveTo>
                    <a:pt x="104273" y="585537"/>
                  </a:moveTo>
                  <a:cubicBezTo>
                    <a:pt x="323515" y="571500"/>
                    <a:pt x="542758" y="557463"/>
                    <a:pt x="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defTabSz="914009" fontAlgn="base">
                <a:spcBef>
                  <a:spcPct val="0"/>
                </a:spcBef>
                <a:spcAft>
                  <a:spcPct val="0"/>
                </a:spcAft>
                <a:defRPr/>
              </a:pPr>
              <a:endParaRPr lang="en-US">
                <a:solidFill>
                  <a:srgbClr val="000000"/>
                </a:solidFill>
              </a:endParaRPr>
            </a:p>
          </p:txBody>
        </p:sp>
      </p:grpSp>
      <p:sp>
        <p:nvSpPr>
          <p:cNvPr id="28" name="TextBox 27"/>
          <p:cNvSpPr txBox="1"/>
          <p:nvPr/>
        </p:nvSpPr>
        <p:spPr>
          <a:xfrm>
            <a:off x="6735618" y="341638"/>
            <a:ext cx="430587" cy="1107955"/>
          </a:xfrm>
          <a:prstGeom prst="rect">
            <a:avLst/>
          </a:prstGeom>
          <a:noFill/>
        </p:spPr>
        <p:txBody>
          <a:bodyPr wrap="square" lIns="91401" tIns="45700" rIns="91401" bIns="45700">
            <a:spAutoFit/>
          </a:bodyPr>
          <a:lstStyle/>
          <a:p>
            <a:pPr defTabSz="914009" fontAlgn="base">
              <a:spcBef>
                <a:spcPct val="0"/>
              </a:spcBef>
              <a:spcAft>
                <a:spcPct val="0"/>
              </a:spcAft>
              <a:defRPr/>
            </a:pPr>
            <a:r>
              <a:rPr lang="en-US" sz="6600" dirty="0">
                <a:solidFill>
                  <a:srgbClr val="BBE0E3">
                    <a:lumMod val="50000"/>
                  </a:srgbClr>
                </a:solidFill>
              </a:rPr>
              <a:t>.</a:t>
            </a:r>
          </a:p>
        </p:txBody>
      </p:sp>
      <p:grpSp>
        <p:nvGrpSpPr>
          <p:cNvPr id="29" name="Group 31"/>
          <p:cNvGrpSpPr>
            <a:grpSpLocks/>
          </p:cNvGrpSpPr>
          <p:nvPr/>
        </p:nvGrpSpPr>
        <p:grpSpPr bwMode="auto">
          <a:xfrm>
            <a:off x="6735617" y="598111"/>
            <a:ext cx="627577" cy="1458325"/>
            <a:chOff x="6982943" y="385055"/>
            <a:chExt cx="572723" cy="1581261"/>
          </a:xfrm>
        </p:grpSpPr>
        <p:sp>
          <p:nvSpPr>
            <p:cNvPr id="30" name="TextBox 29"/>
            <p:cNvSpPr txBox="1"/>
            <p:nvPr/>
          </p:nvSpPr>
          <p:spPr>
            <a:xfrm>
              <a:off x="6982945" y="385055"/>
              <a:ext cx="392951" cy="1108031"/>
            </a:xfrm>
            <a:prstGeom prst="rect">
              <a:avLst/>
            </a:prstGeom>
            <a:noFill/>
          </p:spPr>
          <p:txBody>
            <a:bodyPr>
              <a:spAutoFit/>
            </a:bodyPr>
            <a:lstStyle/>
            <a:p>
              <a:pPr defTabSz="914009" fontAlgn="base">
                <a:spcBef>
                  <a:spcPct val="0"/>
                </a:spcBef>
                <a:spcAft>
                  <a:spcPct val="0"/>
                </a:spcAft>
                <a:defRPr/>
              </a:pPr>
              <a:r>
                <a:rPr lang="en-US" sz="6600" dirty="0">
                  <a:solidFill>
                    <a:srgbClr val="BBE0E3">
                      <a:lumMod val="50000"/>
                    </a:srgbClr>
                  </a:solidFill>
                </a:rPr>
                <a:t>.</a:t>
              </a:r>
            </a:p>
          </p:txBody>
        </p:sp>
        <p:sp>
          <p:nvSpPr>
            <p:cNvPr id="31" name="TextBox 30"/>
            <p:cNvSpPr txBox="1"/>
            <p:nvPr/>
          </p:nvSpPr>
          <p:spPr>
            <a:xfrm>
              <a:off x="6982943" y="764916"/>
              <a:ext cx="572723" cy="1201400"/>
            </a:xfrm>
            <a:prstGeom prst="rect">
              <a:avLst/>
            </a:prstGeom>
            <a:noFill/>
          </p:spPr>
          <p:txBody>
            <a:bodyPr wrap="square">
              <a:spAutoFit/>
            </a:bodyPr>
            <a:lstStyle/>
            <a:p>
              <a:pPr defTabSz="914009" fontAlgn="base">
                <a:spcBef>
                  <a:spcPct val="0"/>
                </a:spcBef>
                <a:spcAft>
                  <a:spcPct val="0"/>
                </a:spcAft>
                <a:defRPr/>
              </a:pPr>
              <a:r>
                <a:rPr lang="en-US" sz="6600" dirty="0">
                  <a:solidFill>
                    <a:srgbClr val="BBE0E3">
                      <a:lumMod val="50000"/>
                    </a:srgbClr>
                  </a:solidFill>
                </a:rPr>
                <a:t>.</a:t>
              </a:r>
            </a:p>
          </p:txBody>
        </p:sp>
      </p:grpSp>
    </p:spTree>
    <p:extLst>
      <p:ext uri="{BB962C8B-B14F-4D97-AF65-F5344CB8AC3E}">
        <p14:creationId xmlns:p14="http://schemas.microsoft.com/office/powerpoint/2010/main" val="14135588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Learning DSN Weights --- Main Ideas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85</a:t>
            </a:fld>
            <a:endParaRPr lang="en-US">
              <a:solidFill>
                <a:prstClr val="black">
                  <a:tint val="75000"/>
                </a:prstClr>
              </a:solidFill>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08963" y="1556637"/>
            <a:ext cx="3235037" cy="4799715"/>
          </a:xfrm>
          <a:prstGeom prst="rect">
            <a:avLst/>
          </a:prstGeom>
          <a:noFill/>
          <a:ln>
            <a:noFill/>
          </a:ln>
          <a:effectLst/>
        </p:spPr>
      </p:pic>
      <p:sp>
        <p:nvSpPr>
          <p:cNvPr id="6" name="Content Placeholder 2"/>
          <p:cNvSpPr txBox="1">
            <a:spLocks/>
          </p:cNvSpPr>
          <p:nvPr/>
        </p:nvSpPr>
        <p:spPr>
          <a:xfrm>
            <a:off x="457200" y="1600221"/>
            <a:ext cx="5451763" cy="4525963"/>
          </a:xfrm>
          <a:prstGeom prst="rect">
            <a:avLst/>
          </a:prstGeom>
        </p:spPr>
        <p:txBody>
          <a:bodyPr vert="horz" lIns="91193" tIns="45604" rIns="91193" bIns="45604" rtlCol="0">
            <a:normAutofit fontScale="77500" lnSpcReduction="20000"/>
          </a:bodyPr>
          <a:lst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Learn weight matrices U and W in individual modules separately.</a:t>
            </a:r>
          </a:p>
          <a:p>
            <a:r>
              <a:rPr lang="en-US" dirty="0" smtClean="0">
                <a:solidFill>
                  <a:prstClr val="black"/>
                </a:solidFill>
              </a:rPr>
              <a:t>Given W and linear output layer, U can be expressed as explicit nonlinear function of W.</a:t>
            </a:r>
          </a:p>
          <a:p>
            <a:r>
              <a:rPr lang="en-US" dirty="0" smtClean="0">
                <a:solidFill>
                  <a:prstClr val="black"/>
                </a:solidFill>
              </a:rPr>
              <a:t>This nonlinear function is used as the constraint in solving nonlinear least square for learning W.</a:t>
            </a:r>
          </a:p>
          <a:p>
            <a:r>
              <a:rPr lang="en-US" dirty="0" smtClean="0">
                <a:solidFill>
                  <a:prstClr val="black"/>
                </a:solidFill>
              </a:rPr>
              <a:t>Initializing W with RBM (bottom layer)</a:t>
            </a:r>
          </a:p>
          <a:p>
            <a:r>
              <a:rPr lang="en-US" dirty="0" smtClean="0">
                <a:solidFill>
                  <a:prstClr val="black"/>
                </a:solidFill>
              </a:rPr>
              <a:t>For higher layers, part of W is initialized with the optimized W from the immediately lower layer and part of it with random numbers</a:t>
            </a:r>
          </a:p>
          <a:p>
            <a:pPr marL="0" indent="0">
              <a:buFont typeface="Arial" pitchFamily="34" charset="0"/>
              <a:buNone/>
            </a:pPr>
            <a:endParaRPr lang="en-US" dirty="0" smtClean="0">
              <a:solidFill>
                <a:prstClr val="black"/>
              </a:solidFill>
            </a:endParaRPr>
          </a:p>
          <a:p>
            <a:pPr marL="0" indent="0">
              <a:buFont typeface="Arial" pitchFamily="34" charset="0"/>
              <a:buNone/>
            </a:pPr>
            <a:endParaRPr lang="en-US" dirty="0">
              <a:solidFill>
                <a:prstClr val="black"/>
              </a:solidFill>
            </a:endParaRPr>
          </a:p>
        </p:txBody>
      </p:sp>
    </p:spTree>
    <p:extLst>
      <p:ext uri="{BB962C8B-B14F-4D97-AF65-F5344CB8AC3E}">
        <p14:creationId xmlns:p14="http://schemas.microsoft.com/office/powerpoint/2010/main" val="42592907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8686800" cy="1143000"/>
          </a:xfrm>
        </p:spPr>
        <p:txBody>
          <a:bodyPr>
            <a:normAutofit fontScale="90000"/>
          </a:bodyPr>
          <a:lstStyle/>
          <a:p>
            <a:r>
              <a:rPr lang="en-US" dirty="0">
                <a:solidFill>
                  <a:schemeClr val="accent1"/>
                </a:solidFill>
              </a:rPr>
              <a:t>Learning DSN Weights --- </a:t>
            </a:r>
            <a:r>
              <a:rPr lang="en-US" dirty="0" smtClean="0">
                <a:solidFill>
                  <a:schemeClr val="accent1"/>
                </a:solidFill>
              </a:rPr>
              <a:t>Single Module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86</a:t>
            </a:fld>
            <a:endParaRPr lang="en-US">
              <a:solidFill>
                <a:prstClr val="black">
                  <a:tint val="75000"/>
                </a:prstClr>
              </a:solidFill>
            </a:endParaRPr>
          </a:p>
        </p:txBody>
      </p:sp>
      <mc:AlternateContent xmlns:mc="http://schemas.openxmlformats.org/markup-compatibility/2006" xmlns:a14="http://schemas.microsoft.com/office/drawing/2010/main">
        <mc:Choice Requires="a14">
          <p:graphicFrame>
            <p:nvGraphicFramePr>
              <p:cNvPr id="15" name="Content Placeholder 14"/>
              <p:cNvGraphicFramePr>
                <a:graphicFrameLocks noGrp="1"/>
              </p:cNvGraphicFramePr>
              <p:nvPr>
                <p:ph idx="1"/>
                <p:extLst/>
              </p:nvPr>
            </p:nvGraphicFramePr>
            <p:xfrm>
              <a:off x="457200" y="2323652"/>
              <a:ext cx="8580922" cy="849854"/>
            </p:xfrm>
            <a:graphic>
              <a:graphicData uri="http://schemas.openxmlformats.org/drawingml/2006/table">
                <a:tbl>
                  <a:tblPr/>
                  <a:tblGrid>
                    <a:gridCol w="7967999"/>
                    <a:gridCol w="612923"/>
                  </a:tblGrid>
                  <a:tr h="849854">
                    <a:tc>
                      <a:txBody>
                        <a:bodyPr/>
                        <a:lstStyle/>
                        <a:p>
                          <a:pPr marL="0" marR="0" indent="128270">
                            <a:lnSpc>
                              <a:spcPct val="120000"/>
                            </a:lnSpc>
                            <a:spcBef>
                              <a:spcPts val="0"/>
                            </a:spcBef>
                            <a:spcAft>
                              <a:spcPts val="0"/>
                            </a:spcAft>
                          </a:pPr>
                          <a14:m>
                            <m:oMath xmlns:m="http://schemas.openxmlformats.org/officeDocument/2006/math">
                              <m:f>
                                <m:fPr>
                                  <m:ctrlPr>
                                    <a:rPr lang="en-US" sz="1800" i="1" smtClean="0">
                                      <a:effectLst/>
                                      <a:latin typeface="Cambria Math" panose="02040503050406030204" pitchFamily="18" charset="0"/>
                                      <a:ea typeface="Times New Roman" panose="02020603050405020304" pitchFamily="18" charset="0"/>
                                    </a:rPr>
                                  </m:ctrlPr>
                                </m:fPr>
                                <m:num>
                                  <m:r>
                                    <a:rPr lang="en-US" sz="1800" i="1">
                                      <a:effectLst/>
                                      <a:latin typeface="Cambria Math" panose="02040503050406030204" pitchFamily="18" charset="0"/>
                                      <a:ea typeface="SimSun" panose="02010600030101010101" pitchFamily="2" charset="-122"/>
                                    </a:rPr>
                                    <m:t>𝜕</m:t>
                                  </m:r>
                                  <m:r>
                                    <a:rPr lang="en-US" sz="1800" i="1">
                                      <a:effectLst/>
                                      <a:latin typeface="Cambria Math" panose="02040503050406030204" pitchFamily="18" charset="0"/>
                                      <a:ea typeface="SimSun" panose="02010600030101010101" pitchFamily="2" charset="-122"/>
                                    </a:rPr>
                                    <m:t>𝐸</m:t>
                                  </m:r>
                                </m:num>
                                <m:den>
                                  <m:r>
                                    <a:rPr lang="en-US" sz="1800" i="1">
                                      <a:effectLst/>
                                      <a:latin typeface="Cambria Math" panose="02040503050406030204" pitchFamily="18" charset="0"/>
                                      <a:ea typeface="SimSun" panose="02010600030101010101" pitchFamily="2" charset="-122"/>
                                    </a:rPr>
                                    <m:t>𝜕</m:t>
                                  </m:r>
                                  <m:r>
                                    <a:rPr lang="en-US" sz="1800" b="1" i="1">
                                      <a:effectLst/>
                                      <a:latin typeface="Cambria Math" panose="02040503050406030204" pitchFamily="18" charset="0"/>
                                      <a:ea typeface="SimSun" panose="02010600030101010101" pitchFamily="2" charset="-122"/>
                                    </a:rPr>
                                    <m:t>𝑼</m:t>
                                  </m:r>
                                </m:den>
                              </m:f>
                              <m:r>
                                <a:rPr lang="en-US" sz="1800" i="1">
                                  <a:effectLst/>
                                  <a:latin typeface="Cambria Math" panose="02040503050406030204" pitchFamily="18" charset="0"/>
                                  <a:ea typeface="SimSun" panose="02010600030101010101" pitchFamily="2" charset="-122"/>
                                </a:rPr>
                                <m:t>=2</m:t>
                              </m:r>
                              <m:r>
                                <a:rPr lang="en-US" sz="1800" b="1" i="1">
                                  <a:effectLst/>
                                  <a:latin typeface="Cambria Math" panose="02040503050406030204" pitchFamily="18" charset="0"/>
                                  <a:ea typeface="SimSun" panose="02010600030101010101" pitchFamily="2" charset="-122"/>
                                </a:rPr>
                                <m:t>𝑯</m:t>
                              </m:r>
                              <m:sSup>
                                <m:sSupPr>
                                  <m:ctrlPr>
                                    <a:rPr lang="en-US" sz="1800" i="1">
                                      <a:effectLst/>
                                      <a:latin typeface="Cambria Math" panose="02040503050406030204" pitchFamily="18" charset="0"/>
                                      <a:ea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rPr>
                                      </m:ctrlPr>
                                    </m:dPr>
                                    <m:e>
                                      <m:sSup>
                                        <m:sSupPr>
                                          <m:ctrlPr>
                                            <a:rPr lang="en-US" sz="1800" i="1">
                                              <a:effectLst/>
                                              <a:latin typeface="Cambria Math" panose="02040503050406030204" pitchFamily="18" charset="0"/>
                                              <a:ea typeface="Times New Roman" panose="02020603050405020304" pitchFamily="18" charset="0"/>
                                            </a:rPr>
                                          </m:ctrlPr>
                                        </m:sSupPr>
                                        <m:e>
                                          <m:r>
                                            <a:rPr lang="en-US" sz="1800" b="1" i="1">
                                              <a:effectLst/>
                                              <a:latin typeface="Cambria Math" panose="02040503050406030204" pitchFamily="18" charset="0"/>
                                              <a:ea typeface="SimSun" panose="02010600030101010101" pitchFamily="2" charset="-122"/>
                                            </a:rPr>
                                            <m:t>𝑼</m:t>
                                          </m:r>
                                        </m:e>
                                        <m:sup>
                                          <m:r>
                                            <a:rPr lang="en-US" sz="1800" i="1">
                                              <a:effectLst/>
                                              <a:latin typeface="Cambria Math" panose="02040503050406030204" pitchFamily="18" charset="0"/>
                                              <a:ea typeface="SimSun" panose="02010600030101010101" pitchFamily="2" charset="-122"/>
                                            </a:rPr>
                                            <m:t>𝑇</m:t>
                                          </m:r>
                                        </m:sup>
                                      </m:sSup>
                                      <m:r>
                                        <a:rPr lang="en-US" sz="1800" b="1" i="1">
                                          <a:effectLst/>
                                          <a:latin typeface="Cambria Math" panose="02040503050406030204" pitchFamily="18" charset="0"/>
                                          <a:ea typeface="SimSun" panose="02010600030101010101" pitchFamily="2" charset="-122"/>
                                        </a:rPr>
                                        <m:t>𝑯</m:t>
                                      </m:r>
                                      <m:r>
                                        <a:rPr lang="en-US" sz="1800" i="1">
                                          <a:effectLst/>
                                          <a:latin typeface="Cambria Math" panose="02040503050406030204" pitchFamily="18" charset="0"/>
                                          <a:ea typeface="SimSun" panose="02010600030101010101" pitchFamily="2" charset="-122"/>
                                        </a:rPr>
                                        <m:t>−</m:t>
                                      </m:r>
                                      <m:r>
                                        <a:rPr lang="en-US" sz="1800" b="1" i="1">
                                          <a:effectLst/>
                                          <a:latin typeface="Cambria Math" panose="02040503050406030204" pitchFamily="18" charset="0"/>
                                          <a:ea typeface="SimSun" panose="02010600030101010101" pitchFamily="2" charset="-122"/>
                                        </a:rPr>
                                        <m:t>𝑻</m:t>
                                      </m:r>
                                    </m:e>
                                  </m:d>
                                </m:e>
                                <m:sup>
                                  <m:r>
                                    <a:rPr lang="en-US" sz="1800" i="1">
                                      <a:effectLst/>
                                      <a:latin typeface="Cambria Math" panose="02040503050406030204" pitchFamily="18" charset="0"/>
                                      <a:ea typeface="SimSun" panose="02010600030101010101" pitchFamily="2" charset="-122"/>
                                    </a:rPr>
                                    <m:t>𝑇</m:t>
                                  </m:r>
                                </m:sup>
                              </m:sSup>
                            </m:oMath>
                          </a14:m>
                          <a:r>
                            <a:rPr lang="en-US" sz="1200" dirty="0" smtClean="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sym typeface="Wingdings" panose="05000000000000000000" pitchFamily="2" charset="2"/>
                            </a:rPr>
                            <a:t>    </a:t>
                          </a:r>
                          <a14:m>
                            <m:oMath xmlns:m="http://schemas.openxmlformats.org/officeDocument/2006/math">
                              <m:r>
                                <a:rPr lang="en-US" sz="1800" b="1" i="1" smtClean="0">
                                  <a:effectLst/>
                                  <a:latin typeface="Cambria Math" panose="02040503050406030204" pitchFamily="18" charset="0"/>
                                  <a:ea typeface="SimSun" panose="02010600030101010101" pitchFamily="2" charset="-122"/>
                                </a:rPr>
                                <m:t>𝑼</m:t>
                              </m:r>
                              <m:r>
                                <a:rPr lang="en-US" sz="1800" b="0" i="1">
                                  <a:effectLst/>
                                  <a:latin typeface="Cambria Math" panose="02040503050406030204" pitchFamily="18" charset="0"/>
                                  <a:ea typeface="SimSun" panose="02010600030101010101" pitchFamily="2" charset="-122"/>
                                </a:rPr>
                                <m:t>=</m:t>
                              </m:r>
                              <m:sSup>
                                <m:sSupPr>
                                  <m:ctrlPr>
                                    <a:rPr lang="en-US" sz="1800" i="1">
                                      <a:effectLst/>
                                      <a:latin typeface="Cambria Math" panose="02040503050406030204" pitchFamily="18" charset="0"/>
                                      <a:ea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rPr>
                                      </m:ctrlPr>
                                    </m:dPr>
                                    <m:e>
                                      <m:sSup>
                                        <m:sSupPr>
                                          <m:ctrlPr>
                                            <a:rPr lang="en-US" sz="1800" b="1" i="1">
                                              <a:effectLst/>
                                              <a:latin typeface="Cambria Math" panose="02040503050406030204" pitchFamily="18" charset="0"/>
                                              <a:ea typeface="Times New Roman" panose="02020603050405020304" pitchFamily="18" charset="0"/>
                                            </a:rPr>
                                          </m:ctrlPr>
                                        </m:sSupPr>
                                        <m:e>
                                          <m:r>
                                            <a:rPr lang="en-US" sz="1800" b="1" i="1">
                                              <a:effectLst/>
                                              <a:latin typeface="Cambria Math" panose="02040503050406030204" pitchFamily="18" charset="0"/>
                                              <a:ea typeface="SimSun" panose="02010600030101010101" pitchFamily="2" charset="-122"/>
                                            </a:rPr>
                                            <m:t>𝑯𝑯</m:t>
                                          </m:r>
                                        </m:e>
                                        <m:sup>
                                          <m:r>
                                            <a:rPr lang="en-US" sz="1800" b="1" i="1">
                                              <a:effectLst/>
                                              <a:latin typeface="Cambria Math" panose="02040503050406030204" pitchFamily="18" charset="0"/>
                                              <a:ea typeface="SimSun" panose="02010600030101010101" pitchFamily="2" charset="-122"/>
                                            </a:rPr>
                                            <m:t>𝑻</m:t>
                                          </m:r>
                                        </m:sup>
                                      </m:sSup>
                                    </m:e>
                                  </m:d>
                                </m:e>
                                <m:sup>
                                  <m:r>
                                    <a:rPr lang="en-US" sz="1800" b="0" i="1">
                                      <a:effectLst/>
                                      <a:latin typeface="Cambria Math" panose="02040503050406030204" pitchFamily="18" charset="0"/>
                                      <a:ea typeface="SimSun" panose="02010600030101010101" pitchFamily="2" charset="-122"/>
                                    </a:rPr>
                                    <m:t>−1</m:t>
                                  </m:r>
                                </m:sup>
                              </m:sSup>
                              <m:r>
                                <a:rPr lang="en-US" sz="1800" b="1" i="1">
                                  <a:effectLst/>
                                  <a:latin typeface="Cambria Math" panose="02040503050406030204" pitchFamily="18" charset="0"/>
                                  <a:ea typeface="SimSun" panose="02010600030101010101" pitchFamily="2" charset="-122"/>
                                </a:rPr>
                                <m:t>𝑯</m:t>
                              </m:r>
                              <m:sSup>
                                <m:sSupPr>
                                  <m:ctrlPr>
                                    <a:rPr lang="en-US" sz="1800" i="1">
                                      <a:effectLst/>
                                      <a:latin typeface="Cambria Math" panose="02040503050406030204" pitchFamily="18" charset="0"/>
                                      <a:ea typeface="Times New Roman" panose="02020603050405020304" pitchFamily="18" charset="0"/>
                                    </a:rPr>
                                  </m:ctrlPr>
                                </m:sSupPr>
                                <m:e>
                                  <m:r>
                                    <a:rPr lang="en-US" sz="1800" b="1" i="1">
                                      <a:effectLst/>
                                      <a:latin typeface="Cambria Math" panose="02040503050406030204" pitchFamily="18" charset="0"/>
                                      <a:ea typeface="SimSun" panose="02010600030101010101" pitchFamily="2" charset="-122"/>
                                    </a:rPr>
                                    <m:t>𝑻</m:t>
                                  </m:r>
                                </m:e>
                                <m:sup>
                                  <m:r>
                                    <a:rPr lang="en-US" sz="1800" b="0" i="1">
                                      <a:effectLst/>
                                      <a:latin typeface="Cambria Math" panose="02040503050406030204" pitchFamily="18" charset="0"/>
                                      <a:ea typeface="SimSun" panose="02010600030101010101" pitchFamily="2" charset="-122"/>
                                    </a:rPr>
                                    <m:t>𝑇</m:t>
                                  </m:r>
                                </m:sup>
                              </m:sSup>
                              <m:r>
                                <a:rPr lang="en-US" sz="1800" b="0" i="0" smtClean="0">
                                  <a:effectLst/>
                                  <a:latin typeface="Cambria Math" panose="02040503050406030204" pitchFamily="18" charset="0"/>
                                  <a:ea typeface="SimSun" panose="02010600030101010101" pitchFamily="2" charset="-122"/>
                                </a:rPr>
                                <m:t>=</m:t>
                              </m:r>
                              <m:r>
                                <m:rPr>
                                  <m:sty m:val="p"/>
                                </m:rPr>
                                <a:rPr lang="en-US" sz="1800" b="0" i="0" smtClean="0">
                                  <a:effectLst/>
                                  <a:latin typeface="Cambria Math" panose="02040503050406030204" pitchFamily="18" charset="0"/>
                                  <a:ea typeface="SimSun" panose="02010600030101010101" pitchFamily="2" charset="-122"/>
                                </a:rPr>
                                <m:t>F</m:t>
                              </m:r>
                              <m:r>
                                <a:rPr lang="en-US" sz="1800" b="0" i="0" smtClean="0">
                                  <a:effectLst/>
                                  <a:latin typeface="Cambria Math" panose="02040503050406030204" pitchFamily="18" charset="0"/>
                                  <a:ea typeface="SimSun" panose="02010600030101010101" pitchFamily="2" charset="-122"/>
                                </a:rPr>
                                <m:t>(</m:t>
                              </m:r>
                              <m:r>
                                <a:rPr lang="en-US" sz="1800" b="1" i="1" smtClean="0">
                                  <a:effectLst/>
                                  <a:latin typeface="Cambria Math" panose="02040503050406030204" pitchFamily="18" charset="0"/>
                                  <a:ea typeface="SimSun" panose="02010600030101010101" pitchFamily="2" charset="-122"/>
                                </a:rPr>
                                <m:t>𝑾</m:t>
                              </m:r>
                              <m:r>
                                <a:rPr lang="en-US" sz="1800" b="0" i="0" smtClean="0">
                                  <a:effectLst/>
                                  <a:latin typeface="Cambria Math" panose="02040503050406030204" pitchFamily="18" charset="0"/>
                                  <a:ea typeface="SimSun" panose="02010600030101010101" pitchFamily="2" charset="-122"/>
                                </a:rPr>
                                <m:t>)</m:t>
                              </m:r>
                            </m:oMath>
                          </a14:m>
                          <a:r>
                            <a:rPr lang="en-US" sz="1200" dirty="0" smtClean="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rPr>
                            <a:t>where </a:t>
                          </a:r>
                          <a14:m>
                            <m:oMath xmlns:m="http://schemas.openxmlformats.org/officeDocument/2006/math">
                              <m:sSub>
                                <m:sSubPr>
                                  <m:ctrlPr>
                                    <a:rPr lang="en-US" sz="2000" i="1" smtClean="0">
                                      <a:latin typeface="Cambria Math" panose="02040503050406030204" pitchFamily="18" charset="0"/>
                                    </a:rPr>
                                  </m:ctrlPr>
                                </m:sSubPr>
                                <m:e>
                                  <m:r>
                                    <a:rPr lang="en-US" sz="2000" b="1" i="1">
                                      <a:latin typeface="Cambria Math" panose="02040503050406030204" pitchFamily="18" charset="0"/>
                                    </a:rPr>
                                    <m:t>𝒉</m:t>
                                  </m:r>
                                </m:e>
                                <m:sub>
                                  <m:r>
                                    <a:rPr lang="en-US" sz="2000" b="0" i="1" smtClean="0">
                                      <a:latin typeface="Cambria Math" panose="02040503050406030204" pitchFamily="18" charset="0"/>
                                    </a:rPr>
                                    <m:t>𝑛</m:t>
                                  </m:r>
                                </m:sub>
                              </m:sSub>
                              <m:r>
                                <a:rPr lang="en-US" sz="2000" i="1">
                                  <a:latin typeface="Cambria Math" panose="02040503050406030204" pitchFamily="18" charset="0"/>
                                </a:rPr>
                                <m:t>=</m:t>
                              </m:r>
                              <m:r>
                                <a:rPr lang="en-US" sz="2000" i="1">
                                  <a:latin typeface="Cambria Math" panose="02040503050406030204" pitchFamily="18" charset="0"/>
                                </a:rPr>
                                <m:t>𝜎</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b="1" i="1">
                                          <a:latin typeface="Cambria Math" panose="02040503050406030204" pitchFamily="18" charset="0"/>
                                        </a:rPr>
                                        <m:t>𝑾</m:t>
                                      </m:r>
                                    </m:e>
                                    <m:sup>
                                      <m:r>
                                        <a:rPr lang="en-US" sz="2000" i="1">
                                          <a:latin typeface="Cambria Math" panose="02040503050406030204" pitchFamily="18" charset="0"/>
                                        </a:rPr>
                                        <m:t>𝑇</m:t>
                                      </m:r>
                                    </m:sup>
                                  </m:sSup>
                                  <m:sSub>
                                    <m:sSubPr>
                                      <m:ctrlPr>
                                        <a:rPr lang="en-US" sz="2000" i="1">
                                          <a:latin typeface="Cambria Math" panose="02040503050406030204" pitchFamily="18" charset="0"/>
                                        </a:rPr>
                                      </m:ctrlPr>
                                    </m:sSubPr>
                                    <m:e>
                                      <m:r>
                                        <a:rPr lang="en-US" sz="2000" b="1" i="1">
                                          <a:latin typeface="Cambria Math" panose="02040503050406030204" pitchFamily="18" charset="0"/>
                                        </a:rPr>
                                        <m:t>𝒙</m:t>
                                      </m:r>
                                    </m:e>
                                    <m:sub>
                                      <m:r>
                                        <a:rPr lang="en-US" sz="2000" b="0" i="1" smtClean="0">
                                          <a:latin typeface="Cambria Math" panose="02040503050406030204" pitchFamily="18" charset="0"/>
                                        </a:rPr>
                                        <m:t>𝑛</m:t>
                                      </m:r>
                                    </m:sub>
                                  </m:sSub>
                                </m:e>
                              </m:d>
                            </m:oMath>
                          </a14:m>
                          <a:endParaRPr lang="en-US" sz="20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tcPr>
                    </a:tc>
                    <a:tc>
                      <a:txBody>
                        <a:bodyPr/>
                        <a:lstStyle/>
                        <a:p>
                          <a:pPr marL="0" marR="0" algn="r">
                            <a:lnSpc>
                              <a:spcPct val="120000"/>
                            </a:lnSpc>
                            <a:spcBef>
                              <a:spcPts val="0"/>
                            </a:spcBef>
                            <a:spcAft>
                              <a:spcPts val="0"/>
                            </a:spcAft>
                            <a:tabLst>
                              <a:tab pos="1255395" algn="l"/>
                            </a:tabLst>
                          </a:pPr>
                          <a:endParaRPr lang="en-US"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lnL>
                          <a:noFill/>
                        </a:lnL>
                        <a:lnR>
                          <a:noFill/>
                        </a:lnR>
                        <a:lnT>
                          <a:noFill/>
                        </a:lnT>
                        <a:lnB>
                          <a:noFill/>
                        </a:lnB>
                      </a:tcPr>
                    </a:tc>
                  </a:tr>
                </a:tbl>
              </a:graphicData>
            </a:graphic>
          </p:graphicFrame>
        </mc:Choice>
        <mc:Fallback xmlns="">
          <p:graphicFrame>
            <p:nvGraphicFramePr>
              <p:cNvPr id="15" name="Content Placeholder 14"/>
              <p:cNvGraphicFramePr>
                <a:graphicFrameLocks noGrp="1"/>
              </p:cNvGraphicFramePr>
              <p:nvPr>
                <p:ph idx="1"/>
                <p:extLst/>
              </p:nvPr>
            </p:nvGraphicFramePr>
            <p:xfrm>
              <a:off x="457200" y="2323652"/>
              <a:ext cx="8580922" cy="849854"/>
            </p:xfrm>
            <a:graphic>
              <a:graphicData uri="http://schemas.openxmlformats.org/drawingml/2006/table">
                <a:tbl>
                  <a:tblPr/>
                  <a:tblGrid>
                    <a:gridCol w="7967999"/>
                    <a:gridCol w="612923"/>
                  </a:tblGrid>
                  <a:tr h="849854">
                    <a:tc>
                      <a:txBody>
                        <a:bodyPr/>
                        <a:lstStyle/>
                        <a:p>
                          <a:endParaRPr lang="en-US"/>
                        </a:p>
                      </a:txBody>
                      <a:tcPr marL="0" marR="0" marT="0" marB="0" anchor="ctr">
                        <a:lnL>
                          <a:noFill/>
                        </a:lnL>
                        <a:lnR>
                          <a:noFill/>
                        </a:lnR>
                        <a:lnT>
                          <a:noFill/>
                        </a:lnT>
                        <a:lnB>
                          <a:noFill/>
                        </a:lnB>
                        <a:blipFill rotWithShape="0">
                          <a:blip r:embed="rId2"/>
                          <a:stretch>
                            <a:fillRect r="-7728"/>
                          </a:stretch>
                        </a:blipFill>
                      </a:tcPr>
                    </a:tc>
                    <a:tc>
                      <a:txBody>
                        <a:bodyPr/>
                        <a:lstStyle/>
                        <a:p>
                          <a:pPr marL="0" marR="0" algn="r">
                            <a:lnSpc>
                              <a:spcPct val="120000"/>
                            </a:lnSpc>
                            <a:spcBef>
                              <a:spcPts val="0"/>
                            </a:spcBef>
                            <a:spcAft>
                              <a:spcPts val="0"/>
                            </a:spcAft>
                            <a:tabLst>
                              <a:tab pos="1255395" algn="l"/>
                            </a:tabLst>
                          </a:pPr>
                          <a:endParaRPr lang="en-US"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lnL>
                          <a:noFill/>
                        </a:lnL>
                        <a:lnR>
                          <a:noFill/>
                        </a:lnR>
                        <a:lnT>
                          <a:noFill/>
                        </a:lnT>
                        <a:lnB>
                          <a:noFill/>
                        </a:lnB>
                      </a:tcPr>
                    </a:tc>
                  </a:tr>
                </a:tbl>
              </a:graphicData>
            </a:graphic>
          </p:graphicFrame>
        </mc:Fallback>
      </mc:AlternateContent>
      <p:sp>
        <p:nvSpPr>
          <p:cNvPr id="8" name="Rectangle 7"/>
          <p:cNvSpPr/>
          <p:nvPr/>
        </p:nvSpPr>
        <p:spPr bwMode="auto">
          <a:xfrm>
            <a:off x="7129350" y="5306649"/>
            <a:ext cx="700794" cy="1991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X</a:t>
            </a:r>
            <a:endParaRPr lang="en-US" dirty="0">
              <a:solidFill>
                <a:srgbClr val="000000"/>
              </a:solidFill>
            </a:endParaRPr>
          </a:p>
        </p:txBody>
      </p:sp>
      <p:sp>
        <p:nvSpPr>
          <p:cNvPr id="9" name="Rectangle 8"/>
          <p:cNvSpPr/>
          <p:nvPr/>
        </p:nvSpPr>
        <p:spPr bwMode="auto">
          <a:xfrm>
            <a:off x="6553200" y="4408897"/>
            <a:ext cx="1853095" cy="2078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H</a:t>
            </a:r>
            <a:endParaRPr lang="en-US" dirty="0">
              <a:solidFill>
                <a:srgbClr val="000000"/>
              </a:solidFill>
            </a:endParaRPr>
          </a:p>
        </p:txBody>
      </p:sp>
      <p:sp>
        <p:nvSpPr>
          <p:cNvPr id="10" name="Rectangle 9"/>
          <p:cNvSpPr/>
          <p:nvPr/>
        </p:nvSpPr>
        <p:spPr bwMode="auto">
          <a:xfrm>
            <a:off x="7186878" y="3576074"/>
            <a:ext cx="507292" cy="24085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009" fontAlgn="base">
              <a:spcBef>
                <a:spcPct val="0"/>
              </a:spcBef>
              <a:spcAft>
                <a:spcPct val="0"/>
              </a:spcAft>
              <a:defRPr/>
            </a:pPr>
            <a:r>
              <a:rPr lang="en-US" dirty="0" smtClean="0">
                <a:solidFill>
                  <a:srgbClr val="000000"/>
                </a:solidFill>
              </a:rPr>
              <a:t>Y</a:t>
            </a:r>
            <a:endParaRPr lang="en-US" dirty="0">
              <a:solidFill>
                <a:srgbClr val="000000"/>
              </a:solidFill>
            </a:endParaRPr>
          </a:p>
        </p:txBody>
      </p:sp>
      <p:sp>
        <p:nvSpPr>
          <p:cNvPr id="11" name="Right Arrow 10"/>
          <p:cNvSpPr/>
          <p:nvPr/>
        </p:nvSpPr>
        <p:spPr bwMode="auto">
          <a:xfrm rot="16200000">
            <a:off x="7136638" y="4694999"/>
            <a:ext cx="633920" cy="533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12" name="Right Arrow 11"/>
          <p:cNvSpPr/>
          <p:nvPr/>
        </p:nvSpPr>
        <p:spPr bwMode="auto">
          <a:xfrm rot="16200000">
            <a:off x="7190908" y="3846194"/>
            <a:ext cx="499232" cy="533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09" fontAlgn="base">
              <a:spcBef>
                <a:spcPct val="0"/>
              </a:spcBef>
              <a:spcAft>
                <a:spcPct val="0"/>
              </a:spcAft>
              <a:defRPr/>
            </a:pPr>
            <a:endParaRPr lang="en-US">
              <a:solidFill>
                <a:srgbClr val="FFFFFF"/>
              </a:solidFill>
            </a:endParaRPr>
          </a:p>
        </p:txBody>
      </p:sp>
      <p:sp>
        <p:nvSpPr>
          <p:cNvPr id="5" name="TextBox 4"/>
          <p:cNvSpPr txBox="1"/>
          <p:nvPr/>
        </p:nvSpPr>
        <p:spPr>
          <a:xfrm>
            <a:off x="7830144" y="3993198"/>
            <a:ext cx="332142" cy="369332"/>
          </a:xfrm>
          <a:prstGeom prst="rect">
            <a:avLst/>
          </a:prstGeom>
          <a:noFill/>
        </p:spPr>
        <p:txBody>
          <a:bodyPr wrap="none" rtlCol="0">
            <a:spAutoFit/>
          </a:bodyPr>
          <a:lstStyle/>
          <a:p>
            <a:r>
              <a:rPr lang="en-US" dirty="0" smtClean="0">
                <a:solidFill>
                  <a:prstClr val="black"/>
                </a:solidFill>
              </a:rPr>
              <a:t>U</a:t>
            </a:r>
            <a:endParaRPr lang="en-US" dirty="0">
              <a:solidFill>
                <a:prstClr val="black"/>
              </a:solidFill>
            </a:endParaRPr>
          </a:p>
        </p:txBody>
      </p:sp>
      <p:sp>
        <p:nvSpPr>
          <p:cNvPr id="14" name="TextBox 13"/>
          <p:cNvSpPr txBox="1"/>
          <p:nvPr/>
        </p:nvSpPr>
        <p:spPr>
          <a:xfrm>
            <a:off x="7849743" y="4780368"/>
            <a:ext cx="389850" cy="369332"/>
          </a:xfrm>
          <a:prstGeom prst="rect">
            <a:avLst/>
          </a:prstGeom>
          <a:noFill/>
        </p:spPr>
        <p:txBody>
          <a:bodyPr wrap="none" rtlCol="0">
            <a:spAutoFit/>
          </a:bodyPr>
          <a:lstStyle/>
          <a:p>
            <a:r>
              <a:rPr lang="en-US" dirty="0">
                <a:solidFill>
                  <a:prstClr val="black"/>
                </a:solidFill>
              </a:rPr>
              <a:t>W</a:t>
            </a:r>
          </a:p>
        </p:txBody>
      </p:sp>
      <mc:AlternateContent xmlns:mc="http://schemas.openxmlformats.org/markup-compatibility/2006" xmlns:a14="http://schemas.microsoft.com/office/drawing/2010/main">
        <mc:Choice Requires="a14">
          <p:sp>
            <p:nvSpPr>
              <p:cNvPr id="6" name="Rectangle 5"/>
              <p:cNvSpPr/>
              <p:nvPr/>
            </p:nvSpPr>
            <p:spPr>
              <a:xfrm>
                <a:off x="221381" y="1380317"/>
                <a:ext cx="8018212" cy="7645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mtClean="0">
                          <a:solidFill>
                            <a:prstClr val="black"/>
                          </a:solidFill>
                          <a:latin typeface="Cambria Math" panose="02040503050406030204" pitchFamily="18" charset="0"/>
                        </a:rPr>
                        <m:t>E</m:t>
                      </m:r>
                      <m:r>
                        <a:rPr lang="en-US">
                          <a:solidFill>
                            <a:prstClr val="black"/>
                          </a:solidFill>
                          <a:latin typeface="Cambria Math" panose="02040503050406030204" pitchFamily="18" charset="0"/>
                        </a:rPr>
                        <m:t>=</m:t>
                      </m:r>
                      <m:f>
                        <m:fPr>
                          <m:ctrlPr>
                            <a:rPr lang="en-US" i="1" smtClean="0">
                              <a:solidFill>
                                <a:prstClr val="black"/>
                              </a:solidFill>
                              <a:latin typeface="Cambria Math" panose="02040503050406030204" pitchFamily="18" charset="0"/>
                            </a:rPr>
                          </m:ctrlPr>
                        </m:fPr>
                        <m:num>
                          <m:r>
                            <a:rPr lang="en-US" smtClean="0">
                              <a:solidFill>
                                <a:prstClr val="black"/>
                              </a:solidFill>
                              <a:latin typeface="Cambria Math" panose="02040503050406030204" pitchFamily="18" charset="0"/>
                            </a:rPr>
                            <m:t>1</m:t>
                          </m:r>
                        </m:num>
                        <m:den>
                          <m:r>
                            <a:rPr lang="en-US" smtClean="0">
                              <a:solidFill>
                                <a:prstClr val="black"/>
                              </a:solidFill>
                              <a:latin typeface="Cambria Math" panose="02040503050406030204" pitchFamily="18" charset="0"/>
                            </a:rPr>
                            <m:t>2</m:t>
                          </m:r>
                        </m:den>
                      </m:f>
                      <m:nary>
                        <m:naryPr>
                          <m:chr m:val="∑"/>
                          <m:supHide m:val="on"/>
                          <m:ctrlPr>
                            <a:rPr lang="en-US" i="1" smtClean="0">
                              <a:solidFill>
                                <a:prstClr val="black"/>
                              </a:solidFill>
                              <a:latin typeface="Cambria Math" panose="02040503050406030204" pitchFamily="18" charset="0"/>
                            </a:rPr>
                          </m:ctrlPr>
                        </m:naryPr>
                        <m:sub>
                          <m:r>
                            <a:rPr lang="en-US" i="1">
                              <a:solidFill>
                                <a:prstClr val="black"/>
                              </a:solidFill>
                              <a:latin typeface="Cambria Math" panose="02040503050406030204" pitchFamily="18" charset="0"/>
                            </a:rPr>
                            <m:t>𝑛</m:t>
                          </m:r>
                        </m:sub>
                        <m:sup/>
                        <m:e>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panose="02040503050406030204" pitchFamily="18" charset="0"/>
                                </a:rPr>
                                <m:t>||</m:t>
                              </m:r>
                              <m:r>
                                <a:rPr lang="en-US" b="1" i="1" smtClean="0">
                                  <a:solidFill>
                                    <a:prstClr val="black"/>
                                  </a:solidFill>
                                  <a:latin typeface="Cambria Math" panose="02040503050406030204" pitchFamily="18" charset="0"/>
                                </a:rPr>
                                <m:t>𝒚</m:t>
                              </m:r>
                            </m:e>
                            <m:sub>
                              <m:r>
                                <a:rPr lang="en-US" i="1" smtClean="0">
                                  <a:solidFill>
                                    <a:prstClr val="black"/>
                                  </a:solidFill>
                                  <a:latin typeface="Cambria Math" panose="02040503050406030204" pitchFamily="18" charset="0"/>
                                </a:rPr>
                                <m:t>𝑛</m:t>
                              </m:r>
                            </m:sub>
                          </m:sSub>
                          <m:r>
                            <a:rPr lang="en-US" i="1" smtClean="0">
                              <a:solidFill>
                                <a:prstClr val="black"/>
                              </a:solidFill>
                              <a:latin typeface="Cambria Math" panose="02040503050406030204" pitchFamily="18" charset="0"/>
                            </a:rPr>
                            <m:t>−</m:t>
                          </m:r>
                        </m:e>
                      </m:nary>
                      <m:sSub>
                        <m:sSubPr>
                          <m:ctrlPr>
                            <a:rPr lang="en-US" i="1">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i="1">
                              <a:solidFill>
                                <a:prstClr val="black"/>
                              </a:solidFill>
                              <a:latin typeface="Cambria Math" panose="02040503050406030204" pitchFamily="18" charset="0"/>
                            </a:rPr>
                            <m:t>𝑛</m:t>
                          </m:r>
                        </m:sub>
                      </m:sSub>
                      <m:sSup>
                        <m:sSupPr>
                          <m:ctrlPr>
                            <a:rPr lang="en-US" i="1" smtClean="0">
                              <a:solidFill>
                                <a:prstClr val="black"/>
                              </a:solidFill>
                              <a:latin typeface="Cambria Math" panose="02040503050406030204" pitchFamily="18" charset="0"/>
                            </a:rPr>
                          </m:ctrlPr>
                        </m:sSupPr>
                        <m:e>
                          <m:r>
                            <a:rPr lang="en-US" i="1" smtClean="0">
                              <a:solidFill>
                                <a:prstClr val="black"/>
                              </a:solidFill>
                              <a:latin typeface="Cambria Math" panose="02040503050406030204" pitchFamily="18" charset="0"/>
                            </a:rPr>
                            <m:t>||</m:t>
                          </m:r>
                        </m:e>
                        <m:sup>
                          <m:r>
                            <a:rPr lang="en-US" i="1" smtClean="0">
                              <a:solidFill>
                                <a:prstClr val="black"/>
                              </a:solidFill>
                              <a:latin typeface="Cambria Math" panose="02040503050406030204" pitchFamily="18" charset="0"/>
                            </a:rPr>
                            <m:t>2</m:t>
                          </m:r>
                        </m:sup>
                      </m:sSup>
                      <m:r>
                        <a:rPr lang="en-US" smtClean="0">
                          <a:solidFill>
                            <a:prstClr val="black"/>
                          </a:solidFill>
                          <a:latin typeface="Cambria Math" panose="02040503050406030204" pitchFamily="18" charset="0"/>
                        </a:rPr>
                        <m:t>,  </m:t>
                      </m:r>
                      <m:r>
                        <m:rPr>
                          <m:sty m:val="p"/>
                        </m:rPr>
                        <a:rPr lang="en-US" smtClean="0">
                          <a:solidFill>
                            <a:prstClr val="black"/>
                          </a:solidFill>
                          <a:latin typeface="Cambria Math" panose="02040503050406030204" pitchFamily="18" charset="0"/>
                        </a:rPr>
                        <m:t>where</m:t>
                      </m:r>
                      <m:sSub>
                        <m:sSubPr>
                          <m:ctrlPr>
                            <a:rPr lang="en-US" i="1">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 </m:t>
                          </m:r>
                          <m:r>
                            <a:rPr lang="en-US" b="1" i="1">
                              <a:solidFill>
                                <a:prstClr val="black"/>
                              </a:solidFill>
                              <a:latin typeface="Cambria Math" panose="02040503050406030204" pitchFamily="18" charset="0"/>
                            </a:rPr>
                            <m:t>𝒚</m:t>
                          </m:r>
                        </m:e>
                        <m:sub>
                          <m:r>
                            <a:rPr lang="en-US" i="1" smtClean="0">
                              <a:solidFill>
                                <a:prstClr val="black"/>
                              </a:solidFill>
                              <a:latin typeface="Cambria Math" panose="02040503050406030204" pitchFamily="18" charset="0"/>
                            </a:rPr>
                            <m:t>𝑛</m:t>
                          </m:r>
                        </m:sub>
                      </m:sSub>
                      <m:r>
                        <a:rPr lang="en-US" i="1">
                          <a:solidFill>
                            <a:prstClr val="black"/>
                          </a:solidFill>
                          <a:latin typeface="Cambria Math" panose="02040503050406030204" pitchFamily="18" charset="0"/>
                        </a:rPr>
                        <m:t>=</m:t>
                      </m:r>
                      <m:sSup>
                        <m:sSupPr>
                          <m:ctrlPr>
                            <a:rPr lang="en-US" i="1">
                              <a:solidFill>
                                <a:prstClr val="black"/>
                              </a:solidFill>
                              <a:latin typeface="Cambria Math" panose="02040503050406030204" pitchFamily="18" charset="0"/>
                            </a:rPr>
                          </m:ctrlPr>
                        </m:sSupPr>
                        <m:e>
                          <m:r>
                            <a:rPr lang="en-US" b="1" i="1">
                              <a:solidFill>
                                <a:prstClr val="black"/>
                              </a:solidFill>
                              <a:latin typeface="Cambria Math" panose="02040503050406030204" pitchFamily="18" charset="0"/>
                            </a:rPr>
                            <m:t>𝑼</m:t>
                          </m:r>
                        </m:e>
                        <m:sup>
                          <m:r>
                            <a:rPr lang="en-US" i="1">
                              <a:solidFill>
                                <a:prstClr val="black"/>
                              </a:solidFill>
                              <a:latin typeface="Cambria Math" panose="02040503050406030204" pitchFamily="18" charset="0"/>
                            </a:rPr>
                            <m:t>𝑇</m:t>
                          </m:r>
                        </m:sup>
                      </m:sSup>
                      <m:sSub>
                        <m:sSubPr>
                          <m:ctrlPr>
                            <a:rPr lang="en-US"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𝒉</m:t>
                          </m:r>
                        </m:e>
                        <m:sub>
                          <m:r>
                            <a:rPr lang="en-US" i="1" smtClean="0">
                              <a:solidFill>
                                <a:prstClr val="black"/>
                              </a:solidFill>
                              <a:latin typeface="Cambria Math" panose="02040503050406030204" pitchFamily="18" charset="0"/>
                            </a:rPr>
                            <m:t>𝑛</m:t>
                          </m:r>
                        </m:sub>
                      </m:sSub>
                      <m:r>
                        <a:rPr lang="en-US" i="1">
                          <a:solidFill>
                            <a:prstClr val="black"/>
                          </a:solidFill>
                          <a:latin typeface="Cambria Math" panose="02040503050406030204" pitchFamily="18" charset="0"/>
                        </a:rPr>
                        <m:t>=</m:t>
                      </m:r>
                      <m:sSup>
                        <m:sSupPr>
                          <m:ctrlPr>
                            <a:rPr lang="en-US" i="1">
                              <a:solidFill>
                                <a:prstClr val="black"/>
                              </a:solidFill>
                              <a:latin typeface="Cambria Math" panose="02040503050406030204" pitchFamily="18" charset="0"/>
                            </a:rPr>
                          </m:ctrlPr>
                        </m:sSupPr>
                        <m:e>
                          <m:r>
                            <a:rPr lang="en-US" b="1" i="1">
                              <a:solidFill>
                                <a:prstClr val="black"/>
                              </a:solidFill>
                              <a:latin typeface="Cambria Math" panose="02040503050406030204" pitchFamily="18" charset="0"/>
                            </a:rPr>
                            <m:t>𝑼</m:t>
                          </m:r>
                        </m:e>
                        <m:sup>
                          <m:r>
                            <a:rPr lang="en-US" i="1">
                              <a:solidFill>
                                <a:prstClr val="black"/>
                              </a:solidFill>
                              <a:latin typeface="Cambria Math" panose="02040503050406030204" pitchFamily="18" charset="0"/>
                            </a:rPr>
                            <m:t>𝑇</m:t>
                          </m:r>
                        </m:sup>
                      </m:sSup>
                      <m:r>
                        <a:rPr lang="en-US" i="1">
                          <a:solidFill>
                            <a:prstClr val="black"/>
                          </a:solidFill>
                          <a:latin typeface="Cambria Math" panose="02040503050406030204" pitchFamily="18" charset="0"/>
                        </a:rPr>
                        <m:t>𝜎</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r>
                                <a:rPr lang="en-US" b="1" i="1">
                                  <a:solidFill>
                                    <a:prstClr val="black"/>
                                  </a:solidFill>
                                  <a:latin typeface="Cambria Math" panose="02040503050406030204" pitchFamily="18" charset="0"/>
                                </a:rPr>
                                <m:t>𝑾</m:t>
                              </m:r>
                            </m:e>
                            <m:sup>
                              <m:r>
                                <a:rPr lang="en-US" i="1">
                                  <a:solidFill>
                                    <a:prstClr val="black"/>
                                  </a:solidFill>
                                  <a:latin typeface="Cambria Math" panose="02040503050406030204" pitchFamily="18" charset="0"/>
                                </a:rPr>
                                <m:t>𝑇</m:t>
                              </m:r>
                            </m:sup>
                          </m:sSup>
                          <m:sSub>
                            <m:sSubPr>
                              <m:ctrlPr>
                                <a:rPr lang="en-US"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𝒙</m:t>
                              </m:r>
                            </m:e>
                            <m:sub>
                              <m:r>
                                <a:rPr lang="en-US" i="1" smtClean="0">
                                  <a:solidFill>
                                    <a:prstClr val="black"/>
                                  </a:solidFill>
                                  <a:latin typeface="Cambria Math" panose="02040503050406030204" pitchFamily="18" charset="0"/>
                                </a:rPr>
                                <m:t>𝑛</m:t>
                              </m:r>
                            </m:sub>
                          </m:sSub>
                        </m:e>
                      </m:d>
                      <m:r>
                        <a:rPr lang="en-US" i="1" smtClean="0">
                          <a:solidFill>
                            <a:prstClr val="black"/>
                          </a:solidFill>
                          <a:latin typeface="Cambria Math" panose="02040503050406030204" pitchFamily="18" charset="0"/>
                        </a:rPr>
                        <m:t>=</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panose="02040503050406030204" pitchFamily="18" charset="0"/>
                            </a:rPr>
                            <m:t>𝐺</m:t>
                          </m:r>
                        </m:e>
                        <m:sub>
                          <m:r>
                            <a:rPr lang="en-US" i="1" smtClean="0">
                              <a:solidFill>
                                <a:prstClr val="black"/>
                              </a:solidFill>
                              <a:latin typeface="Cambria Math" panose="02040503050406030204" pitchFamily="18" charset="0"/>
                            </a:rPr>
                            <m:t>𝑛</m:t>
                          </m:r>
                        </m:sub>
                      </m:sSub>
                      <m:r>
                        <a:rPr lang="en-US" i="1" smtClean="0">
                          <a:solidFill>
                            <a:prstClr val="black"/>
                          </a:solidFill>
                          <a:latin typeface="Cambria Math" panose="02040503050406030204" pitchFamily="18" charset="0"/>
                        </a:rPr>
                        <m:t>(</m:t>
                      </m:r>
                      <m:r>
                        <a:rPr lang="en-US" b="1" i="1" smtClean="0">
                          <a:solidFill>
                            <a:prstClr val="black"/>
                          </a:solidFill>
                          <a:latin typeface="Cambria Math" panose="02040503050406030204" pitchFamily="18" charset="0"/>
                        </a:rPr>
                        <m:t>𝑼</m:t>
                      </m:r>
                      <m:r>
                        <a:rPr lang="en-US" b="1" i="1" smtClean="0">
                          <a:solidFill>
                            <a:prstClr val="black"/>
                          </a:solidFill>
                          <a:latin typeface="Cambria Math" panose="02040503050406030204" pitchFamily="18" charset="0"/>
                        </a:rPr>
                        <m:t>, </m:t>
                      </m:r>
                      <m:r>
                        <a:rPr lang="en-US" b="1" i="1" smtClean="0">
                          <a:solidFill>
                            <a:prstClr val="black"/>
                          </a:solidFill>
                          <a:latin typeface="Cambria Math" panose="02040503050406030204" pitchFamily="18" charset="0"/>
                        </a:rPr>
                        <m:t>𝑾</m:t>
                      </m:r>
                      <m:r>
                        <a:rPr lang="en-US" i="1" smtClean="0">
                          <a:solidFill>
                            <a:prstClr val="black"/>
                          </a:solidFill>
                          <a:latin typeface="Cambria Math" panose="02040503050406030204" pitchFamily="18" charset="0"/>
                        </a:rPr>
                        <m:t>)</m:t>
                      </m:r>
                    </m:oMath>
                  </m:oMathPara>
                </a14:m>
                <a:endParaRPr lang="en-US" i="1" dirty="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21381" y="1380317"/>
                <a:ext cx="8018212" cy="76450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39015" y="3322228"/>
                <a:ext cx="8018212" cy="483466"/>
              </a:xfrm>
              <a:prstGeom prst="rect">
                <a:avLst/>
              </a:prstGeom>
            </p:spPr>
            <p:txBody>
              <a:bodyPr wrap="square">
                <a:spAutoFit/>
              </a:bodyPr>
              <a:lstStyle/>
              <a:p>
                <a14:m>
                  <m:oMath xmlns:m="http://schemas.openxmlformats.org/officeDocument/2006/math">
                    <m:r>
                      <m:rPr>
                        <m:sty m:val="p"/>
                      </m:rPr>
                      <a:rPr lang="en-US" smtClean="0">
                        <a:solidFill>
                          <a:prstClr val="black"/>
                        </a:solidFill>
                        <a:latin typeface="Cambria Math" panose="02040503050406030204" pitchFamily="18" charset="0"/>
                      </a:rPr>
                      <m:t>E</m:t>
                    </m:r>
                    <m:r>
                      <a:rPr lang="en-US">
                        <a:solidFill>
                          <a:prstClr val="black"/>
                        </a:solidFill>
                        <a:latin typeface="Cambria Math" panose="02040503050406030204" pitchFamily="18" charset="0"/>
                      </a:rPr>
                      <m:t>=</m:t>
                    </m:r>
                    <m:f>
                      <m:fPr>
                        <m:ctrlPr>
                          <a:rPr lang="en-US" i="1" smtClean="0">
                            <a:solidFill>
                              <a:prstClr val="black"/>
                            </a:solidFill>
                            <a:latin typeface="Cambria Math" panose="02040503050406030204" pitchFamily="18" charset="0"/>
                          </a:rPr>
                        </m:ctrlPr>
                      </m:fPr>
                      <m:num>
                        <m:r>
                          <a:rPr lang="en-US" smtClean="0">
                            <a:solidFill>
                              <a:prstClr val="black"/>
                            </a:solidFill>
                            <a:latin typeface="Cambria Math" panose="02040503050406030204" pitchFamily="18" charset="0"/>
                          </a:rPr>
                          <m:t>1</m:t>
                        </m:r>
                      </m:num>
                      <m:den>
                        <m:r>
                          <a:rPr lang="en-US" smtClean="0">
                            <a:solidFill>
                              <a:prstClr val="black"/>
                            </a:solidFill>
                            <a:latin typeface="Cambria Math" panose="02040503050406030204" pitchFamily="18" charset="0"/>
                          </a:rPr>
                          <m:t>2</m:t>
                        </m:r>
                      </m:den>
                    </m:f>
                    <m:nary>
                      <m:naryPr>
                        <m:chr m:val="∑"/>
                        <m:supHide m:val="on"/>
                        <m:ctrlPr>
                          <a:rPr lang="en-US" i="1" smtClean="0">
                            <a:solidFill>
                              <a:prstClr val="black"/>
                            </a:solidFill>
                            <a:latin typeface="Cambria Math" panose="02040503050406030204" pitchFamily="18" charset="0"/>
                          </a:rPr>
                        </m:ctrlPr>
                      </m:naryPr>
                      <m:sub>
                        <m:r>
                          <a:rPr lang="en-US" i="1">
                            <a:solidFill>
                              <a:prstClr val="black"/>
                            </a:solidFill>
                            <a:latin typeface="Cambria Math" panose="02040503050406030204" pitchFamily="18" charset="0"/>
                          </a:rPr>
                          <m:t>𝑛</m:t>
                        </m:r>
                      </m:sub>
                      <m:sup/>
                      <m:e>
                        <m:r>
                          <a:rPr lang="en-US" i="1" smtClean="0">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𝐺</m:t>
                            </m:r>
                          </m:e>
                          <m:sub>
                            <m:r>
                              <a:rPr lang="en-US" i="1">
                                <a:solidFill>
                                  <a:prstClr val="black"/>
                                </a:solidFill>
                                <a:latin typeface="Cambria Math" panose="02040503050406030204" pitchFamily="18" charset="0"/>
                              </a:rPr>
                              <m:t>𝑛</m:t>
                            </m:r>
                          </m:sub>
                        </m:sSub>
                        <m:r>
                          <a:rPr lang="en-US"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𝑼</m:t>
                        </m:r>
                        <m:r>
                          <a:rPr lang="en-US" b="1" i="1">
                            <a:solidFill>
                              <a:prstClr val="black"/>
                            </a:solidFill>
                            <a:latin typeface="Cambria Math" panose="02040503050406030204" pitchFamily="18" charset="0"/>
                          </a:rPr>
                          <m:t>, </m:t>
                        </m:r>
                        <m:r>
                          <a:rPr lang="en-US" b="1" i="1">
                            <a:solidFill>
                              <a:prstClr val="black"/>
                            </a:solidFill>
                            <a:latin typeface="Cambria Math" panose="02040503050406030204" pitchFamily="18" charset="0"/>
                          </a:rPr>
                          <m:t>𝑾</m:t>
                        </m:r>
                        <m:r>
                          <a:rPr lang="en-US" i="1">
                            <a:solidFill>
                              <a:prstClr val="black"/>
                            </a:solidFill>
                            <a:latin typeface="Cambria Math" panose="02040503050406030204" pitchFamily="18" charset="0"/>
                          </a:rPr>
                          <m:t>)</m:t>
                        </m:r>
                        <m:r>
                          <a:rPr lang="en-US" i="1" smtClean="0">
                            <a:solidFill>
                              <a:prstClr val="black"/>
                            </a:solidFill>
                            <a:latin typeface="Cambria Math" panose="02040503050406030204" pitchFamily="18" charset="0"/>
                          </a:rPr>
                          <m:t>−</m:t>
                        </m:r>
                      </m:e>
                    </m:nary>
                    <m:sSub>
                      <m:sSubPr>
                        <m:ctrlPr>
                          <a:rPr lang="en-US" i="1">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i="1">
                            <a:solidFill>
                              <a:prstClr val="black"/>
                            </a:solidFill>
                            <a:latin typeface="Cambria Math" panose="02040503050406030204" pitchFamily="18" charset="0"/>
                          </a:rPr>
                          <m:t>𝑛</m:t>
                        </m:r>
                      </m:sub>
                    </m:sSub>
                    <m:sSup>
                      <m:sSupPr>
                        <m:ctrlPr>
                          <a:rPr lang="en-US" i="1" smtClean="0">
                            <a:solidFill>
                              <a:prstClr val="black"/>
                            </a:solidFill>
                            <a:latin typeface="Cambria Math" panose="02040503050406030204" pitchFamily="18" charset="0"/>
                          </a:rPr>
                        </m:ctrlPr>
                      </m:sSupPr>
                      <m:e>
                        <m:r>
                          <a:rPr lang="en-US" i="1" smtClean="0">
                            <a:solidFill>
                              <a:prstClr val="black"/>
                            </a:solidFill>
                            <a:latin typeface="Cambria Math" panose="02040503050406030204" pitchFamily="18" charset="0"/>
                          </a:rPr>
                          <m:t>||</m:t>
                        </m:r>
                      </m:e>
                      <m:sup>
                        <m:r>
                          <a:rPr lang="en-US" i="1" smtClean="0">
                            <a:solidFill>
                              <a:prstClr val="black"/>
                            </a:solidFill>
                            <a:latin typeface="Cambria Math" panose="02040503050406030204" pitchFamily="18" charset="0"/>
                          </a:rPr>
                          <m:t>2</m:t>
                        </m:r>
                      </m:sup>
                    </m:sSup>
                    <m:r>
                      <a:rPr lang="en-US" smtClean="0">
                        <a:solidFill>
                          <a:prstClr val="black"/>
                        </a:solidFill>
                        <a:latin typeface="Cambria Math" panose="02040503050406030204" pitchFamily="18" charset="0"/>
                      </a:rPr>
                      <m:t>,  </m:t>
                    </m:r>
                  </m:oMath>
                </a14:m>
                <a:r>
                  <a:rPr lang="en-US" i="1" dirty="0" smtClean="0">
                    <a:solidFill>
                      <a:prstClr val="black"/>
                    </a:solidFill>
                  </a:rPr>
                  <a:t>subject to </a:t>
                </a:r>
                <a:r>
                  <a:rPr lang="en-US" b="1" i="1" dirty="0" smtClean="0">
                    <a:solidFill>
                      <a:prstClr val="black"/>
                    </a:solidFill>
                  </a:rPr>
                  <a:t>U</a:t>
                </a:r>
                <a14:m>
                  <m:oMath xmlns:m="http://schemas.openxmlformats.org/officeDocument/2006/math">
                    <m:r>
                      <a:rPr lang="en-US">
                        <a:solidFill>
                          <a:prstClr val="black"/>
                        </a:solidFill>
                        <a:latin typeface="Cambria Math" panose="02040503050406030204" pitchFamily="18" charset="0"/>
                        <a:ea typeface="SimSun" panose="02010600030101010101" pitchFamily="2" charset="-122"/>
                      </a:rPr>
                      <m:t>=</m:t>
                    </m:r>
                    <m:r>
                      <m:rPr>
                        <m:sty m:val="p"/>
                      </m:rPr>
                      <a:rPr lang="en-US">
                        <a:solidFill>
                          <a:prstClr val="black"/>
                        </a:solidFill>
                        <a:latin typeface="Cambria Math" panose="02040503050406030204" pitchFamily="18" charset="0"/>
                        <a:ea typeface="SimSun" panose="02010600030101010101" pitchFamily="2" charset="-122"/>
                      </a:rPr>
                      <m:t>F</m:t>
                    </m:r>
                    <m:r>
                      <a:rPr lang="en-US">
                        <a:solidFill>
                          <a:prstClr val="black"/>
                        </a:solidFill>
                        <a:latin typeface="Cambria Math" panose="02040503050406030204" pitchFamily="18" charset="0"/>
                        <a:ea typeface="SimSun" panose="02010600030101010101" pitchFamily="2" charset="-122"/>
                      </a:rPr>
                      <m:t>(</m:t>
                    </m:r>
                    <m:r>
                      <a:rPr lang="en-US" b="1" i="1">
                        <a:solidFill>
                          <a:prstClr val="black"/>
                        </a:solidFill>
                        <a:latin typeface="Cambria Math" panose="02040503050406030204" pitchFamily="18" charset="0"/>
                        <a:ea typeface="SimSun" panose="02010600030101010101" pitchFamily="2" charset="-122"/>
                      </a:rPr>
                      <m:t>𝑾</m:t>
                    </m:r>
                    <m:r>
                      <a:rPr lang="en-US">
                        <a:solidFill>
                          <a:prstClr val="black"/>
                        </a:solidFill>
                        <a:latin typeface="Cambria Math" panose="02040503050406030204" pitchFamily="18" charset="0"/>
                        <a:ea typeface="SimSun" panose="02010600030101010101" pitchFamily="2" charset="-122"/>
                      </a:rPr>
                      <m:t>)</m:t>
                    </m:r>
                  </m:oMath>
                </a14:m>
                <a:r>
                  <a:rPr lang="en-US" sz="1200" dirty="0">
                    <a:solidFill>
                      <a:prstClr val="black"/>
                    </a:solidFill>
                    <a:latin typeface="Times New Roman" panose="02020603050405020304" pitchFamily="18" charset="0"/>
                    <a:ea typeface="Times New Roman" panose="02020603050405020304" pitchFamily="18" charset="0"/>
                  </a:rPr>
                  <a:t>, </a:t>
                </a:r>
                <a:r>
                  <a:rPr lang="en-US" i="1" dirty="0" smtClean="0">
                    <a:solidFill>
                      <a:prstClr val="black"/>
                    </a:solidFill>
                  </a:rPr>
                  <a:t> </a:t>
                </a:r>
                <a:endParaRPr lang="en-US" i="1" dirty="0">
                  <a:solidFill>
                    <a:prstClr val="black"/>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539015" y="3322228"/>
                <a:ext cx="8018212" cy="483466"/>
              </a:xfrm>
              <a:prstGeom prst="rect">
                <a:avLst/>
              </a:prstGeom>
              <a:blipFill rotWithShape="0">
                <a:blip r:embed="rId4"/>
                <a:stretch>
                  <a:fillRect t="-79747" b="-131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39015" y="4639618"/>
                <a:ext cx="5553777" cy="483466"/>
              </a:xfrm>
              <a:prstGeom prst="rect">
                <a:avLst/>
              </a:prstGeom>
            </p:spPr>
            <p:txBody>
              <a:bodyPr wrap="square">
                <a:spAutoFit/>
              </a:bodyPr>
              <a:lstStyle/>
              <a:p>
                <a14:m>
                  <m:oMath xmlns:m="http://schemas.openxmlformats.org/officeDocument/2006/math">
                    <m:r>
                      <m:rPr>
                        <m:sty m:val="p"/>
                      </m:rPr>
                      <a:rPr lang="en-US" smtClean="0">
                        <a:solidFill>
                          <a:prstClr val="black"/>
                        </a:solidFill>
                        <a:latin typeface="Cambria Math" panose="02040503050406030204" pitchFamily="18" charset="0"/>
                      </a:rPr>
                      <m:t>E</m:t>
                    </m:r>
                    <m:r>
                      <a:rPr lang="en-US">
                        <a:solidFill>
                          <a:prstClr val="black"/>
                        </a:solidFill>
                        <a:latin typeface="Cambria Math" panose="02040503050406030204" pitchFamily="18" charset="0"/>
                      </a:rPr>
                      <m:t>=</m:t>
                    </m:r>
                    <m:f>
                      <m:fPr>
                        <m:ctrlPr>
                          <a:rPr lang="en-US" i="1" smtClean="0">
                            <a:solidFill>
                              <a:prstClr val="black"/>
                            </a:solidFill>
                            <a:latin typeface="Cambria Math" panose="02040503050406030204" pitchFamily="18" charset="0"/>
                          </a:rPr>
                        </m:ctrlPr>
                      </m:fPr>
                      <m:num>
                        <m:r>
                          <a:rPr lang="en-US" smtClean="0">
                            <a:solidFill>
                              <a:prstClr val="black"/>
                            </a:solidFill>
                            <a:latin typeface="Cambria Math" panose="02040503050406030204" pitchFamily="18" charset="0"/>
                          </a:rPr>
                          <m:t>1</m:t>
                        </m:r>
                      </m:num>
                      <m:den>
                        <m:r>
                          <a:rPr lang="en-US" smtClean="0">
                            <a:solidFill>
                              <a:prstClr val="black"/>
                            </a:solidFill>
                            <a:latin typeface="Cambria Math" panose="02040503050406030204" pitchFamily="18" charset="0"/>
                          </a:rPr>
                          <m:t>2</m:t>
                        </m:r>
                      </m:den>
                    </m:f>
                    <m:nary>
                      <m:naryPr>
                        <m:chr m:val="∑"/>
                        <m:supHide m:val="on"/>
                        <m:ctrlPr>
                          <a:rPr lang="en-US" i="1" smtClean="0">
                            <a:solidFill>
                              <a:prstClr val="black"/>
                            </a:solidFill>
                            <a:latin typeface="Cambria Math" panose="02040503050406030204" pitchFamily="18" charset="0"/>
                          </a:rPr>
                        </m:ctrlPr>
                      </m:naryPr>
                      <m:sub>
                        <m:r>
                          <a:rPr lang="en-US" i="1">
                            <a:solidFill>
                              <a:prstClr val="black"/>
                            </a:solidFill>
                            <a:latin typeface="Cambria Math" panose="02040503050406030204" pitchFamily="18" charset="0"/>
                          </a:rPr>
                          <m:t>𝑛</m:t>
                        </m:r>
                      </m:sub>
                      <m:sup/>
                      <m:e>
                        <m:r>
                          <a:rPr lang="en-US" i="1" smtClean="0">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𝐺</m:t>
                            </m:r>
                          </m:e>
                          <m:sub>
                            <m:r>
                              <a:rPr lang="en-US" i="1">
                                <a:solidFill>
                                  <a:prstClr val="black"/>
                                </a:solidFill>
                                <a:latin typeface="Cambria Math" panose="02040503050406030204" pitchFamily="18" charset="0"/>
                              </a:rPr>
                              <m:t>𝑛</m:t>
                            </m:r>
                          </m:sub>
                        </m:sSub>
                        <m:r>
                          <a:rPr lang="en-US"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𝑼</m:t>
                        </m:r>
                        <m:r>
                          <a:rPr lang="en-US" b="1" i="1">
                            <a:solidFill>
                              <a:prstClr val="black"/>
                            </a:solidFill>
                            <a:latin typeface="Cambria Math" panose="02040503050406030204" pitchFamily="18" charset="0"/>
                          </a:rPr>
                          <m:t>, </m:t>
                        </m:r>
                        <m:r>
                          <a:rPr lang="en-US" b="1" i="1">
                            <a:solidFill>
                              <a:prstClr val="black"/>
                            </a:solidFill>
                            <a:latin typeface="Cambria Math" panose="02040503050406030204" pitchFamily="18" charset="0"/>
                          </a:rPr>
                          <m:t>𝑾</m:t>
                        </m:r>
                        <m:r>
                          <a:rPr lang="en-US" i="1">
                            <a:solidFill>
                              <a:prstClr val="black"/>
                            </a:solidFill>
                            <a:latin typeface="Cambria Math" panose="02040503050406030204" pitchFamily="18" charset="0"/>
                          </a:rPr>
                          <m:t>)</m:t>
                        </m:r>
                        <m:r>
                          <a:rPr lang="en-US" i="1" smtClean="0">
                            <a:solidFill>
                              <a:prstClr val="black"/>
                            </a:solidFill>
                            <a:latin typeface="Cambria Math" panose="02040503050406030204" pitchFamily="18" charset="0"/>
                          </a:rPr>
                          <m:t>−</m:t>
                        </m:r>
                      </m:e>
                    </m:nary>
                    <m:sSub>
                      <m:sSubPr>
                        <m:ctrlPr>
                          <a:rPr lang="en-US" i="1">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i="1">
                            <a:solidFill>
                              <a:prstClr val="black"/>
                            </a:solidFill>
                            <a:latin typeface="Cambria Math" panose="02040503050406030204" pitchFamily="18" charset="0"/>
                          </a:rPr>
                          <m:t>𝑛</m:t>
                        </m:r>
                      </m:sub>
                    </m:sSub>
                    <m:sSup>
                      <m:sSupPr>
                        <m:ctrlPr>
                          <a:rPr lang="en-US" i="1" smtClean="0">
                            <a:solidFill>
                              <a:prstClr val="black"/>
                            </a:solidFill>
                            <a:latin typeface="Cambria Math" panose="02040503050406030204" pitchFamily="18" charset="0"/>
                          </a:rPr>
                        </m:ctrlPr>
                      </m:sSupPr>
                      <m:e>
                        <m:r>
                          <a:rPr lang="en-US" i="1" smtClean="0">
                            <a:solidFill>
                              <a:prstClr val="black"/>
                            </a:solidFill>
                            <a:latin typeface="Cambria Math" panose="02040503050406030204" pitchFamily="18" charset="0"/>
                          </a:rPr>
                          <m:t>||</m:t>
                        </m:r>
                      </m:e>
                      <m:sup>
                        <m:r>
                          <a:rPr lang="en-US" i="1" smtClean="0">
                            <a:solidFill>
                              <a:prstClr val="black"/>
                            </a:solidFill>
                            <a:latin typeface="Cambria Math" panose="02040503050406030204" pitchFamily="18" charset="0"/>
                          </a:rPr>
                          <m:t>2</m:t>
                        </m:r>
                      </m:sup>
                    </m:sSup>
                    <m:r>
                      <a:rPr lang="en-US" smtClean="0">
                        <a:solidFill>
                          <a:prstClr val="black"/>
                        </a:solidFill>
                        <a:latin typeface="Cambria Math" panose="02040503050406030204" pitchFamily="18" charset="0"/>
                      </a:rPr>
                      <m:t>+</m:t>
                    </m:r>
                    <m:r>
                      <a:rPr lang="en-US" i="1" smtClean="0">
                        <a:solidFill>
                          <a:prstClr val="black"/>
                        </a:solidFill>
                        <a:latin typeface="Cambria Math" panose="02040503050406030204" pitchFamily="18" charset="0"/>
                      </a:rPr>
                      <m:t>𝜆</m:t>
                    </m:r>
                    <m:r>
                      <a:rPr lang="en-US" i="1" smtClean="0">
                        <a:solidFill>
                          <a:prstClr val="black"/>
                        </a:solidFill>
                        <a:latin typeface="Cambria Math" panose="02040503050406030204" pitchFamily="18" charset="0"/>
                      </a:rPr>
                      <m:t> ||</m:t>
                    </m:r>
                  </m:oMath>
                </a14:m>
                <a:r>
                  <a:rPr lang="en-US" b="1" i="1" dirty="0" smtClean="0">
                    <a:solidFill>
                      <a:prstClr val="black"/>
                    </a:solidFill>
                  </a:rPr>
                  <a:t>U</a:t>
                </a:r>
                <a14:m>
                  <m:oMath xmlns:m="http://schemas.openxmlformats.org/officeDocument/2006/math">
                    <m:r>
                      <a:rPr lang="en-US" dirty="0">
                        <a:solidFill>
                          <a:prstClr val="black"/>
                        </a:solidFill>
                        <a:latin typeface="Cambria Math" panose="02040503050406030204" pitchFamily="18" charset="0"/>
                        <a:ea typeface="SimSun" panose="02010600030101010101" pitchFamily="2" charset="-122"/>
                      </a:rPr>
                      <m:t> </m:t>
                    </m:r>
                    <m:r>
                      <a:rPr lang="en-US" dirty="0" smtClean="0">
                        <a:solidFill>
                          <a:prstClr val="black"/>
                        </a:solidFill>
                        <a:latin typeface="Cambria Math" panose="02040503050406030204" pitchFamily="18" charset="0"/>
                        <a:ea typeface="SimSun" panose="02010600030101010101" pitchFamily="2" charset="-122"/>
                      </a:rPr>
                      <m:t>−</m:t>
                    </m:r>
                    <m:r>
                      <m:rPr>
                        <m:sty m:val="p"/>
                      </m:rPr>
                      <a:rPr lang="en-US">
                        <a:solidFill>
                          <a:prstClr val="black"/>
                        </a:solidFill>
                        <a:latin typeface="Cambria Math" panose="02040503050406030204" pitchFamily="18" charset="0"/>
                        <a:ea typeface="SimSun" panose="02010600030101010101" pitchFamily="2" charset="-122"/>
                      </a:rPr>
                      <m:t>F</m:t>
                    </m:r>
                    <m:d>
                      <m:dPr>
                        <m:ctrlPr>
                          <a:rPr lang="en-US" i="1">
                            <a:solidFill>
                              <a:prstClr val="black"/>
                            </a:solidFill>
                            <a:latin typeface="Cambria Math" panose="02040503050406030204" pitchFamily="18" charset="0"/>
                            <a:ea typeface="SimSun" panose="02010600030101010101" pitchFamily="2" charset="-122"/>
                          </a:rPr>
                        </m:ctrlPr>
                      </m:dPr>
                      <m:e>
                        <m:r>
                          <a:rPr lang="en-US" b="1" i="1">
                            <a:solidFill>
                              <a:prstClr val="black"/>
                            </a:solidFill>
                            <a:latin typeface="Cambria Math" panose="02040503050406030204" pitchFamily="18" charset="0"/>
                            <a:ea typeface="SimSun" panose="02010600030101010101" pitchFamily="2" charset="-122"/>
                          </a:rPr>
                          <m:t>𝑾</m:t>
                        </m:r>
                      </m:e>
                    </m:d>
                    <m:r>
                      <a:rPr lang="en-US" smtClean="0">
                        <a:solidFill>
                          <a:prstClr val="black"/>
                        </a:solidFill>
                        <a:latin typeface="Cambria Math" panose="02040503050406030204" pitchFamily="18" charset="0"/>
                        <a:ea typeface="SimSun" panose="02010600030101010101" pitchFamily="2" charset="-122"/>
                      </a:rPr>
                      <m:t>||</m:t>
                    </m:r>
                  </m:oMath>
                </a14:m>
                <a:r>
                  <a:rPr lang="en-US" sz="1200" dirty="0">
                    <a:solidFill>
                      <a:prstClr val="black"/>
                    </a:solidFill>
                    <a:latin typeface="Times New Roman" panose="02020603050405020304" pitchFamily="18" charset="0"/>
                    <a:ea typeface="Times New Roman" panose="02020603050405020304" pitchFamily="18" charset="0"/>
                  </a:rPr>
                  <a:t> </a:t>
                </a:r>
                <a:r>
                  <a:rPr lang="en-US" i="1" dirty="0" smtClean="0">
                    <a:solidFill>
                      <a:prstClr val="black"/>
                    </a:solidFill>
                  </a:rPr>
                  <a:t> </a:t>
                </a:r>
                <a:endParaRPr lang="en-US" i="1" dirty="0">
                  <a:solidFill>
                    <a:prstClr val="black"/>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539015" y="4639618"/>
                <a:ext cx="5553777" cy="483466"/>
              </a:xfrm>
              <a:prstGeom prst="rect">
                <a:avLst/>
              </a:prstGeom>
              <a:blipFill rotWithShape="0">
                <a:blip r:embed="rId5"/>
                <a:stretch>
                  <a:fillRect t="-79747" b="-131646"/>
                </a:stretch>
              </a:blipFill>
            </p:spPr>
            <p:txBody>
              <a:bodyPr/>
              <a:lstStyle/>
              <a:p>
                <a:r>
                  <a:rPr lang="en-US">
                    <a:noFill/>
                  </a:rPr>
                  <a:t> </a:t>
                </a:r>
              </a:p>
            </p:txBody>
          </p:sp>
        </mc:Fallback>
      </mc:AlternateContent>
      <p:sp>
        <p:nvSpPr>
          <p:cNvPr id="7" name="TextBox 6"/>
          <p:cNvSpPr txBox="1"/>
          <p:nvPr/>
        </p:nvSpPr>
        <p:spPr>
          <a:xfrm>
            <a:off x="539015" y="4177864"/>
            <a:ext cx="3504614" cy="369332"/>
          </a:xfrm>
          <a:prstGeom prst="rect">
            <a:avLst/>
          </a:prstGeom>
          <a:noFill/>
        </p:spPr>
        <p:txBody>
          <a:bodyPr wrap="none" rtlCol="0">
            <a:spAutoFit/>
          </a:bodyPr>
          <a:lstStyle/>
          <a:p>
            <a:r>
              <a:rPr lang="en-US" dirty="0" smtClean="0">
                <a:solidFill>
                  <a:prstClr val="black"/>
                </a:solidFill>
              </a:rPr>
              <a:t>Use of Lagrange multiplier method:</a:t>
            </a:r>
            <a:endParaRPr lang="en-US" dirty="0">
              <a:solidFill>
                <a:prstClr val="black"/>
              </a:solidFill>
            </a:endParaRPr>
          </a:p>
        </p:txBody>
      </p:sp>
      <p:sp>
        <p:nvSpPr>
          <p:cNvPr id="13" name="Rectangle 12"/>
          <p:cNvSpPr/>
          <p:nvPr/>
        </p:nvSpPr>
        <p:spPr>
          <a:xfrm>
            <a:off x="539015" y="5278679"/>
            <a:ext cx="5237459" cy="369332"/>
          </a:xfrm>
          <a:prstGeom prst="rect">
            <a:avLst/>
          </a:prstGeom>
        </p:spPr>
        <p:txBody>
          <a:bodyPr wrap="none">
            <a:spAutoFit/>
          </a:bodyPr>
          <a:lstStyle/>
          <a:p>
            <a:r>
              <a:rPr lang="en-US" dirty="0" smtClean="0">
                <a:solidFill>
                  <a:prstClr val="black"/>
                </a:solidFill>
              </a:rPr>
              <a:t>to learn </a:t>
            </a:r>
            <a:r>
              <a:rPr lang="en-US" b="1" i="1" dirty="0" smtClean="0">
                <a:solidFill>
                  <a:prstClr val="black"/>
                </a:solidFill>
              </a:rPr>
              <a:t>W</a:t>
            </a:r>
            <a:r>
              <a:rPr lang="en-US" dirty="0" smtClean="0">
                <a:solidFill>
                  <a:prstClr val="black"/>
                </a:solidFill>
              </a:rPr>
              <a:t> and then </a:t>
            </a:r>
            <a:r>
              <a:rPr lang="en-US" b="1" i="1" dirty="0" smtClean="0">
                <a:solidFill>
                  <a:prstClr val="black"/>
                </a:solidFill>
              </a:rPr>
              <a:t>U</a:t>
            </a:r>
            <a:r>
              <a:rPr lang="en-US" dirty="0" smtClean="0">
                <a:solidFill>
                  <a:prstClr val="black"/>
                </a:solidFill>
              </a:rPr>
              <a:t> </a:t>
            </a:r>
            <a:r>
              <a:rPr lang="en-US" dirty="0" smtClean="0">
                <a:solidFill>
                  <a:prstClr val="black"/>
                </a:solidFill>
                <a:sym typeface="Wingdings" panose="05000000000000000000" pitchFamily="2" charset="2"/>
              </a:rPr>
              <a:t>  no longer backpropagation</a:t>
            </a:r>
            <a:endParaRPr lang="en-US" dirty="0">
              <a:solidFill>
                <a:prstClr val="black"/>
              </a:solidFill>
            </a:endParaRPr>
          </a:p>
        </p:txBody>
      </p:sp>
      <mc:AlternateContent xmlns:mc="http://schemas.openxmlformats.org/markup-compatibility/2006" xmlns:a14="http://schemas.microsoft.com/office/drawing/2010/main">
        <mc:Choice Requires="a14">
          <p:sp>
            <p:nvSpPr>
              <p:cNvPr id="20" name="Rectangle 19"/>
              <p:cNvSpPr/>
              <p:nvPr/>
            </p:nvSpPr>
            <p:spPr>
              <a:xfrm>
                <a:off x="539015" y="5793553"/>
                <a:ext cx="8277726" cy="923330"/>
              </a:xfrm>
              <a:prstGeom prst="rect">
                <a:avLst/>
              </a:prstGeom>
            </p:spPr>
            <p:txBody>
              <a:bodyPr wrap="square">
                <a:spAutoFit/>
              </a:bodyPr>
              <a:lstStyle/>
              <a:p>
                <a:pPr marL="285750" indent="-285750">
                  <a:buFont typeface="Arial" panose="020B0604020202020204" pitchFamily="34" charset="0"/>
                  <a:buChar char="•"/>
                </a:pPr>
                <a:r>
                  <a:rPr lang="en-US" dirty="0" smtClean="0">
                    <a:solidFill>
                      <a:prstClr val="black"/>
                    </a:solidFill>
                  </a:rPr>
                  <a:t>Advantages found: </a:t>
                </a:r>
              </a:p>
              <a:p>
                <a:r>
                  <a:rPr lang="en-US" dirty="0" smtClean="0">
                    <a:solidFill>
                      <a:prstClr val="black"/>
                    </a:solidFill>
                  </a:rPr>
                  <a:t>      --- less noise in gradient than using chain rule ignoring explicit constraint </a:t>
                </a:r>
                <a:r>
                  <a:rPr lang="en-US" b="1" i="1" dirty="0">
                    <a:solidFill>
                      <a:prstClr val="black"/>
                    </a:solidFill>
                  </a:rPr>
                  <a:t>U</a:t>
                </a:r>
                <a14:m>
                  <m:oMath xmlns:m="http://schemas.openxmlformats.org/officeDocument/2006/math">
                    <m:r>
                      <a:rPr lang="en-US" dirty="0">
                        <a:solidFill>
                          <a:prstClr val="black"/>
                        </a:solidFill>
                        <a:latin typeface="Cambria Math" panose="02040503050406030204" pitchFamily="18" charset="0"/>
                        <a:ea typeface="SimSun" panose="02010600030101010101" pitchFamily="2" charset="-122"/>
                      </a:rPr>
                      <m:t>=</m:t>
                    </m:r>
                    <m:r>
                      <m:rPr>
                        <m:sty m:val="p"/>
                      </m:rPr>
                      <a:rPr lang="en-US">
                        <a:solidFill>
                          <a:prstClr val="black"/>
                        </a:solidFill>
                        <a:latin typeface="Cambria Math" panose="02040503050406030204" pitchFamily="18" charset="0"/>
                        <a:ea typeface="SimSun" panose="02010600030101010101" pitchFamily="2" charset="-122"/>
                      </a:rPr>
                      <m:t>F</m:t>
                    </m:r>
                    <m:r>
                      <a:rPr lang="en-US">
                        <a:solidFill>
                          <a:prstClr val="black"/>
                        </a:solidFill>
                        <a:latin typeface="Cambria Math" panose="02040503050406030204" pitchFamily="18" charset="0"/>
                        <a:ea typeface="SimSun" panose="02010600030101010101" pitchFamily="2" charset="-122"/>
                      </a:rPr>
                      <m:t>(</m:t>
                    </m:r>
                    <m:r>
                      <a:rPr lang="en-US" b="1" i="1">
                        <a:solidFill>
                          <a:prstClr val="black"/>
                        </a:solidFill>
                        <a:latin typeface="Cambria Math" panose="02040503050406030204" pitchFamily="18" charset="0"/>
                        <a:ea typeface="SimSun" panose="02010600030101010101" pitchFamily="2" charset="-122"/>
                      </a:rPr>
                      <m:t>𝑾</m:t>
                    </m:r>
                    <m:r>
                      <a:rPr lang="en-US">
                        <a:solidFill>
                          <a:prstClr val="black"/>
                        </a:solidFill>
                        <a:latin typeface="Cambria Math" panose="02040503050406030204" pitchFamily="18" charset="0"/>
                        <a:ea typeface="SimSun" panose="02010600030101010101" pitchFamily="2" charset="-122"/>
                      </a:rPr>
                      <m:t>)</m:t>
                    </m:r>
                  </m:oMath>
                </a14:m>
                <a:endParaRPr lang="en-US" dirty="0" smtClean="0">
                  <a:solidFill>
                    <a:prstClr val="black"/>
                  </a:solidFill>
                </a:endParaRPr>
              </a:p>
              <a:p>
                <a:r>
                  <a:rPr lang="en-US" dirty="0">
                    <a:solidFill>
                      <a:prstClr val="black"/>
                    </a:solidFill>
                  </a:rPr>
                  <a:t> </a:t>
                </a:r>
                <a:r>
                  <a:rPr lang="en-US" dirty="0" smtClean="0">
                    <a:solidFill>
                      <a:prstClr val="black"/>
                    </a:solidFill>
                  </a:rPr>
                  <a:t>     --- batch learning is effective, aiding parallel training </a:t>
                </a:r>
                <a:endParaRPr lang="en-US" dirty="0">
                  <a:solidFill>
                    <a:prstClr val="black"/>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539015" y="5793553"/>
                <a:ext cx="8277726" cy="923330"/>
              </a:xfrm>
              <a:prstGeom prst="rect">
                <a:avLst/>
              </a:prstGeom>
              <a:blipFill rotWithShape="0">
                <a:blip r:embed="rId6"/>
                <a:stretch>
                  <a:fillRect l="-442" t="-3289" b="-9211"/>
                </a:stretch>
              </a:blipFill>
            </p:spPr>
            <p:txBody>
              <a:bodyPr/>
              <a:lstStyle/>
              <a:p>
                <a:r>
                  <a:rPr lang="en-US">
                    <a:noFill/>
                  </a:rPr>
                  <a:t> </a:t>
                </a:r>
              </a:p>
            </p:txBody>
          </p:sp>
        </mc:Fallback>
      </mc:AlternateContent>
    </p:spTree>
    <p:extLst>
      <p:ext uri="{BB962C8B-B14F-4D97-AF65-F5344CB8AC3E}">
        <p14:creationId xmlns:p14="http://schemas.microsoft.com/office/powerpoint/2010/main" val="36180415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IR task </a:t>
            </a:r>
          </a:p>
          <a:p>
            <a:pPr lvl="1"/>
            <a:r>
              <a:rPr lang="en-US" dirty="0" smtClean="0"/>
              <a:t>Sponsored Search: retrieve and rank relevant ads given a query</a:t>
            </a:r>
          </a:p>
          <a:p>
            <a:r>
              <a:rPr lang="en-US" dirty="0" smtClean="0"/>
              <a:t>Data sets</a:t>
            </a:r>
          </a:p>
          <a:p>
            <a:pPr lvl="1"/>
            <a:r>
              <a:rPr lang="en-US" dirty="0" smtClean="0"/>
              <a:t>Training: 189K query–ads pairs</a:t>
            </a:r>
          </a:p>
          <a:p>
            <a:pPr lvl="1"/>
            <a:r>
              <a:rPr lang="en-US" dirty="0" smtClean="0"/>
              <a:t>Testing: 58K query–ads pairs</a:t>
            </a:r>
          </a:p>
          <a:p>
            <a:r>
              <a:rPr lang="en-US" dirty="0" smtClean="0"/>
              <a:t>Features to DSN</a:t>
            </a:r>
          </a:p>
          <a:p>
            <a:pPr lvl="1"/>
            <a:r>
              <a:rPr lang="en-US" dirty="0" smtClean="0"/>
              <a:t>A total of 160 features in two categories</a:t>
            </a:r>
          </a:p>
          <a:p>
            <a:pPr lvl="2"/>
            <a:r>
              <a:rPr lang="en-US" dirty="0" smtClean="0"/>
              <a:t>Text features: TF-IDF, word overlap, length, etc.</a:t>
            </a:r>
          </a:p>
          <a:p>
            <a:pPr lvl="2"/>
            <a:r>
              <a:rPr lang="en-US" dirty="0" smtClean="0"/>
              <a:t>User click features: clickthrough, clicked queries, etc.</a:t>
            </a:r>
          </a:p>
          <a:p>
            <a:r>
              <a:rPr lang="en-US" dirty="0" smtClean="0"/>
              <a:t>State-of-the-art baseline system (Burges et al. 2006)</a:t>
            </a:r>
          </a:p>
          <a:p>
            <a:pPr lvl="1"/>
            <a:r>
              <a:rPr lang="en-US" dirty="0" err="1" smtClean="0"/>
              <a:t>LambdaRank</a:t>
            </a:r>
            <a:r>
              <a:rPr lang="en-US" dirty="0" smtClean="0"/>
              <a:t>, a single-hidden-layer neural network</a:t>
            </a:r>
          </a:p>
          <a:p>
            <a:pPr lvl="1"/>
            <a:r>
              <a:rPr lang="en-US" dirty="0" smtClean="0"/>
              <a:t>Trained to maximize (a smoothed approximation of) NDCG via heuristic lambda-function</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11893983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22960" y="1768244"/>
                <a:ext cx="7912418" cy="4257886"/>
              </a:xfrm>
            </p:spPr>
            <p:txBody>
              <a:bodyPr>
                <a:normAutofit lnSpcReduction="10000"/>
              </a:bodyPr>
              <a:lstStyle/>
              <a:p>
                <a:pPr>
                  <a:buFont typeface="Arial" panose="020B0604020202020204" pitchFamily="34" charset="0"/>
                  <a:buChar char="•"/>
                </a:pPr>
                <a:r>
                  <a:rPr lang="en-US" sz="2800" dirty="0" smtClean="0"/>
                  <a:t>Metric: Normalized Discounted Cumulative Gain (NDCG)</a:t>
                </a:r>
              </a:p>
              <a:p>
                <a:pPr>
                  <a:buFont typeface="Arial" panose="020B0604020202020204" pitchFamily="34" charset="0"/>
                  <a:buChar char="•"/>
                </a:pPr>
                <a:r>
                  <a:rPr lang="en-US" sz="2800" dirty="0" smtClean="0"/>
                  <a:t>DCG at rank </a:t>
                </a:r>
                <a14:m>
                  <m:oMath xmlns:m="http://schemas.openxmlformats.org/officeDocument/2006/math">
                    <m:r>
                      <a:rPr lang="en-US" sz="2800" b="0" i="1" smtClean="0">
                        <a:latin typeface="Cambria Math" panose="02040503050406030204" pitchFamily="18" charset="0"/>
                      </a:rPr>
                      <m:t>𝑝</m:t>
                    </m:r>
                  </m:oMath>
                </a14:m>
                <a:r>
                  <a:rPr lang="en-US" sz="2800" dirty="0" smtClean="0"/>
                  <a:t> = </a:t>
                </a:r>
                <a14:m>
                  <m:oMath xmlns:m="http://schemas.openxmlformats.org/officeDocument/2006/math">
                    <m:r>
                      <a:rPr lang="en-US" sz="2800" b="0" i="1" smtClean="0">
                        <a:latin typeface="Cambria Math" panose="02040503050406030204" pitchFamily="18" charset="0"/>
                      </a:rPr>
                      <m:t>𝑟𝑒</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r>
                          <a:rPr lang="en-US" sz="2800" b="0" i="1" smtClean="0">
                            <a:latin typeface="Cambria Math"/>
                          </a:rPr>
                          <m:t>𝑒𝑣𝑎𝑛𝑐𝑒</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nary>
                      <m:naryPr>
                        <m:chr m:val="∑"/>
                        <m:ctrlPr>
                          <a:rPr lang="en-US" sz="2800" i="1">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=2</m:t>
                        </m:r>
                      </m:sub>
                      <m:sup>
                        <m:r>
                          <a:rPr lang="en-US" sz="2800" b="0" i="1" smtClean="0">
                            <a:latin typeface="Cambria Math" panose="02040503050406030204" pitchFamily="18" charset="0"/>
                          </a:rPr>
                          <m:t>𝑝</m:t>
                        </m:r>
                      </m:sup>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𝑟𝑒</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r>
                                  <a:rPr lang="en-US" sz="2800" b="0" i="1" smtClean="0">
                                    <a:latin typeface="Cambria Math"/>
                                  </a:rPr>
                                  <m:t>𝑒𝑣𝑎𝑛𝑐𝑒</m:t>
                                </m:r>
                              </m:e>
                              <m:sub>
                                <m:r>
                                  <a:rPr lang="en-US" sz="2800" b="0" i="1" smtClean="0">
                                    <a:latin typeface="Cambria Math" panose="02040503050406030204" pitchFamily="18" charset="0"/>
                                  </a:rPr>
                                  <m:t>𝑖</m:t>
                                </m:r>
                              </m:sub>
                            </m:sSub>
                          </m:num>
                          <m:den>
                            <m:func>
                              <m:funcPr>
                                <m:ctrlPr>
                                  <a:rPr lang="en-US" sz="2800" b="0" i="1" smtClean="0">
                                    <a:latin typeface="Cambria Math" panose="02040503050406030204" pitchFamily="18" charset="0"/>
                                  </a:rPr>
                                </m:ctrlPr>
                              </m:funcPr>
                              <m:fName>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log</m:t>
                                    </m:r>
                                  </m:e>
                                  <m:sub>
                                    <m:r>
                                      <a:rPr lang="en-US" sz="2800" b="0" i="1" smtClean="0">
                                        <a:latin typeface="Cambria Math" panose="02040503050406030204" pitchFamily="18" charset="0"/>
                                      </a:rPr>
                                      <m:t>2</m:t>
                                    </m:r>
                                  </m:sub>
                                </m:sSub>
                              </m:fName>
                              <m:e>
                                <m:r>
                                  <a:rPr lang="en-US" sz="2800" b="0" i="1" smtClean="0">
                                    <a:latin typeface="Cambria Math" panose="02040503050406030204" pitchFamily="18" charset="0"/>
                                  </a:rPr>
                                  <m:t>𝑖</m:t>
                                </m:r>
                              </m:e>
                            </m:func>
                          </m:den>
                        </m:f>
                      </m:e>
                    </m:nary>
                  </m:oMath>
                </a14:m>
                <a:r>
                  <a:rPr lang="en-US" sz="2800" dirty="0" smtClean="0"/>
                  <a:t>; </a:t>
                </a:r>
                <a14:m>
                  <m:oMath xmlns:m="http://schemas.openxmlformats.org/officeDocument/2006/math">
                    <m:r>
                      <a:rPr lang="en-US" sz="2800" i="1">
                        <a:latin typeface="Cambria Math" panose="02040503050406030204" pitchFamily="18" charset="0"/>
                      </a:rPr>
                      <m:t>𝑟𝑒</m:t>
                    </m:r>
                    <m:sSub>
                      <m:sSubPr>
                        <m:ctrlPr>
                          <a:rPr lang="en-US" sz="2800" i="1">
                            <a:latin typeface="Cambria Math" panose="02040503050406030204" pitchFamily="18" charset="0"/>
                          </a:rPr>
                        </m:ctrlPr>
                      </m:sSubPr>
                      <m:e>
                        <m:r>
                          <a:rPr lang="en-US" sz="2800" i="1">
                            <a:latin typeface="Cambria Math" panose="02040503050406030204" pitchFamily="18" charset="0"/>
                          </a:rPr>
                          <m:t>𝑙</m:t>
                        </m:r>
                        <m:r>
                          <a:rPr lang="en-US" sz="2800" i="1">
                            <a:latin typeface="Cambria Math"/>
                          </a:rPr>
                          <m:t>𝑒𝑣𝑎𝑛𝑐𝑒</m:t>
                        </m:r>
                      </m:e>
                      <m:sub>
                        <m:r>
                          <a:rPr lang="en-US" sz="2800" b="0" i="1" smtClean="0">
                            <a:latin typeface="Cambria Math"/>
                          </a:rPr>
                          <m:t>𝑖</m:t>
                        </m:r>
                      </m:sub>
                    </m:sSub>
                    <m:r>
                      <a:rPr lang="en-US" sz="2800" b="0" i="1" smtClean="0">
                        <a:latin typeface="Cambria Math"/>
                      </a:rPr>
                      <m:t>:</m:t>
                    </m:r>
                  </m:oMath>
                </a14:m>
                <a:r>
                  <a:rPr lang="en-US" sz="2800" dirty="0" smtClean="0"/>
                  <a:t> human label of </a:t>
                </a:r>
                <a:r>
                  <a:rPr lang="en-US" sz="2800" dirty="0"/>
                  <a:t>d</a:t>
                </a:r>
                <a:r>
                  <a:rPr lang="en-US" sz="2800" dirty="0" smtClean="0"/>
                  <a:t>oc</a:t>
                </a:r>
                <a14:m>
                  <m:oMath xmlns:m="http://schemas.openxmlformats.org/officeDocument/2006/math">
                    <m:r>
                      <a:rPr lang="en-US" sz="1600" b="0" i="1" smtClean="0">
                        <a:latin typeface="Cambria Math" panose="02040503050406030204" pitchFamily="18" charset="0"/>
                      </a:rPr>
                      <m:t>𝑖</m:t>
                    </m:r>
                  </m:oMath>
                </a14:m>
                <a:r>
                  <a:rPr lang="en-US" sz="2800" dirty="0" smtClean="0"/>
                  <a:t>, scale 0-4</a:t>
                </a:r>
              </a:p>
              <a:p>
                <a:pPr>
                  <a:buFont typeface="Arial" panose="020B0604020202020204" pitchFamily="34" charset="0"/>
                  <a:buChar char="•"/>
                </a:pPr>
                <a:r>
                  <a:rPr lang="en-US" sz="2800" dirty="0" smtClean="0"/>
                  <a:t>IDCG: Ideal DCG, DCG score when assuming docs are ranked by human label</a:t>
                </a:r>
              </a:p>
              <a:p>
                <a:pPr>
                  <a:buFont typeface="Arial" panose="020B0604020202020204" pitchFamily="34" charset="0"/>
                  <a:buChar char="•"/>
                </a:pPr>
                <a:r>
                  <a:rPr lang="en-US" sz="2800" dirty="0" smtClean="0"/>
                  <a:t>NDCG = DCG/ IDCG</a:t>
                </a:r>
              </a:p>
              <a:p>
                <a:pPr>
                  <a:buFont typeface="Arial" panose="020B0604020202020204" pitchFamily="34" charset="0"/>
                  <a:buChar char="•"/>
                </a:pPr>
                <a:r>
                  <a:rPr lang="en-US" sz="2800" dirty="0" smtClean="0"/>
                  <a:t>1 NDCG </a:t>
                </a:r>
                <a:r>
                  <a:rPr lang="en-US" sz="2800" dirty="0" err="1" smtClean="0"/>
                  <a:t>pt</a:t>
                </a:r>
                <a:r>
                  <a:rPr lang="en-US" sz="2800" dirty="0" smtClean="0"/>
                  <a:t> (0.01) in our setting is statistically significant</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22960" y="1768244"/>
                <a:ext cx="7912418" cy="4257886"/>
              </a:xfrm>
              <a:blipFill rotWithShape="0">
                <a:blip r:embed="rId2"/>
                <a:stretch>
                  <a:fillRect l="-1387" t="-2289" b="-1574"/>
                </a:stretch>
              </a:blipFill>
            </p:spPr>
            <p:txBody>
              <a:bodyPr/>
              <a:lstStyle/>
              <a:p>
                <a:r>
                  <a:rPr lang="en-US">
                    <a:noFill/>
                  </a:rPr>
                  <a:t> </a:t>
                </a:r>
              </a:p>
            </p:txBody>
          </p:sp>
        </mc:Fallback>
      </mc:AlternateContent>
    </p:spTree>
    <p:extLst>
      <p:ext uri="{BB962C8B-B14F-4D97-AF65-F5344CB8AC3E}">
        <p14:creationId xmlns:p14="http://schemas.microsoft.com/office/powerpoint/2010/main" val="30224434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NDCG Results</a:t>
            </a:r>
            <a:endParaRPr lang="en-US" dirty="0"/>
          </a:p>
        </p:txBody>
      </p:sp>
      <p:sp>
        <p:nvSpPr>
          <p:cNvPr id="3" name="Content Placeholder 2"/>
          <p:cNvSpPr>
            <a:spLocks noGrp="1"/>
          </p:cNvSpPr>
          <p:nvPr>
            <p:ph idx="1"/>
          </p:nvPr>
        </p:nvSpPr>
        <p:spPr/>
        <p:txBody>
          <a:bodyPr/>
          <a:lstStyle/>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89</a:t>
            </a:fld>
            <a:endParaRPr lang="en-US">
              <a:solidFill>
                <a:prstClr val="black">
                  <a:tint val="75000"/>
                </a:prstClr>
              </a:solidFill>
            </a:endParaRPr>
          </a:p>
        </p:txBody>
      </p:sp>
      <p:graphicFrame>
        <p:nvGraphicFramePr>
          <p:cNvPr id="7" name="Table 6"/>
          <p:cNvGraphicFramePr>
            <a:graphicFrameLocks noGrp="1"/>
          </p:cNvGraphicFramePr>
          <p:nvPr>
            <p:extLst/>
          </p:nvPr>
        </p:nvGraphicFramePr>
        <p:xfrm>
          <a:off x="346510" y="2608447"/>
          <a:ext cx="8219178" cy="1831365"/>
        </p:xfrm>
        <a:graphic>
          <a:graphicData uri="http://schemas.openxmlformats.org/drawingml/2006/table">
            <a:tbl>
              <a:tblPr firstRow="1" firstCol="1" bandRow="1">
                <a:tableStyleId>{5C22544A-7EE6-4342-B048-85BDC9FD1C3A}</a:tableStyleId>
              </a:tblPr>
              <a:tblGrid>
                <a:gridCol w="2516074"/>
                <a:gridCol w="1845122"/>
                <a:gridCol w="2012860"/>
                <a:gridCol w="1845122"/>
              </a:tblGrid>
              <a:tr h="693019">
                <a:tc>
                  <a:txBody>
                    <a:bodyPr/>
                    <a:lstStyle/>
                    <a:p>
                      <a:pPr marL="0" marR="0">
                        <a:spcBef>
                          <a:spcPts val="0"/>
                        </a:spcBef>
                        <a:spcAft>
                          <a:spcPts val="0"/>
                        </a:spcAft>
                      </a:pPr>
                      <a:r>
                        <a:rPr lang="en-US" sz="2800" dirty="0">
                          <a:effectLst/>
                        </a:rPr>
                        <a:t>IR Systems</a:t>
                      </a:r>
                      <a:endParaRPr lang="en-US"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NDCG@1</a:t>
                      </a:r>
                      <a:endParaRPr lang="en-US"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NDCG@3</a:t>
                      </a:r>
                      <a:endParaRPr lang="en-US"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NDCG@10</a:t>
                      </a:r>
                      <a:endParaRPr lang="en-US" sz="4000" dirty="0">
                        <a:effectLst/>
                        <a:latin typeface="Times New Roman" panose="02020603050405020304" pitchFamily="18" charset="0"/>
                        <a:ea typeface="Times New Roman" panose="02020603050405020304" pitchFamily="18" charset="0"/>
                      </a:endParaRPr>
                    </a:p>
                  </a:txBody>
                  <a:tcPr marL="68580" marR="68580" marT="0" marB="0"/>
                </a:tc>
              </a:tr>
              <a:tr h="569173">
                <a:tc>
                  <a:txBody>
                    <a:bodyPr/>
                    <a:lstStyle/>
                    <a:p>
                      <a:pPr marL="0" marR="0">
                        <a:spcBef>
                          <a:spcPts val="0"/>
                        </a:spcBef>
                        <a:spcAft>
                          <a:spcPts val="0"/>
                        </a:spcAft>
                      </a:pPr>
                      <a:r>
                        <a:rPr lang="en-US" sz="2800">
                          <a:effectLst/>
                        </a:rPr>
                        <a:t>LambdaRank</a:t>
                      </a:r>
                      <a:endParaRPr lang="en-US"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0.331</a:t>
                      </a:r>
                      <a:endParaRPr lang="en-US"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0.347</a:t>
                      </a:r>
                      <a:endParaRPr lang="en-US"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0.382</a:t>
                      </a:r>
                      <a:endParaRPr lang="en-US" sz="4000" dirty="0">
                        <a:effectLst/>
                        <a:latin typeface="Times New Roman" panose="02020603050405020304" pitchFamily="18" charset="0"/>
                        <a:ea typeface="Times New Roman" panose="02020603050405020304" pitchFamily="18" charset="0"/>
                      </a:endParaRPr>
                    </a:p>
                  </a:txBody>
                  <a:tcPr marL="68580" marR="68580" marT="0" marB="0"/>
                </a:tc>
              </a:tr>
              <a:tr h="569173">
                <a:tc>
                  <a:txBody>
                    <a:bodyPr/>
                    <a:lstStyle/>
                    <a:p>
                      <a:pPr marL="0" marR="0">
                        <a:spcBef>
                          <a:spcPts val="0"/>
                        </a:spcBef>
                        <a:spcAft>
                          <a:spcPts val="0"/>
                        </a:spcAft>
                      </a:pPr>
                      <a:r>
                        <a:rPr lang="en-US" sz="2800">
                          <a:effectLst/>
                        </a:rPr>
                        <a:t>DSN system</a:t>
                      </a:r>
                      <a:endParaRPr lang="en-US"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0.359</a:t>
                      </a:r>
                      <a:endParaRPr lang="en-US"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0.366</a:t>
                      </a:r>
                      <a:endParaRPr lang="en-US"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0.402</a:t>
                      </a:r>
                      <a:endParaRPr lang="en-US" sz="40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8" name="TextBox 7"/>
          <p:cNvSpPr txBox="1"/>
          <p:nvPr/>
        </p:nvSpPr>
        <p:spPr>
          <a:xfrm>
            <a:off x="457200" y="1797821"/>
            <a:ext cx="7726026" cy="461665"/>
          </a:xfrm>
          <a:prstGeom prst="rect">
            <a:avLst/>
          </a:prstGeom>
          <a:noFill/>
        </p:spPr>
        <p:txBody>
          <a:bodyPr wrap="none" rtlCol="0">
            <a:spAutoFit/>
          </a:bodyPr>
          <a:lstStyle/>
          <a:p>
            <a:r>
              <a:rPr lang="en-US" sz="2400" dirty="0" smtClean="0">
                <a:solidFill>
                  <a:prstClr val="black"/>
                </a:solidFill>
              </a:rPr>
              <a:t>IR Quality measures (NDCG) for the DSN System vs. Baseline </a:t>
            </a:r>
            <a:endParaRPr lang="en-US" sz="2400" dirty="0">
              <a:solidFill>
                <a:prstClr val="black"/>
              </a:solidFill>
            </a:endParaRPr>
          </a:p>
        </p:txBody>
      </p:sp>
    </p:spTree>
    <p:extLst>
      <p:ext uri="{BB962C8B-B14F-4D97-AF65-F5344CB8AC3E}">
        <p14:creationId xmlns:p14="http://schemas.microsoft.com/office/powerpoint/2010/main" val="1001665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 y="25400"/>
            <a:ext cx="9050867" cy="1143000"/>
          </a:xfrm>
        </p:spPr>
        <p:txBody>
          <a:bodyPr/>
          <a:lstStyle/>
          <a:p>
            <a:endParaRPr lang="en-US" dirty="0"/>
          </a:p>
        </p:txBody>
      </p:sp>
      <p:sp>
        <p:nvSpPr>
          <p:cNvPr id="3" name="Content Placeholder 2"/>
          <p:cNvSpPr>
            <a:spLocks noGrp="1"/>
          </p:cNvSpPr>
          <p:nvPr>
            <p:ph idx="1"/>
          </p:nvPr>
        </p:nvSpPr>
        <p:spPr>
          <a:xfrm>
            <a:off x="638515" y="1168400"/>
            <a:ext cx="7265020" cy="685800"/>
          </a:xfrm>
        </p:spPr>
        <p:txBody>
          <a:bodyPr>
            <a:normAutofit/>
          </a:bodyPr>
          <a:lstStyle/>
          <a:p>
            <a:pPr marL="0" indent="0">
              <a:buNone/>
            </a:pPr>
            <a:r>
              <a:rPr lang="en-US" b="1" dirty="0" smtClean="0">
                <a:solidFill>
                  <a:schemeClr val="accent1"/>
                </a:solidFill>
              </a:rPr>
              <a:t>Plenary Keynote (9:50-10:40am, May 28)</a:t>
            </a:r>
            <a:endParaRPr lang="en-US" b="1" dirty="0">
              <a:solidFill>
                <a:schemeClr val="accent1"/>
              </a:solidFill>
            </a:endParaRPr>
          </a:p>
        </p:txBody>
      </p:sp>
      <p:pic>
        <p:nvPicPr>
          <p:cNvPr id="4" name="Picture 3"/>
          <p:cNvPicPr>
            <a:picLocks noChangeAspect="1"/>
          </p:cNvPicPr>
          <p:nvPr/>
        </p:nvPicPr>
        <p:blipFill>
          <a:blip r:embed="rId2"/>
          <a:stretch>
            <a:fillRect/>
          </a:stretch>
        </p:blipFill>
        <p:spPr>
          <a:xfrm>
            <a:off x="-234876" y="8467"/>
            <a:ext cx="9378876" cy="897467"/>
          </a:xfrm>
          <a:prstGeom prst="rect">
            <a:avLst/>
          </a:prstGeom>
        </p:spPr>
      </p:pic>
      <p:pic>
        <p:nvPicPr>
          <p:cNvPr id="12" name="Picture 9" descr="C:\Users\msimon.ENTERPRISE\Desktop\Exhibitor Logos\Google_Logo.png"/>
          <p:cNvPicPr>
            <a:picLocks noChangeAspect="1" noChangeArrowheads="1"/>
          </p:cNvPicPr>
          <p:nvPr/>
        </p:nvPicPr>
        <p:blipFill>
          <a:blip r:embed="rId3" cstate="print"/>
          <a:srcRect/>
          <a:stretch>
            <a:fillRect/>
          </a:stretch>
        </p:blipFill>
        <p:spPr bwMode="auto">
          <a:xfrm>
            <a:off x="5429250" y="5443509"/>
            <a:ext cx="1828800" cy="631767"/>
          </a:xfrm>
          <a:prstGeom prst="rect">
            <a:avLst/>
          </a:prstGeom>
          <a:noFill/>
        </p:spPr>
      </p:pic>
      <p:sp>
        <p:nvSpPr>
          <p:cNvPr id="5" name="TextBox 4"/>
          <p:cNvSpPr txBox="1"/>
          <p:nvPr/>
        </p:nvSpPr>
        <p:spPr>
          <a:xfrm>
            <a:off x="304800" y="2287473"/>
            <a:ext cx="7543800" cy="1569660"/>
          </a:xfrm>
          <a:prstGeom prst="rect">
            <a:avLst/>
          </a:prstGeom>
          <a:noFill/>
        </p:spPr>
        <p:txBody>
          <a:bodyPr wrap="square" rtlCol="0">
            <a:spAutoFit/>
          </a:bodyPr>
          <a:lstStyle/>
          <a:p>
            <a:pPr algn="ctr" defTabSz="914400"/>
            <a:r>
              <a:rPr lang="en-US" sz="4800" b="1" dirty="0">
                <a:solidFill>
                  <a:prstClr val="black"/>
                </a:solidFill>
              </a:rPr>
              <a:t>Recent Developments in </a:t>
            </a:r>
            <a:endParaRPr lang="en-US" sz="4800" b="1" dirty="0" smtClean="0">
              <a:solidFill>
                <a:prstClr val="black"/>
              </a:solidFill>
            </a:endParaRPr>
          </a:p>
          <a:p>
            <a:pPr algn="ctr" defTabSz="914400"/>
            <a:r>
              <a:rPr lang="en-US" sz="4800" b="1" dirty="0" smtClean="0">
                <a:solidFill>
                  <a:prstClr val="black"/>
                </a:solidFill>
              </a:rPr>
              <a:t>Deep </a:t>
            </a:r>
            <a:r>
              <a:rPr lang="en-US" sz="4800" b="1" dirty="0">
                <a:solidFill>
                  <a:prstClr val="black"/>
                </a:solidFill>
              </a:rPr>
              <a:t>Neural Networks</a:t>
            </a:r>
            <a:endParaRPr lang="en-US" sz="4800" dirty="0">
              <a:solidFill>
                <a:prstClr val="black"/>
              </a:solidFill>
            </a:endParaRPr>
          </a:p>
        </p:txBody>
      </p:sp>
      <p:sp>
        <p:nvSpPr>
          <p:cNvPr id="7" name="TextBox 6"/>
          <p:cNvSpPr txBox="1"/>
          <p:nvPr/>
        </p:nvSpPr>
        <p:spPr>
          <a:xfrm>
            <a:off x="2594625" y="4191000"/>
            <a:ext cx="3352800" cy="584775"/>
          </a:xfrm>
          <a:prstGeom prst="rect">
            <a:avLst/>
          </a:prstGeom>
          <a:noFill/>
        </p:spPr>
        <p:txBody>
          <a:bodyPr wrap="square" rtlCol="0">
            <a:spAutoFit/>
          </a:bodyPr>
          <a:lstStyle/>
          <a:p>
            <a:pPr defTabSz="914400"/>
            <a:r>
              <a:rPr lang="en-US" sz="3200" b="1" dirty="0">
                <a:solidFill>
                  <a:prstClr val="black"/>
                </a:solidFill>
              </a:rPr>
              <a:t>Geoffrey E. Hinton</a:t>
            </a:r>
            <a:endParaRPr lang="en-US" sz="3200" dirty="0">
              <a:solidFill>
                <a:prstClr val="black"/>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14220"/>
            <a:ext cx="1524000" cy="203454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5029200"/>
            <a:ext cx="2990850" cy="1066800"/>
          </a:xfrm>
          <a:prstGeom prst="rect">
            <a:avLst/>
          </a:prstGeom>
        </p:spPr>
      </p:pic>
      <p:sp>
        <p:nvSpPr>
          <p:cNvPr id="6" name="TextBox 5"/>
          <p:cNvSpPr txBox="1"/>
          <p:nvPr/>
        </p:nvSpPr>
        <p:spPr>
          <a:xfrm>
            <a:off x="7162800" y="6373678"/>
            <a:ext cx="2495550" cy="461665"/>
          </a:xfrm>
          <a:prstGeom prst="rect">
            <a:avLst/>
          </a:prstGeom>
          <a:noFill/>
        </p:spPr>
        <p:txBody>
          <a:bodyPr wrap="square" rtlCol="0">
            <a:spAutoFit/>
          </a:bodyPr>
          <a:lstStyle/>
          <a:p>
            <a:pPr defTabSz="914400"/>
            <a:r>
              <a:rPr lang="en-US" sz="2400" b="1" dirty="0" smtClean="0"/>
              <a:t>Host: Li Deng</a:t>
            </a:r>
            <a:endParaRPr lang="en-US" sz="2400" b="1" dirty="0"/>
          </a:p>
        </p:txBody>
      </p:sp>
    </p:spTree>
    <p:extLst>
      <p:ext uri="{BB962C8B-B14F-4D97-AF65-F5344CB8AC3E}">
        <p14:creationId xmlns:p14="http://schemas.microsoft.com/office/powerpoint/2010/main" val="38227089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p:txBody>
          <a:bodyPr/>
          <a:lstStyle/>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90</a:t>
            </a:fld>
            <a:endParaRPr lang="en-US">
              <a:solidFill>
                <a:prstClr val="black">
                  <a:tint val="75000"/>
                </a:prstClr>
              </a:solidFill>
            </a:endParaRPr>
          </a:p>
        </p:txBody>
      </p:sp>
      <p:sp>
        <p:nvSpPr>
          <p:cNvPr id="8" name="TextBox 7"/>
          <p:cNvSpPr txBox="1"/>
          <p:nvPr/>
        </p:nvSpPr>
        <p:spPr>
          <a:xfrm>
            <a:off x="1129553" y="1718556"/>
            <a:ext cx="6795899" cy="369332"/>
          </a:xfrm>
          <a:prstGeom prst="rect">
            <a:avLst/>
          </a:prstGeom>
          <a:noFill/>
        </p:spPr>
        <p:txBody>
          <a:bodyPr wrap="none" rtlCol="0">
            <a:spAutoFit/>
          </a:bodyPr>
          <a:lstStyle/>
          <a:p>
            <a:r>
              <a:rPr lang="en-US" dirty="0" smtClean="0">
                <a:solidFill>
                  <a:prstClr val="black"/>
                </a:solidFill>
              </a:rPr>
              <a:t>Relationship between classification error rates and NDCG@1 measure)</a:t>
            </a:r>
            <a:endParaRPr lang="en-US" dirty="0">
              <a:solidFill>
                <a:prstClr val="black"/>
              </a:solidFill>
            </a:endParaRPr>
          </a:p>
        </p:txBody>
      </p:sp>
      <p:graphicFrame>
        <p:nvGraphicFramePr>
          <p:cNvPr id="6" name="Chart 5"/>
          <p:cNvGraphicFramePr/>
          <p:nvPr>
            <p:extLst/>
          </p:nvPr>
        </p:nvGraphicFramePr>
        <p:xfrm>
          <a:off x="2193174" y="2193557"/>
          <a:ext cx="4161131" cy="239895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57200" y="4690152"/>
            <a:ext cx="8356711" cy="2031325"/>
          </a:xfrm>
          <a:prstGeom prst="rect">
            <a:avLst/>
          </a:prstGeom>
          <a:noFill/>
        </p:spPr>
        <p:txBody>
          <a:bodyPr wrap="none" rtlCol="0">
            <a:spAutoFit/>
          </a:bodyPr>
          <a:lstStyle/>
          <a:p>
            <a:r>
              <a:rPr lang="en-US" dirty="0" smtClean="0">
                <a:solidFill>
                  <a:prstClr val="black"/>
                </a:solidFill>
              </a:rPr>
              <a:t>Observations: </a:t>
            </a:r>
          </a:p>
          <a:p>
            <a:pPr marL="285750" indent="-285750">
              <a:buFont typeface="Arial" panose="020B0604020202020204" pitchFamily="34" charset="0"/>
              <a:buChar char="•"/>
            </a:pPr>
            <a:r>
              <a:rPr lang="en-US" dirty="0" smtClean="0">
                <a:solidFill>
                  <a:prstClr val="black"/>
                </a:solidFill>
              </a:rPr>
              <a:t>Correlation </a:t>
            </a:r>
            <a:r>
              <a:rPr lang="en-US" dirty="0">
                <a:solidFill>
                  <a:prstClr val="black"/>
                </a:solidFill>
              </a:rPr>
              <a:t>is clearly </a:t>
            </a:r>
            <a:r>
              <a:rPr lang="en-US" dirty="0" smtClean="0">
                <a:solidFill>
                  <a:prstClr val="black"/>
                </a:solidFill>
              </a:rPr>
              <a:t>evidenced for NDCG1 &lt; 0.35 </a:t>
            </a:r>
          </a:p>
          <a:p>
            <a:pPr marL="285750" indent="-285750">
              <a:buFont typeface="Arial" panose="020B0604020202020204" pitchFamily="34" charset="0"/>
              <a:buChar char="•"/>
            </a:pPr>
            <a:r>
              <a:rPr lang="en-US" dirty="0">
                <a:solidFill>
                  <a:prstClr val="black"/>
                </a:solidFill>
              </a:rPr>
              <a:t>W</a:t>
            </a:r>
            <a:r>
              <a:rPr lang="en-US" dirty="0" smtClean="0">
                <a:solidFill>
                  <a:prstClr val="black"/>
                </a:solidFill>
              </a:rPr>
              <a:t>eaker </a:t>
            </a:r>
            <a:r>
              <a:rPr lang="en-US" dirty="0">
                <a:solidFill>
                  <a:prstClr val="black"/>
                </a:solidFill>
              </a:rPr>
              <a:t>correlation </a:t>
            </a:r>
            <a:r>
              <a:rPr lang="en-US" dirty="0" smtClean="0">
                <a:solidFill>
                  <a:prstClr val="black"/>
                </a:solidFill>
              </a:rPr>
              <a:t>in </a:t>
            </a:r>
            <a:r>
              <a:rPr lang="en-US" dirty="0">
                <a:solidFill>
                  <a:prstClr val="black"/>
                </a:solidFill>
              </a:rPr>
              <a:t>the high IR-quality </a:t>
            </a:r>
            <a:r>
              <a:rPr lang="en-US" dirty="0" smtClean="0">
                <a:solidFill>
                  <a:prstClr val="black"/>
                </a:solidFill>
              </a:rPr>
              <a:t>region, i.e., NDCG1 &gt; 0.35 </a:t>
            </a:r>
          </a:p>
          <a:p>
            <a:endParaRPr lang="en-US" dirty="0" smtClean="0">
              <a:solidFill>
                <a:prstClr val="black"/>
              </a:solidFill>
            </a:endParaRPr>
          </a:p>
          <a:p>
            <a:r>
              <a:rPr lang="en-US" dirty="0" smtClean="0">
                <a:solidFill>
                  <a:prstClr val="black"/>
                </a:solidFill>
              </a:rPr>
              <a:t>Implication: </a:t>
            </a: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Due to the inconsistency </a:t>
            </a:r>
            <a:r>
              <a:rPr lang="en-US" dirty="0">
                <a:solidFill>
                  <a:prstClr val="black"/>
                </a:solidFill>
              </a:rPr>
              <a:t>between the training objective and the IR-quality measure </a:t>
            </a:r>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It is desirable </a:t>
            </a:r>
            <a:r>
              <a:rPr lang="en-US" dirty="0">
                <a:solidFill>
                  <a:prstClr val="black"/>
                </a:solidFill>
              </a:rPr>
              <a:t>to train the model </a:t>
            </a:r>
            <a:r>
              <a:rPr lang="en-US" dirty="0" smtClean="0">
                <a:solidFill>
                  <a:prstClr val="black"/>
                </a:solidFill>
              </a:rPr>
              <a:t>to optimize the </a:t>
            </a:r>
            <a:r>
              <a:rPr lang="en-US" dirty="0">
                <a:solidFill>
                  <a:prstClr val="black"/>
                </a:solidFill>
              </a:rPr>
              <a:t>end-to-end IR quality directly </a:t>
            </a:r>
            <a:endParaRPr lang="en-US" dirty="0" smtClean="0">
              <a:solidFill>
                <a:prstClr val="black"/>
              </a:solidFill>
            </a:endParaRPr>
          </a:p>
        </p:txBody>
      </p:sp>
    </p:spTree>
    <p:extLst>
      <p:ext uri="{BB962C8B-B14F-4D97-AF65-F5344CB8AC3E}">
        <p14:creationId xmlns:p14="http://schemas.microsoft.com/office/powerpoint/2010/main" val="30027713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Curves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91</a:t>
            </a:fld>
            <a:endParaRPr lang="en-US">
              <a:solidFill>
                <a:prstClr val="black">
                  <a:tint val="75000"/>
                </a:prstClr>
              </a:solidFill>
            </a:endParaRP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37491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143000"/>
          </a:xfrm>
        </p:spPr>
        <p:txBody>
          <a:bodyPr>
            <a:normAutofit fontScale="90000"/>
          </a:bodyPr>
          <a:lstStyle/>
          <a:p>
            <a:r>
              <a:rPr lang="en-US" dirty="0" smtClean="0"/>
              <a:t>Conclusions (of this ICASSP-2013 paper)</a:t>
            </a:r>
            <a:endParaRPr lang="en-US" dirty="0"/>
          </a:p>
        </p:txBody>
      </p:sp>
      <p:sp>
        <p:nvSpPr>
          <p:cNvPr id="3" name="Content Placeholder 2"/>
          <p:cNvSpPr>
            <a:spLocks noGrp="1"/>
          </p:cNvSpPr>
          <p:nvPr>
            <p:ph idx="1"/>
          </p:nvPr>
        </p:nvSpPr>
        <p:spPr>
          <a:xfrm>
            <a:off x="157655" y="1600221"/>
            <a:ext cx="8870731" cy="4525963"/>
          </a:xfrm>
        </p:spPr>
        <p:txBody>
          <a:bodyPr>
            <a:normAutofit lnSpcReduction="10000"/>
          </a:bodyPr>
          <a:lstStyle/>
          <a:p>
            <a:r>
              <a:rPr lang="en-US" dirty="0" smtClean="0"/>
              <a:t>First </a:t>
            </a:r>
            <a:r>
              <a:rPr lang="en-US" dirty="0"/>
              <a:t>study on the use of deep learning techniques </a:t>
            </a:r>
            <a:r>
              <a:rPr lang="en-US" dirty="0" smtClean="0"/>
              <a:t>for learning-to-rank in IR problems</a:t>
            </a:r>
          </a:p>
          <a:p>
            <a:r>
              <a:rPr lang="en-US" dirty="0" smtClean="0"/>
              <a:t>Significantly better than shallow neural network </a:t>
            </a:r>
          </a:p>
          <a:p>
            <a:r>
              <a:rPr lang="en-US" dirty="0" smtClean="0"/>
              <a:t>Model trained by MSE</a:t>
            </a:r>
          </a:p>
          <a:p>
            <a:pPr lvl="1"/>
            <a:r>
              <a:rPr lang="en-US" dirty="0" smtClean="0"/>
              <a:t>Generally </a:t>
            </a:r>
            <a:r>
              <a:rPr lang="en-US" dirty="0"/>
              <a:t>correlated well with the NDCG as the IR quality measure </a:t>
            </a:r>
            <a:endParaRPr lang="en-US" dirty="0" smtClean="0"/>
          </a:p>
          <a:p>
            <a:pPr lvl="1"/>
            <a:r>
              <a:rPr lang="en-US" dirty="0" smtClean="0"/>
              <a:t>But weaker correlation in the </a:t>
            </a:r>
            <a:r>
              <a:rPr lang="en-US" dirty="0"/>
              <a:t>region of high IR quality </a:t>
            </a:r>
            <a:endParaRPr lang="en-US" dirty="0" smtClean="0"/>
          </a:p>
          <a:p>
            <a:r>
              <a:rPr lang="en-US" dirty="0" smtClean="0"/>
              <a:t>Deep learning using end-to-end IR-relevant metric is a key future direction</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41402530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981200"/>
            <a:ext cx="8991600" cy="1143000"/>
          </a:xfrm>
        </p:spPr>
        <p:txBody>
          <a:bodyPr>
            <a:noAutofit/>
          </a:bodyPr>
          <a:lstStyle/>
          <a:p>
            <a:pPr algn="l"/>
            <a:r>
              <a:rPr lang="en-US" sz="3200" dirty="0" smtClean="0"/>
              <a:t/>
            </a:r>
            <a:br>
              <a:rPr lang="en-US" sz="3200" dirty="0" smtClean="0"/>
            </a:br>
            <a:r>
              <a:rPr lang="en-US" b="1" dirty="0" smtClean="0"/>
              <a:t/>
            </a:r>
            <a:br>
              <a:rPr lang="en-US" b="1" dirty="0" smtClean="0"/>
            </a:br>
            <a:r>
              <a:rPr lang="en-US" b="1" dirty="0" smtClean="0">
                <a:solidFill>
                  <a:schemeClr val="bg2"/>
                </a:solidFill>
              </a:rPr>
              <a:t>PART I: Basics of Deep Learning (DL)</a:t>
            </a:r>
            <a:br>
              <a:rPr lang="en-US" b="1" dirty="0" smtClean="0">
                <a:solidFill>
                  <a:schemeClr val="bg2"/>
                </a:solidFill>
              </a:rPr>
            </a:br>
            <a:r>
              <a:rPr lang="en-US" sz="3200" dirty="0" smtClean="0">
                <a:solidFill>
                  <a:schemeClr val="bg2"/>
                </a:solidFill>
              </a:rPr>
              <a:t>(including impact and recent history of DL (Deep Neural Net, DNN) in speech recognition)</a:t>
            </a:r>
            <a:r>
              <a:rPr lang="en-US" b="1" dirty="0" smtClean="0">
                <a:solidFill>
                  <a:schemeClr val="bg2"/>
                </a:solidFill>
              </a:rPr>
              <a:t/>
            </a:r>
            <a:br>
              <a:rPr lang="en-US" b="1" dirty="0" smtClean="0">
                <a:solidFill>
                  <a:schemeClr val="bg2"/>
                </a:solidFill>
              </a:rPr>
            </a:br>
            <a:r>
              <a:rPr lang="en-US" b="1" dirty="0" smtClean="0"/>
              <a:t/>
            </a:r>
            <a:br>
              <a:rPr lang="en-US" b="1" dirty="0" smtClean="0"/>
            </a:br>
            <a:r>
              <a:rPr lang="en-US" b="1" dirty="0" smtClean="0"/>
              <a:t>PART II: Deeper Substance of DL</a:t>
            </a:r>
            <a:br>
              <a:rPr lang="en-US" b="1" dirty="0" smtClean="0"/>
            </a:br>
            <a:r>
              <a:rPr lang="en-US" sz="3200" dirty="0" smtClean="0">
                <a:solidFill>
                  <a:schemeClr val="bg2"/>
                </a:solidFill>
              </a:rPr>
              <a:t>---Technical introduction: RBM, DBN, DNN,</a:t>
            </a:r>
            <a:br>
              <a:rPr lang="en-US" sz="3200" dirty="0" smtClean="0">
                <a:solidFill>
                  <a:schemeClr val="bg2"/>
                </a:solidFill>
              </a:rPr>
            </a:br>
            <a:r>
              <a:rPr lang="en-US" sz="3200" dirty="0">
                <a:solidFill>
                  <a:schemeClr val="bg2"/>
                </a:solidFill>
              </a:rPr>
              <a:t> </a:t>
            </a:r>
            <a:r>
              <a:rPr lang="en-US" sz="3200" dirty="0" smtClean="0">
                <a:solidFill>
                  <a:schemeClr val="bg2"/>
                </a:solidFill>
              </a:rPr>
              <a:t>   DNN-HMM, CNN, RNN</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bg2"/>
                </a:solidFill>
              </a:rPr>
              <a:t>---Examples of incorporating domain knowledge (about speech) into DL architectures</a:t>
            </a:r>
            <a:br>
              <a:rPr lang="en-US" sz="3200" dirty="0" smtClean="0">
                <a:solidFill>
                  <a:schemeClr val="bg2"/>
                </a:solidFill>
              </a:rPr>
            </a:br>
            <a:r>
              <a:rPr lang="en-US" sz="3200" dirty="0" smtClean="0">
                <a:solidFill>
                  <a:schemeClr val="bg2"/>
                </a:solidFill>
              </a:rPr>
              <a:t>1. Hidden/articulatory Speech dynamics into RNN</a:t>
            </a:r>
            <a:br>
              <a:rPr lang="en-US" sz="3200" dirty="0" smtClean="0">
                <a:solidFill>
                  <a:schemeClr val="bg2"/>
                </a:solidFill>
              </a:rPr>
            </a:br>
            <a:r>
              <a:rPr lang="en-US" sz="3200" dirty="0" smtClean="0">
                <a:solidFill>
                  <a:schemeClr val="bg2"/>
                </a:solidFill>
              </a:rPr>
              <a:t>2. Speech invariance/class-</a:t>
            </a:r>
            <a:r>
              <a:rPr lang="en-US" sz="3200" dirty="0" err="1" smtClean="0">
                <a:solidFill>
                  <a:schemeClr val="bg2"/>
                </a:solidFill>
              </a:rPr>
              <a:t>discrim.into</a:t>
            </a:r>
            <a:r>
              <a:rPr lang="en-US" sz="3200" dirty="0" smtClean="0">
                <a:solidFill>
                  <a:schemeClr val="bg2"/>
                </a:solidFill>
              </a:rPr>
              <a:t> deep-CNN</a:t>
            </a: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rgbClr val="FF0000"/>
                </a:solidFill>
              </a:rPr>
              <a:t>-</a:t>
            </a:r>
            <a:r>
              <a:rPr lang="en-US" sz="2800" dirty="0" smtClean="0">
                <a:solidFill>
                  <a:srgbClr val="FF0000"/>
                </a:solidFill>
              </a:rPr>
              <a:t>A few new, promising DL architectures </a:t>
            </a:r>
            <a:r>
              <a:rPr lang="en-US" sz="3200" dirty="0" smtClean="0">
                <a:solidFill>
                  <a:srgbClr val="FF0000"/>
                </a:solidFill>
              </a:rPr>
              <a:t>(</a:t>
            </a:r>
            <a:r>
              <a:rPr lang="en-US" sz="3200" b="1" dirty="0" smtClean="0">
                <a:solidFill>
                  <a:srgbClr val="FF0000"/>
                </a:solidFill>
              </a:rPr>
              <a:t>CONTINUED</a:t>
            </a:r>
            <a:r>
              <a:rPr lang="en-US" sz="3200" dirty="0" smtClean="0">
                <a:solidFill>
                  <a:srgbClr val="FF0000"/>
                </a:solidFill>
              </a:rPr>
              <a:t>)</a:t>
            </a:r>
            <a:r>
              <a:rPr lang="en-US" sz="3600" dirty="0" smtClean="0">
                <a:solidFill>
                  <a:schemeClr val="accent1">
                    <a:lumMod val="60000"/>
                    <a:lumOff val="40000"/>
                  </a:schemeClr>
                </a:solidFill>
              </a:rPr>
              <a:t/>
            </a:r>
            <a:br>
              <a:rPr lang="en-US" sz="3600" dirty="0" smtClean="0">
                <a:solidFill>
                  <a:schemeClr val="accent1">
                    <a:lumMod val="60000"/>
                    <a:lumOff val="40000"/>
                  </a:schemeClr>
                </a:solidFill>
              </a:rPr>
            </a:br>
            <a:endParaRPr lang="en-US" sz="36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93</a:t>
            </a:fld>
            <a:endParaRPr lang="en-US">
              <a:solidFill>
                <a:prstClr val="black">
                  <a:tint val="75000"/>
                </a:prstClr>
              </a:solidFill>
            </a:endParaRPr>
          </a:p>
        </p:txBody>
      </p:sp>
      <p:sp>
        <p:nvSpPr>
          <p:cNvPr id="3" name="TextBox 2"/>
          <p:cNvSpPr txBox="1"/>
          <p:nvPr/>
        </p:nvSpPr>
        <p:spPr>
          <a:xfrm>
            <a:off x="3276600" y="152400"/>
            <a:ext cx="2324675" cy="923330"/>
          </a:xfrm>
          <a:prstGeom prst="rect">
            <a:avLst/>
          </a:prstGeom>
          <a:noFill/>
        </p:spPr>
        <p:txBody>
          <a:bodyPr wrap="none" rtlCol="0">
            <a:spAutoFit/>
          </a:bodyPr>
          <a:lstStyle/>
          <a:p>
            <a:r>
              <a:rPr lang="en-US" sz="5400" b="1" dirty="0" smtClean="0">
                <a:solidFill>
                  <a:prstClr val="black"/>
                </a:solidFill>
              </a:rPr>
              <a:t>Outline</a:t>
            </a:r>
            <a:endParaRPr lang="en-US" sz="5400" b="1" dirty="0">
              <a:solidFill>
                <a:prstClr val="black"/>
              </a:solidFill>
            </a:endParaRPr>
          </a:p>
        </p:txBody>
      </p:sp>
    </p:spTree>
    <p:extLst>
      <p:ext uri="{BB962C8B-B14F-4D97-AF65-F5344CB8AC3E}">
        <p14:creationId xmlns:p14="http://schemas.microsoft.com/office/powerpoint/2010/main" val="12712706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66271"/>
            <a:ext cx="9906000" cy="3429000"/>
          </a:xfrm>
        </p:spPr>
        <p:txBody>
          <a:bodyPr>
            <a:noAutofit/>
          </a:bodyPr>
          <a:lstStyle/>
          <a:p>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t/>
            </a:r>
            <a:br>
              <a:rPr lang="en-US" dirty="0" smtClean="0"/>
            </a:br>
            <a:r>
              <a:rPr lang="en-US" sz="4000" dirty="0" smtClean="0"/>
              <a:t/>
            </a:r>
            <a:br>
              <a:rPr lang="en-US" sz="4000" dirty="0" smtClean="0"/>
            </a:br>
            <a:r>
              <a:rPr lang="en-US" b="1" dirty="0" smtClean="0">
                <a:solidFill>
                  <a:schemeClr val="tx2"/>
                </a:solidFill>
                <a:latin typeface="Arial Black" pitchFamily="34" charset="0"/>
              </a:rPr>
              <a:t>New Types of Deep Neural Network &amp; Learning for </a:t>
            </a:r>
            <a:br>
              <a:rPr lang="en-US" b="1" dirty="0" smtClean="0">
                <a:solidFill>
                  <a:schemeClr val="tx2"/>
                </a:solidFill>
                <a:latin typeface="Arial Black" pitchFamily="34" charset="0"/>
              </a:rPr>
            </a:br>
            <a:r>
              <a:rPr lang="en-US" b="1" dirty="0" smtClean="0">
                <a:solidFill>
                  <a:schemeClr val="tx2"/>
                </a:solidFill>
                <a:latin typeface="Arial Black" pitchFamily="34" charset="0"/>
              </a:rPr>
              <a:t>Speech Recognition+</a:t>
            </a:r>
            <a:br>
              <a:rPr lang="en-US" b="1" dirty="0" smtClean="0">
                <a:solidFill>
                  <a:schemeClr val="tx2"/>
                </a:solidFill>
                <a:latin typeface="Arial Black" pitchFamily="34" charset="0"/>
              </a:rPr>
            </a:br>
            <a:r>
              <a:rPr lang="en-US" b="1" dirty="0" smtClean="0">
                <a:solidFill>
                  <a:schemeClr val="tx2"/>
                </a:solidFill>
                <a:latin typeface="Arial Black" pitchFamily="34" charset="0"/>
              </a:rPr>
              <a:t> </a:t>
            </a:r>
            <a:r>
              <a:rPr lang="en-US" b="1" dirty="0" smtClean="0">
                <a:solidFill>
                  <a:schemeClr val="tx2">
                    <a:lumMod val="40000"/>
                    <a:lumOff val="60000"/>
                  </a:schemeClr>
                </a:solidFill>
                <a:latin typeface="Arial Black" pitchFamily="34" charset="0"/>
              </a:rPr>
              <a:t>An Overview</a:t>
            </a:r>
            <a:r>
              <a:rPr lang="en-US" sz="4800" b="1" dirty="0" smtClean="0">
                <a:solidFill>
                  <a:schemeClr val="tx2">
                    <a:lumMod val="40000"/>
                    <a:lumOff val="60000"/>
                  </a:schemeClr>
                </a:solidFill>
                <a:latin typeface="Arial Black" pitchFamily="34" charset="0"/>
              </a:rPr>
              <a:t/>
            </a:r>
            <a:br>
              <a:rPr lang="en-US" sz="4800" b="1" dirty="0" smtClean="0">
                <a:solidFill>
                  <a:schemeClr val="tx2">
                    <a:lumMod val="40000"/>
                    <a:lumOff val="60000"/>
                  </a:schemeClr>
                </a:solidFill>
                <a:latin typeface="Arial Black" pitchFamily="34" charset="0"/>
              </a:rPr>
            </a:br>
            <a:r>
              <a:rPr lang="en-US" sz="5400" dirty="0" smtClean="0"/>
              <a:t/>
            </a:r>
            <a:br>
              <a:rPr lang="en-US" sz="5400" dirty="0" smtClean="0"/>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endParaRPr lang="en-US" sz="4000" dirty="0"/>
          </a:p>
        </p:txBody>
      </p:sp>
      <p:sp>
        <p:nvSpPr>
          <p:cNvPr id="3" name="Subtitle 2"/>
          <p:cNvSpPr>
            <a:spLocks noGrp="1"/>
          </p:cNvSpPr>
          <p:nvPr>
            <p:ph type="subTitle" idx="1"/>
          </p:nvPr>
        </p:nvSpPr>
        <p:spPr>
          <a:xfrm>
            <a:off x="10886" y="4114800"/>
            <a:ext cx="9296400" cy="3429000"/>
          </a:xfrm>
        </p:spPr>
        <p:txBody>
          <a:bodyPr>
            <a:normAutofit/>
          </a:bodyPr>
          <a:lstStyle/>
          <a:p>
            <a:pPr>
              <a:spcAft>
                <a:spcPts val="600"/>
              </a:spcAft>
            </a:pPr>
            <a:r>
              <a:rPr lang="en-US" sz="4000" b="1" dirty="0">
                <a:solidFill>
                  <a:srgbClr val="0070C0"/>
                </a:solidFill>
              </a:rPr>
              <a:t>Li </a:t>
            </a:r>
            <a:r>
              <a:rPr lang="en-US" sz="4000" b="1" dirty="0" smtClean="0">
                <a:solidFill>
                  <a:srgbClr val="0070C0"/>
                </a:solidFill>
              </a:rPr>
              <a:t>Deng, Geoffrey Hinton, Brian Kingsbury</a:t>
            </a:r>
          </a:p>
          <a:p>
            <a:pPr>
              <a:spcAft>
                <a:spcPts val="600"/>
              </a:spcAft>
            </a:pPr>
            <a:r>
              <a:rPr lang="en-US" sz="4000" b="1" dirty="0" smtClean="0">
                <a:solidFill>
                  <a:srgbClr val="0070C0"/>
                </a:solidFill>
              </a:rPr>
              <a:t>MSR, U. Toronto/Google, IBM</a:t>
            </a:r>
          </a:p>
          <a:p>
            <a:r>
              <a:rPr lang="en-US" sz="2800" i="1" dirty="0" smtClean="0"/>
              <a:t>ICASSP Special Session, May 28, 2013</a:t>
            </a:r>
          </a:p>
          <a:p>
            <a:endParaRPr lang="en-US" sz="1800" i="1" dirty="0"/>
          </a:p>
        </p:txBody>
      </p:sp>
      <p:pic>
        <p:nvPicPr>
          <p:cNvPr id="4" name="Picture 3" descr="Mic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6" y="6002393"/>
            <a:ext cx="1595535" cy="92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376" y="6357970"/>
            <a:ext cx="1225033" cy="4231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277" y="6112335"/>
            <a:ext cx="1990123" cy="7098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4656" y="6351393"/>
            <a:ext cx="2437403" cy="375163"/>
          </a:xfrm>
          <a:prstGeom prst="rect">
            <a:avLst/>
          </a:prstGeom>
        </p:spPr>
      </p:pic>
    </p:spTree>
    <p:extLst>
      <p:ext uri="{BB962C8B-B14F-4D97-AF65-F5344CB8AC3E}">
        <p14:creationId xmlns:p14="http://schemas.microsoft.com/office/powerpoint/2010/main" val="25900594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Session Motivations</a:t>
            </a:r>
            <a:endParaRPr lang="en-US" dirty="0"/>
          </a:p>
        </p:txBody>
      </p:sp>
      <p:sp>
        <p:nvSpPr>
          <p:cNvPr id="3" name="Content Placeholder 2"/>
          <p:cNvSpPr>
            <a:spLocks noGrp="1"/>
          </p:cNvSpPr>
          <p:nvPr>
            <p:ph idx="1"/>
          </p:nvPr>
        </p:nvSpPr>
        <p:spPr>
          <a:xfrm>
            <a:off x="457200" y="1600221"/>
            <a:ext cx="8503920" cy="4525963"/>
          </a:xfrm>
        </p:spPr>
        <p:txBody>
          <a:bodyPr>
            <a:normAutofit/>
          </a:bodyPr>
          <a:lstStyle/>
          <a:p>
            <a:r>
              <a:rPr lang="en-US" dirty="0" smtClean="0"/>
              <a:t>Huge impact of deep </a:t>
            </a:r>
            <a:r>
              <a:rPr lang="en-US" dirty="0"/>
              <a:t>n</a:t>
            </a:r>
            <a:r>
              <a:rPr lang="en-US" dirty="0" smtClean="0"/>
              <a:t>eural </a:t>
            </a:r>
            <a:r>
              <a:rPr lang="en-US" dirty="0"/>
              <a:t>n</a:t>
            </a:r>
            <a:r>
              <a:rPr lang="en-US" dirty="0" smtClean="0"/>
              <a:t>ets (DNN) in speech (and vision, language, etc.)</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5098" b="40784"/>
          <a:stretch/>
        </p:blipFill>
        <p:spPr>
          <a:xfrm>
            <a:off x="110961" y="3383071"/>
            <a:ext cx="2670048" cy="4139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78" y="4193260"/>
            <a:ext cx="2670048" cy="2030867"/>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910" y="2982256"/>
            <a:ext cx="2729858" cy="147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366" y="2965525"/>
            <a:ext cx="2516170" cy="166303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488" y="4639199"/>
            <a:ext cx="3073105" cy="2135894"/>
          </a:xfrm>
          <a:prstGeom prst="rect">
            <a:avLst/>
          </a:prstGeom>
        </p:spPr>
      </p:pic>
    </p:spTree>
    <p:extLst>
      <p:ext uri="{BB962C8B-B14F-4D97-AF65-F5344CB8AC3E}">
        <p14:creationId xmlns:p14="http://schemas.microsoft.com/office/powerpoint/2010/main" val="34978210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23560" y="3749040"/>
            <a:ext cx="2514600"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Special Session Motivations</a:t>
            </a:r>
            <a:endParaRPr lang="en-US" dirty="0"/>
          </a:p>
        </p:txBody>
      </p:sp>
      <p:sp>
        <p:nvSpPr>
          <p:cNvPr id="3" name="Content Placeholder 2"/>
          <p:cNvSpPr>
            <a:spLocks noGrp="1"/>
          </p:cNvSpPr>
          <p:nvPr>
            <p:ph idx="1"/>
          </p:nvPr>
        </p:nvSpPr>
        <p:spPr>
          <a:xfrm>
            <a:off x="457200" y="1600221"/>
            <a:ext cx="8503920" cy="4525963"/>
          </a:xfrm>
        </p:spPr>
        <p:txBody>
          <a:bodyPr>
            <a:normAutofit fontScale="77500" lnSpcReduction="20000"/>
          </a:bodyPr>
          <a:lstStyle/>
          <a:p>
            <a:r>
              <a:rPr lang="en-US" dirty="0"/>
              <a:t>Review article (2011-2012)       </a:t>
            </a:r>
            <a:r>
              <a:rPr lang="en-US" sz="2200" dirty="0">
                <a:solidFill>
                  <a:schemeClr val="accent1"/>
                </a:solidFill>
              </a:rPr>
              <a:t>IEEE Sig. Proc. Mag, Nov 2012</a:t>
            </a:r>
          </a:p>
          <a:p>
            <a:r>
              <a:rPr lang="en-US" dirty="0"/>
              <a:t>Key factors: </a:t>
            </a:r>
          </a:p>
          <a:p>
            <a:pPr lvl="1"/>
            <a:r>
              <a:rPr lang="en-US" dirty="0"/>
              <a:t>Deeper network</a:t>
            </a:r>
          </a:p>
          <a:p>
            <a:pPr lvl="1"/>
            <a:r>
              <a:rPr lang="en-US" dirty="0"/>
              <a:t>Faster hardware</a:t>
            </a:r>
          </a:p>
          <a:p>
            <a:pPr lvl="1"/>
            <a:r>
              <a:rPr lang="en-US" dirty="0"/>
              <a:t>Larger network output layer </a:t>
            </a:r>
          </a:p>
          <a:p>
            <a:pPr marL="455962" lvl="1" indent="0">
              <a:buNone/>
            </a:pPr>
            <a:r>
              <a:rPr lang="en-US" dirty="0"/>
              <a:t>   (&amp; hidden, input layers)</a:t>
            </a:r>
          </a:p>
          <a:p>
            <a:pPr lvl="1"/>
            <a:r>
              <a:rPr lang="en-US" dirty="0"/>
              <a:t>Better network </a:t>
            </a:r>
            <a:r>
              <a:rPr lang="en-US" dirty="0" smtClean="0"/>
              <a:t>initialization</a:t>
            </a:r>
          </a:p>
          <a:p>
            <a:pPr marL="455962" lvl="1" indent="0">
              <a:buNone/>
            </a:pPr>
            <a:r>
              <a:rPr lang="en-US" dirty="0"/>
              <a:t> </a:t>
            </a:r>
            <a:r>
              <a:rPr lang="en-US" dirty="0" smtClean="0"/>
              <a:t>   (not essential with big data)</a:t>
            </a:r>
            <a:endParaRPr lang="en-US" dirty="0"/>
          </a:p>
          <a:p>
            <a:r>
              <a:rPr lang="en-US" dirty="0" smtClean="0"/>
              <a:t>Rather standard MLP</a:t>
            </a:r>
          </a:p>
          <a:p>
            <a:pPr marL="0" indent="0">
              <a:buNone/>
            </a:pPr>
            <a:r>
              <a:rPr lang="en-US" dirty="0"/>
              <a:t> </a:t>
            </a:r>
            <a:r>
              <a:rPr lang="en-US" dirty="0" smtClean="0"/>
              <a:t>    architecture </a:t>
            </a:r>
          </a:p>
          <a:p>
            <a:r>
              <a:rPr lang="en-US" dirty="0" smtClean="0"/>
              <a:t>Also standard </a:t>
            </a:r>
            <a:r>
              <a:rPr lang="en-US" dirty="0" err="1" smtClean="0"/>
              <a:t>backprop</a:t>
            </a:r>
            <a:r>
              <a:rPr lang="en-US" dirty="0" smtClean="0"/>
              <a:t> </a:t>
            </a:r>
          </a:p>
          <a:p>
            <a:pPr marL="0" indent="0">
              <a:buNone/>
            </a:pPr>
            <a:r>
              <a:rPr lang="en-US" dirty="0"/>
              <a:t> </a:t>
            </a:r>
            <a:r>
              <a:rPr lang="en-US" dirty="0" smtClean="0"/>
              <a:t>    learning (1980’s)</a:t>
            </a:r>
          </a:p>
          <a:p>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5020056" y="2100937"/>
            <a:ext cx="3666744" cy="3920875"/>
          </a:xfrm>
          <a:prstGeom prst="rect">
            <a:avLst/>
          </a:prstGeom>
        </p:spPr>
      </p:pic>
      <p:sp>
        <p:nvSpPr>
          <p:cNvPr id="8" name="Right Arrow 7"/>
          <p:cNvSpPr/>
          <p:nvPr/>
        </p:nvSpPr>
        <p:spPr>
          <a:xfrm>
            <a:off x="4997196" y="3745768"/>
            <a:ext cx="704088" cy="31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01337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Take-Away from This Special Session</a:t>
            </a:r>
            <a:endParaRPr lang="en-US" dirty="0"/>
          </a:p>
        </p:txBody>
      </p:sp>
      <p:sp>
        <p:nvSpPr>
          <p:cNvPr id="3" name="Content Placeholder 2"/>
          <p:cNvSpPr>
            <a:spLocks noGrp="1"/>
          </p:cNvSpPr>
          <p:nvPr>
            <p:ph idx="1"/>
          </p:nvPr>
        </p:nvSpPr>
        <p:spPr>
          <a:xfrm>
            <a:off x="457200" y="1600221"/>
            <a:ext cx="8503920" cy="4525963"/>
          </a:xfrm>
        </p:spPr>
        <p:txBody>
          <a:bodyPr>
            <a:normAutofit/>
          </a:bodyPr>
          <a:lstStyle/>
          <a:p>
            <a:r>
              <a:rPr lang="en-US" sz="3600" dirty="0" smtClean="0"/>
              <a:t>New models and new learning methods</a:t>
            </a:r>
          </a:p>
          <a:p>
            <a:r>
              <a:rPr lang="en-US" sz="3600" dirty="0" smtClean="0"/>
              <a:t>Key capabilities of DNNs in knowledge transfer, learning representations, etc.</a:t>
            </a:r>
          </a:p>
          <a:p>
            <a:r>
              <a:rPr lang="en-US" sz="3600" dirty="0" smtClean="0"/>
              <a:t>Advances in DNNs since the SPM overview paper</a:t>
            </a: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2679057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87" y="159803"/>
            <a:ext cx="9313002" cy="777937"/>
          </a:xfrm>
        </p:spPr>
        <p:txBody>
          <a:bodyPr>
            <a:normAutofit fontScale="90000"/>
          </a:bodyPr>
          <a:lstStyle/>
          <a:p>
            <a:r>
              <a:rPr lang="en-US" dirty="0" smtClean="0"/>
              <a:t>Recent History of “Deep” Models in Speech</a:t>
            </a:r>
            <a:endParaRPr lang="en-US" dirty="0"/>
          </a:p>
        </p:txBody>
      </p:sp>
      <p:sp>
        <p:nvSpPr>
          <p:cNvPr id="3" name="Content Placeholder 2"/>
          <p:cNvSpPr>
            <a:spLocks noGrp="1"/>
          </p:cNvSpPr>
          <p:nvPr>
            <p:ph idx="1"/>
          </p:nvPr>
        </p:nvSpPr>
        <p:spPr>
          <a:xfrm>
            <a:off x="457200" y="1122017"/>
            <a:ext cx="8686800" cy="5006511"/>
          </a:xfrm>
        </p:spPr>
        <p:txBody>
          <a:bodyPr>
            <a:normAutofit/>
          </a:bodyPr>
          <a:lstStyle/>
          <a:p>
            <a:r>
              <a:rPr lang="en-US" sz="2400" dirty="0" smtClean="0">
                <a:solidFill>
                  <a:schemeClr val="accent1"/>
                </a:solidFill>
              </a:rPr>
              <a:t>MSR’s (deep) </a:t>
            </a:r>
            <a:r>
              <a:rPr lang="en-US" sz="2400" dirty="0" err="1" smtClean="0">
                <a:solidFill>
                  <a:schemeClr val="accent1"/>
                </a:solidFill>
              </a:rPr>
              <a:t>Dyn</a:t>
            </a:r>
            <a:r>
              <a:rPr lang="en-US" sz="2400" dirty="0" smtClean="0">
                <a:solidFill>
                  <a:schemeClr val="accent1"/>
                </a:solidFill>
              </a:rPr>
              <a:t>. Bayes Net </a:t>
            </a:r>
            <a:r>
              <a:rPr lang="en-US" sz="2000" dirty="0" smtClean="0">
                <a:solidFill>
                  <a:schemeClr val="accent1"/>
                </a:solidFill>
              </a:rPr>
              <a:t>(2004-2007)</a:t>
            </a:r>
            <a:endParaRPr lang="en-US" sz="2000" dirty="0">
              <a:solidFill>
                <a:schemeClr val="accent1"/>
              </a:solidFill>
            </a:endParaRPr>
          </a:p>
        </p:txBody>
      </p:sp>
      <p:sp>
        <p:nvSpPr>
          <p:cNvPr id="9" name="Text Box 5"/>
          <p:cNvSpPr txBox="1">
            <a:spLocks noChangeArrowheads="1"/>
          </p:cNvSpPr>
          <p:nvPr/>
        </p:nvSpPr>
        <p:spPr bwMode="auto">
          <a:xfrm>
            <a:off x="-1528133" y="3625273"/>
            <a:ext cx="1106949" cy="326440"/>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pPr eaLnBrk="0" hangingPunct="0"/>
            <a:r>
              <a:rPr lang="en-US" sz="2000" b="1" dirty="0">
                <a:solidFill>
                  <a:prstClr val="black"/>
                </a:solidFill>
                <a:latin typeface="Times New Roman" pitchFamily="18" charset="0"/>
              </a:rPr>
              <a:t>message</a:t>
            </a:r>
          </a:p>
        </p:txBody>
      </p:sp>
      <p:sp>
        <p:nvSpPr>
          <p:cNvPr id="10" name="Text Box 6"/>
          <p:cNvSpPr txBox="1">
            <a:spLocks noChangeArrowheads="1"/>
          </p:cNvSpPr>
          <p:nvPr/>
        </p:nvSpPr>
        <p:spPr bwMode="auto">
          <a:xfrm rot="4198771">
            <a:off x="-1512015" y="4767367"/>
            <a:ext cx="1604875" cy="307707"/>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pPr eaLnBrk="0" hangingPunct="0"/>
            <a:r>
              <a:rPr lang="en-US" b="1">
                <a:solidFill>
                  <a:prstClr val="black"/>
                </a:solidFill>
                <a:latin typeface="Times New Roman" pitchFamily="18" charset="0"/>
              </a:rPr>
              <a:t>motor/articulators</a:t>
            </a:r>
          </a:p>
        </p:txBody>
      </p:sp>
      <p:sp>
        <p:nvSpPr>
          <p:cNvPr id="14" name="Freeform 13"/>
          <p:cNvSpPr>
            <a:spLocks/>
          </p:cNvSpPr>
          <p:nvPr/>
        </p:nvSpPr>
        <p:spPr bwMode="auto">
          <a:xfrm>
            <a:off x="2043141" y="3516314"/>
            <a:ext cx="547479" cy="503767"/>
          </a:xfrm>
          <a:custGeom>
            <a:avLst/>
            <a:gdLst>
              <a:gd name="T0" fmla="*/ 388 w 411"/>
              <a:gd name="T1" fmla="*/ 175 h 393"/>
              <a:gd name="T2" fmla="*/ 315 w 411"/>
              <a:gd name="T3" fmla="*/ 65 h 393"/>
              <a:gd name="T4" fmla="*/ 160 w 411"/>
              <a:gd name="T5" fmla="*/ 2 h 393"/>
              <a:gd name="T6" fmla="*/ 115 w 411"/>
              <a:gd name="T7" fmla="*/ 11 h 393"/>
              <a:gd name="T8" fmla="*/ 151 w 411"/>
              <a:gd name="T9" fmla="*/ 47 h 393"/>
              <a:gd name="T10" fmla="*/ 160 w 411"/>
              <a:gd name="T11" fmla="*/ 93 h 393"/>
              <a:gd name="T12" fmla="*/ 88 w 411"/>
              <a:gd name="T13" fmla="*/ 75 h 393"/>
              <a:gd name="T14" fmla="*/ 42 w 411"/>
              <a:gd name="T15" fmla="*/ 65 h 393"/>
              <a:gd name="T16" fmla="*/ 15 w 411"/>
              <a:gd name="T17" fmla="*/ 56 h 393"/>
              <a:gd name="T18" fmla="*/ 15 w 411"/>
              <a:gd name="T19" fmla="*/ 138 h 393"/>
              <a:gd name="T20" fmla="*/ 70 w 411"/>
              <a:gd name="T21" fmla="*/ 165 h 393"/>
              <a:gd name="T22" fmla="*/ 142 w 411"/>
              <a:gd name="T23" fmla="*/ 202 h 393"/>
              <a:gd name="T24" fmla="*/ 197 w 411"/>
              <a:gd name="T25" fmla="*/ 238 h 393"/>
              <a:gd name="T26" fmla="*/ 242 w 411"/>
              <a:gd name="T27" fmla="*/ 284 h 393"/>
              <a:gd name="T28" fmla="*/ 297 w 411"/>
              <a:gd name="T29" fmla="*/ 302 h 393"/>
              <a:gd name="T30" fmla="*/ 333 w 411"/>
              <a:gd name="T3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1" h="393">
                <a:moveTo>
                  <a:pt x="388" y="175"/>
                </a:moveTo>
                <a:cubicBezTo>
                  <a:pt x="411" y="105"/>
                  <a:pt x="365" y="93"/>
                  <a:pt x="315" y="65"/>
                </a:cubicBezTo>
                <a:cubicBezTo>
                  <a:pt x="254" y="31"/>
                  <a:pt x="229" y="16"/>
                  <a:pt x="160" y="2"/>
                </a:cubicBezTo>
                <a:cubicBezTo>
                  <a:pt x="145" y="5"/>
                  <a:pt x="126" y="0"/>
                  <a:pt x="115" y="11"/>
                </a:cubicBezTo>
                <a:cubicBezTo>
                  <a:pt x="91" y="35"/>
                  <a:pt x="151" y="47"/>
                  <a:pt x="151" y="47"/>
                </a:cubicBezTo>
                <a:cubicBezTo>
                  <a:pt x="156" y="51"/>
                  <a:pt x="197" y="80"/>
                  <a:pt x="160" y="93"/>
                </a:cubicBezTo>
                <a:cubicBezTo>
                  <a:pt x="149" y="97"/>
                  <a:pt x="102" y="80"/>
                  <a:pt x="88" y="75"/>
                </a:cubicBezTo>
                <a:cubicBezTo>
                  <a:pt x="62" y="47"/>
                  <a:pt x="59" y="14"/>
                  <a:pt x="42" y="65"/>
                </a:cubicBezTo>
                <a:cubicBezTo>
                  <a:pt x="33" y="62"/>
                  <a:pt x="21" y="49"/>
                  <a:pt x="15" y="56"/>
                </a:cubicBezTo>
                <a:cubicBezTo>
                  <a:pt x="4" y="69"/>
                  <a:pt x="0" y="119"/>
                  <a:pt x="15" y="138"/>
                </a:cubicBezTo>
                <a:cubicBezTo>
                  <a:pt x="28" y="154"/>
                  <a:pt x="52" y="159"/>
                  <a:pt x="70" y="165"/>
                </a:cubicBezTo>
                <a:cubicBezTo>
                  <a:pt x="124" y="222"/>
                  <a:pt x="30" y="129"/>
                  <a:pt x="142" y="202"/>
                </a:cubicBezTo>
                <a:cubicBezTo>
                  <a:pt x="160" y="214"/>
                  <a:pt x="197" y="238"/>
                  <a:pt x="197" y="238"/>
                </a:cubicBezTo>
                <a:cubicBezTo>
                  <a:pt x="213" y="261"/>
                  <a:pt x="215" y="272"/>
                  <a:pt x="242" y="284"/>
                </a:cubicBezTo>
                <a:cubicBezTo>
                  <a:pt x="260" y="292"/>
                  <a:pt x="297" y="302"/>
                  <a:pt x="297" y="302"/>
                </a:cubicBezTo>
                <a:cubicBezTo>
                  <a:pt x="306" y="328"/>
                  <a:pt x="311" y="371"/>
                  <a:pt x="333" y="393"/>
                </a:cubicBezTo>
              </a:path>
            </a:pathLst>
          </a:custGeom>
          <a:noFill/>
          <a:ln w="12700" cap="flat" cmpd="sng">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6" name="Freeform 15"/>
          <p:cNvSpPr>
            <a:spLocks/>
          </p:cNvSpPr>
          <p:nvPr/>
        </p:nvSpPr>
        <p:spPr bwMode="auto">
          <a:xfrm>
            <a:off x="-350570" y="3304811"/>
            <a:ext cx="151856" cy="92293"/>
          </a:xfrm>
          <a:custGeom>
            <a:avLst/>
            <a:gdLst>
              <a:gd name="T0" fmla="*/ 114 w 114"/>
              <a:gd name="T1" fmla="*/ 72 h 72"/>
              <a:gd name="T2" fmla="*/ 91 w 114"/>
              <a:gd name="T3" fmla="*/ 27 h 72"/>
              <a:gd name="T4" fmla="*/ 46 w 114"/>
              <a:gd name="T5" fmla="*/ 4 h 72"/>
              <a:gd name="T6" fmla="*/ 0 w 114"/>
              <a:gd name="T7" fmla="*/ 4 h 72"/>
            </a:gdLst>
            <a:ahLst/>
            <a:cxnLst>
              <a:cxn ang="0">
                <a:pos x="T0" y="T1"/>
              </a:cxn>
              <a:cxn ang="0">
                <a:pos x="T2" y="T3"/>
              </a:cxn>
              <a:cxn ang="0">
                <a:pos x="T4" y="T5"/>
              </a:cxn>
              <a:cxn ang="0">
                <a:pos x="T6" y="T7"/>
              </a:cxn>
            </a:cxnLst>
            <a:rect l="0" t="0" r="r" b="b"/>
            <a:pathLst>
              <a:path w="114" h="72">
                <a:moveTo>
                  <a:pt x="114" y="72"/>
                </a:moveTo>
                <a:cubicBezTo>
                  <a:pt x="108" y="55"/>
                  <a:pt x="102" y="38"/>
                  <a:pt x="91" y="27"/>
                </a:cubicBezTo>
                <a:cubicBezTo>
                  <a:pt x="80" y="16"/>
                  <a:pt x="61" y="8"/>
                  <a:pt x="46" y="4"/>
                </a:cubicBezTo>
                <a:cubicBezTo>
                  <a:pt x="31" y="0"/>
                  <a:pt x="11" y="8"/>
                  <a:pt x="0" y="4"/>
                </a:cubicBezTo>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7" name="AutoShape 14"/>
          <p:cNvSpPr>
            <a:spLocks noChangeArrowheads="1"/>
          </p:cNvSpPr>
          <p:nvPr/>
        </p:nvSpPr>
        <p:spPr bwMode="auto">
          <a:xfrm>
            <a:off x="-591690" y="3304811"/>
            <a:ext cx="211798" cy="87166"/>
          </a:xfrm>
          <a:prstGeom prst="parallelogram">
            <a:avLst>
              <a:gd name="adj" fmla="val 58456"/>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8" name="AutoShape 15"/>
          <p:cNvSpPr>
            <a:spLocks noChangeArrowheads="1"/>
          </p:cNvSpPr>
          <p:nvPr/>
        </p:nvSpPr>
        <p:spPr bwMode="auto">
          <a:xfrm>
            <a:off x="-803489" y="3362508"/>
            <a:ext cx="514178" cy="116649"/>
          </a:xfrm>
          <a:prstGeom prst="parallelogram">
            <a:avLst>
              <a:gd name="adj" fmla="val 106044"/>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nchor="ct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9" name="Freeform 18"/>
          <p:cNvSpPr>
            <a:spLocks/>
          </p:cNvSpPr>
          <p:nvPr/>
        </p:nvSpPr>
        <p:spPr bwMode="auto">
          <a:xfrm>
            <a:off x="-682270" y="3362508"/>
            <a:ext cx="90581" cy="146131"/>
          </a:xfrm>
          <a:custGeom>
            <a:avLst/>
            <a:gdLst>
              <a:gd name="T0" fmla="*/ 114 w 114"/>
              <a:gd name="T1" fmla="*/ 72 h 72"/>
              <a:gd name="T2" fmla="*/ 91 w 114"/>
              <a:gd name="T3" fmla="*/ 27 h 72"/>
              <a:gd name="T4" fmla="*/ 46 w 114"/>
              <a:gd name="T5" fmla="*/ 4 h 72"/>
              <a:gd name="T6" fmla="*/ 0 w 114"/>
              <a:gd name="T7" fmla="*/ 4 h 72"/>
            </a:gdLst>
            <a:ahLst/>
            <a:cxnLst>
              <a:cxn ang="0">
                <a:pos x="T0" y="T1"/>
              </a:cxn>
              <a:cxn ang="0">
                <a:pos x="T2" y="T3"/>
              </a:cxn>
              <a:cxn ang="0">
                <a:pos x="T4" y="T5"/>
              </a:cxn>
              <a:cxn ang="0">
                <a:pos x="T6" y="T7"/>
              </a:cxn>
            </a:cxnLst>
            <a:rect l="0" t="0" r="r" b="b"/>
            <a:pathLst>
              <a:path w="114" h="72">
                <a:moveTo>
                  <a:pt x="114" y="72"/>
                </a:moveTo>
                <a:cubicBezTo>
                  <a:pt x="108" y="55"/>
                  <a:pt x="102" y="38"/>
                  <a:pt x="91" y="27"/>
                </a:cubicBezTo>
                <a:cubicBezTo>
                  <a:pt x="80" y="16"/>
                  <a:pt x="61" y="8"/>
                  <a:pt x="46" y="4"/>
                </a:cubicBezTo>
                <a:cubicBezTo>
                  <a:pt x="31" y="0"/>
                  <a:pt x="11" y="8"/>
                  <a:pt x="0" y="4"/>
                </a:cubicBezTo>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pic>
        <p:nvPicPr>
          <p:cNvPr id="21" name="Picture 20" descr="Lomb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410" y="1997324"/>
            <a:ext cx="3932264" cy="45415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4"/>
          <p:cNvSpPr txBox="1">
            <a:spLocks noChangeArrowheads="1"/>
          </p:cNvSpPr>
          <p:nvPr/>
        </p:nvSpPr>
        <p:spPr bwMode="auto">
          <a:xfrm>
            <a:off x="647149" y="3362493"/>
            <a:ext cx="977738" cy="27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r>
              <a:rPr lang="en-US" sz="1600" dirty="0">
                <a:solidFill>
                  <a:prstClr val="black"/>
                </a:solidFill>
              </a:rPr>
              <a:t>articulation</a:t>
            </a:r>
          </a:p>
        </p:txBody>
      </p:sp>
      <p:sp>
        <p:nvSpPr>
          <p:cNvPr id="23" name="Text Box 25"/>
          <p:cNvSpPr txBox="1">
            <a:spLocks noChangeArrowheads="1"/>
          </p:cNvSpPr>
          <p:nvPr/>
        </p:nvSpPr>
        <p:spPr bwMode="auto">
          <a:xfrm>
            <a:off x="918875" y="2665167"/>
            <a:ext cx="640396" cy="27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r>
              <a:rPr lang="en-US" sz="1600" dirty="0">
                <a:solidFill>
                  <a:prstClr val="black"/>
                </a:solidFill>
              </a:rPr>
              <a:t>targets</a:t>
            </a:r>
          </a:p>
        </p:txBody>
      </p:sp>
      <p:sp>
        <p:nvSpPr>
          <p:cNvPr id="24" name="Line 26"/>
          <p:cNvSpPr>
            <a:spLocks noChangeShapeType="1"/>
          </p:cNvSpPr>
          <p:nvPr/>
        </p:nvSpPr>
        <p:spPr bwMode="auto">
          <a:xfrm>
            <a:off x="1614216" y="2811298"/>
            <a:ext cx="242436" cy="87166"/>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25" name="Text Box 27"/>
          <p:cNvSpPr txBox="1">
            <a:spLocks noChangeArrowheads="1"/>
          </p:cNvSpPr>
          <p:nvPr/>
        </p:nvSpPr>
        <p:spPr bwMode="auto">
          <a:xfrm>
            <a:off x="-87788" y="3780896"/>
            <a:ext cx="1847198" cy="27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r>
              <a:rPr lang="en-US" sz="1600" dirty="0">
                <a:solidFill>
                  <a:prstClr val="black"/>
                </a:solidFill>
              </a:rPr>
              <a:t>distortion-free acoustics</a:t>
            </a:r>
          </a:p>
        </p:txBody>
      </p:sp>
      <p:sp>
        <p:nvSpPr>
          <p:cNvPr id="26" name="Text Box 30"/>
          <p:cNvSpPr txBox="1">
            <a:spLocks noChangeArrowheads="1"/>
          </p:cNvSpPr>
          <p:nvPr/>
        </p:nvSpPr>
        <p:spPr bwMode="auto">
          <a:xfrm>
            <a:off x="284811" y="4439246"/>
            <a:ext cx="1465627" cy="27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r>
              <a:rPr lang="en-US" sz="1600">
                <a:solidFill>
                  <a:prstClr val="black"/>
                </a:solidFill>
              </a:rPr>
              <a:t>distorted acoustics</a:t>
            </a:r>
          </a:p>
        </p:txBody>
      </p:sp>
      <p:sp>
        <p:nvSpPr>
          <p:cNvPr id="27" name="Line 31"/>
          <p:cNvSpPr>
            <a:spLocks noChangeShapeType="1"/>
          </p:cNvSpPr>
          <p:nvPr/>
        </p:nvSpPr>
        <p:spPr bwMode="auto">
          <a:xfrm>
            <a:off x="1624887" y="3426149"/>
            <a:ext cx="242436" cy="87166"/>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28" name="Line 32"/>
          <p:cNvSpPr>
            <a:spLocks noChangeShapeType="1"/>
          </p:cNvSpPr>
          <p:nvPr/>
        </p:nvSpPr>
        <p:spPr bwMode="auto">
          <a:xfrm>
            <a:off x="1558929" y="4116953"/>
            <a:ext cx="242436" cy="87166"/>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29" name="Line 33"/>
          <p:cNvSpPr>
            <a:spLocks noChangeShapeType="1"/>
          </p:cNvSpPr>
          <p:nvPr/>
        </p:nvSpPr>
        <p:spPr bwMode="auto">
          <a:xfrm flipV="1">
            <a:off x="1599559" y="5684961"/>
            <a:ext cx="242436" cy="58965"/>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30" name="Line 34"/>
          <p:cNvSpPr>
            <a:spLocks noChangeShapeType="1"/>
          </p:cNvSpPr>
          <p:nvPr/>
        </p:nvSpPr>
        <p:spPr bwMode="auto">
          <a:xfrm>
            <a:off x="1599559" y="4814305"/>
            <a:ext cx="242436" cy="87166"/>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31" name="Line 35"/>
          <p:cNvSpPr>
            <a:spLocks noChangeShapeType="1"/>
          </p:cNvSpPr>
          <p:nvPr/>
        </p:nvSpPr>
        <p:spPr bwMode="auto">
          <a:xfrm>
            <a:off x="1581455" y="6308117"/>
            <a:ext cx="242436" cy="87166"/>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32" name="Text Box 36"/>
          <p:cNvSpPr txBox="1">
            <a:spLocks noChangeArrowheads="1"/>
          </p:cNvSpPr>
          <p:nvPr/>
        </p:nvSpPr>
        <p:spPr bwMode="auto">
          <a:xfrm>
            <a:off x="-33689" y="5727269"/>
            <a:ext cx="1668227" cy="52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pPr algn="r"/>
            <a:r>
              <a:rPr lang="en-US" sz="1600" dirty="0">
                <a:solidFill>
                  <a:prstClr val="black"/>
                </a:solidFill>
              </a:rPr>
              <a:t>    </a:t>
            </a:r>
            <a:r>
              <a:rPr lang="en-US" sz="1200" dirty="0">
                <a:solidFill>
                  <a:prstClr val="black"/>
                </a:solidFill>
              </a:rPr>
              <a:t>distortion factors &amp; </a:t>
            </a:r>
          </a:p>
          <a:p>
            <a:pPr algn="r"/>
            <a:r>
              <a:rPr lang="en-US" sz="1200" dirty="0">
                <a:solidFill>
                  <a:prstClr val="black"/>
                </a:solidFill>
              </a:rPr>
              <a:t>feedback to </a:t>
            </a:r>
            <a:r>
              <a:rPr lang="en-US" sz="1200" dirty="0" smtClean="0">
                <a:solidFill>
                  <a:prstClr val="black"/>
                </a:solidFill>
              </a:rPr>
              <a:t>articulation</a:t>
            </a:r>
            <a:endParaRPr lang="en-US" sz="1200" dirty="0">
              <a:solidFill>
                <a:prstClr val="black"/>
              </a:solidFill>
            </a:endParaRPr>
          </a:p>
        </p:txBody>
      </p:sp>
      <p:sp>
        <p:nvSpPr>
          <p:cNvPr id="33" name="Text Box 25"/>
          <p:cNvSpPr txBox="1">
            <a:spLocks noChangeArrowheads="1"/>
          </p:cNvSpPr>
          <p:nvPr/>
        </p:nvSpPr>
        <p:spPr bwMode="auto">
          <a:xfrm>
            <a:off x="44969" y="1997324"/>
            <a:ext cx="1386484" cy="33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93" tIns="45604" rIns="91193" bIns="45604">
            <a:spAutoFit/>
          </a:bodyPr>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r>
              <a:rPr lang="en-US" sz="1600" dirty="0" smtClean="0">
                <a:solidFill>
                  <a:prstClr val="black"/>
                </a:solidFill>
              </a:rPr>
              <a:t>Phones/words</a:t>
            </a:r>
            <a:endParaRPr lang="en-US" sz="1600" dirty="0">
              <a:solidFill>
                <a:prstClr val="black"/>
              </a:solidFill>
            </a:endParaRPr>
          </a:p>
        </p:txBody>
      </p:sp>
      <p:sp>
        <p:nvSpPr>
          <p:cNvPr id="34" name="Line 26"/>
          <p:cNvSpPr>
            <a:spLocks noChangeShapeType="1"/>
          </p:cNvSpPr>
          <p:nvPr/>
        </p:nvSpPr>
        <p:spPr bwMode="auto">
          <a:xfrm>
            <a:off x="1429373" y="2165744"/>
            <a:ext cx="257440" cy="21862"/>
          </a:xfrm>
          <a:prstGeom prst="line">
            <a:avLst/>
          </a:prstGeom>
          <a:noFill/>
          <a:ln w="571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93" tIns="45604" rIns="91193" bIns="45604"/>
          <a:ls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36" name="TextBox 35"/>
          <p:cNvSpPr txBox="1"/>
          <p:nvPr/>
        </p:nvSpPr>
        <p:spPr>
          <a:xfrm>
            <a:off x="6272395" y="1113589"/>
            <a:ext cx="290182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4F81BD"/>
                </a:solidFill>
              </a:rPr>
              <a:t>U Toronto’s DBN-DNN (2006-</a:t>
            </a:r>
            <a:r>
              <a:rPr lang="en-US" sz="2400" b="1" dirty="0" smtClean="0">
                <a:solidFill>
                  <a:srgbClr val="4F81BD"/>
                </a:solidFill>
              </a:rPr>
              <a:t>2009</a:t>
            </a:r>
            <a:r>
              <a:rPr lang="en-US" sz="2400" dirty="0" smtClean="0">
                <a:solidFill>
                  <a:srgbClr val="4F81BD"/>
                </a:solidFill>
              </a:rPr>
              <a:t>)</a:t>
            </a:r>
            <a:endParaRPr lang="en-US" sz="2400" dirty="0">
              <a:solidFill>
                <a:srgbClr val="4F81BD"/>
              </a:solidFill>
            </a:endParaRPr>
          </a:p>
        </p:txBody>
      </p:sp>
      <p:pic>
        <p:nvPicPr>
          <p:cNvPr id="37" name="Picture 36"/>
          <p:cNvPicPr>
            <a:picLocks noChangeAspect="1"/>
          </p:cNvPicPr>
          <p:nvPr/>
        </p:nvPicPr>
        <p:blipFill>
          <a:blip r:embed="rId3"/>
          <a:stretch>
            <a:fillRect/>
          </a:stretch>
        </p:blipFill>
        <p:spPr>
          <a:xfrm>
            <a:off x="5534026" y="2112678"/>
            <a:ext cx="3625082" cy="3311038"/>
          </a:xfrm>
          <a:prstGeom prst="rect">
            <a:avLst/>
          </a:prstGeom>
        </p:spPr>
      </p:pic>
      <p:sp>
        <p:nvSpPr>
          <p:cNvPr id="41" name="TextBox 40"/>
          <p:cNvSpPr txBox="1"/>
          <p:nvPr/>
        </p:nvSpPr>
        <p:spPr>
          <a:xfrm>
            <a:off x="5956715" y="5675055"/>
            <a:ext cx="3217500" cy="523220"/>
          </a:xfrm>
          <a:prstGeom prst="rect">
            <a:avLst/>
          </a:prstGeom>
          <a:noFill/>
        </p:spPr>
        <p:txBody>
          <a:bodyPr wrap="square" rtlCol="0">
            <a:spAutoFit/>
          </a:bodyPr>
          <a:lstStyle/>
          <a:p>
            <a:r>
              <a:rPr lang="en-US" sz="1400" dirty="0" smtClean="0">
                <a:solidFill>
                  <a:prstClr val="black"/>
                </a:solidFill>
              </a:rPr>
              <a:t>Mohamed, Dahl, Hinton, NIPS-WS, 2009</a:t>
            </a:r>
          </a:p>
          <a:p>
            <a:r>
              <a:rPr lang="en-US" sz="1400" dirty="0" smtClean="0">
                <a:solidFill>
                  <a:prstClr val="black"/>
                </a:solidFill>
              </a:rPr>
              <a:t>(a simple “recipe”)</a:t>
            </a:r>
            <a:endParaRPr lang="en-US" sz="1400" dirty="0">
              <a:solidFill>
                <a:prstClr val="black"/>
              </a:solidFill>
            </a:endParaRPr>
          </a:p>
        </p:txBody>
      </p:sp>
    </p:spTree>
    <p:extLst>
      <p:ext uri="{BB962C8B-B14F-4D97-AF65-F5344CB8AC3E}">
        <p14:creationId xmlns:p14="http://schemas.microsoft.com/office/powerpoint/2010/main" val="4674519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Hinton’s 2009“Recipe”</a:t>
            </a:r>
            <a:endParaRPr lang="en-US" dirty="0"/>
          </a:p>
        </p:txBody>
      </p:sp>
      <p:sp>
        <p:nvSpPr>
          <p:cNvPr id="3" name="Content Placeholder 2"/>
          <p:cNvSpPr>
            <a:spLocks noGrp="1"/>
          </p:cNvSpPr>
          <p:nvPr>
            <p:ph idx="1"/>
          </p:nvPr>
        </p:nvSpPr>
        <p:spPr>
          <a:xfrm>
            <a:off x="457200" y="1600221"/>
            <a:ext cx="8503920" cy="4525963"/>
          </a:xfrm>
        </p:spPr>
        <p:txBody>
          <a:bodyPr>
            <a:normAutofit/>
          </a:bodyPr>
          <a:lstStyle/>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99</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514531" y="1311192"/>
            <a:ext cx="8229600" cy="4659565"/>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69583"/>
            <a:ext cx="6194551" cy="41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09696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1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resias PCfont"/>
        <a:ea typeface="msmincho"/>
        <a:cs typeface="msmincho"/>
      </a:majorFont>
      <a:minorFont>
        <a:latin typeface="Tiresias PCfont"/>
        <a:ea typeface="msmincho"/>
        <a:cs typeface="ms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resias PCfont"/>
        <a:ea typeface="msmincho"/>
        <a:cs typeface="msmincho"/>
      </a:majorFont>
      <a:minorFont>
        <a:latin typeface="Tiresias PCfont"/>
        <a:ea typeface="msmincho"/>
        <a:cs typeface="ms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resias PCfont"/>
        <a:ea typeface="msmincho"/>
        <a:cs typeface="msmincho"/>
      </a:majorFont>
      <a:minorFont>
        <a:latin typeface="Tiresias PCfont"/>
        <a:ea typeface="msmincho"/>
        <a:cs typeface="ms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resias PCfont"/>
        <a:ea typeface="msmincho"/>
        <a:cs typeface="msmincho"/>
      </a:majorFont>
      <a:minorFont>
        <a:latin typeface="Tiresias PCfont"/>
        <a:ea typeface="msmincho"/>
        <a:cs typeface="ms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olstic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3_Solstic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15270</TotalTime>
  <Words>13318</Words>
  <Application>Microsoft Office PowerPoint</Application>
  <PresentationFormat>On-screen Show (4:3)</PresentationFormat>
  <Paragraphs>1613</Paragraphs>
  <Slides>148</Slides>
  <Notes>23</Notes>
  <HiddenSlides>0</HiddenSlides>
  <MMClips>0</MMClips>
  <ScaleCrop>false</ScaleCrop>
  <HeadingPairs>
    <vt:vector size="8" baseType="variant">
      <vt:variant>
        <vt:lpstr>Fonts Used</vt:lpstr>
      </vt:variant>
      <vt:variant>
        <vt:i4>22</vt:i4>
      </vt:variant>
      <vt:variant>
        <vt:lpstr>Theme</vt:lpstr>
      </vt:variant>
      <vt:variant>
        <vt:i4>17</vt:i4>
      </vt:variant>
      <vt:variant>
        <vt:lpstr>Embedded OLE Servers</vt:lpstr>
      </vt:variant>
      <vt:variant>
        <vt:i4>1</vt:i4>
      </vt:variant>
      <vt:variant>
        <vt:lpstr>Slide Titles</vt:lpstr>
      </vt:variant>
      <vt:variant>
        <vt:i4>148</vt:i4>
      </vt:variant>
    </vt:vector>
  </HeadingPairs>
  <TitlesOfParts>
    <vt:vector size="188" baseType="lpstr">
      <vt:lpstr>PMingLiU</vt:lpstr>
      <vt:lpstr>SimSun</vt:lpstr>
      <vt:lpstr>Arial</vt:lpstr>
      <vt:lpstr>Arial Black</vt:lpstr>
      <vt:lpstr>Calibri</vt:lpstr>
      <vt:lpstr>Cambria Math</vt:lpstr>
      <vt:lpstr>CMTT12</vt:lpstr>
      <vt:lpstr>msgothic</vt:lpstr>
      <vt:lpstr>msmincho</vt:lpstr>
      <vt:lpstr>Rockwell</vt:lpstr>
      <vt:lpstr>Segoe</vt:lpstr>
      <vt:lpstr>Segoe Semibold</vt:lpstr>
      <vt:lpstr>Segoe UI</vt:lpstr>
      <vt:lpstr>Segoe UI Light</vt:lpstr>
      <vt:lpstr>Symbol</vt:lpstr>
      <vt:lpstr>Tahoma</vt:lpstr>
      <vt:lpstr>Tahoma</vt:lpstr>
      <vt:lpstr>Times New Roman</vt:lpstr>
      <vt:lpstr>Tiresias PCfont</vt:lpstr>
      <vt:lpstr>Verdana</vt:lpstr>
      <vt:lpstr>Wingdings</vt:lpstr>
      <vt:lpstr>Wingdings 2</vt:lpstr>
      <vt:lpstr>Office Theme</vt:lpstr>
      <vt:lpstr>1_Solstice</vt:lpstr>
      <vt:lpstr>3_Solstice</vt:lpstr>
      <vt:lpstr>2_Office Theme</vt:lpstr>
      <vt:lpstr>3_Office Theme</vt:lpstr>
      <vt:lpstr>6_Office Theme</vt:lpstr>
      <vt:lpstr>USCMG_template</vt:lpstr>
      <vt:lpstr>7_Office Theme</vt:lpstr>
      <vt:lpstr>8_Office Theme</vt:lpstr>
      <vt:lpstr>12_Office Theme</vt:lpstr>
      <vt:lpstr>13_Office Theme</vt:lpstr>
      <vt:lpstr>5_Office Theme</vt:lpstr>
      <vt:lpstr>2_USCMG_template</vt:lpstr>
      <vt:lpstr>14_Office Theme</vt:lpstr>
      <vt:lpstr>15_Office Theme</vt:lpstr>
      <vt:lpstr>1_Office Theme</vt:lpstr>
      <vt:lpstr>4_Office Theme</vt:lpstr>
      <vt:lpstr>Equation</vt:lpstr>
      <vt:lpstr>     Deep Learning: Speech &amp; Information Processing  New-Generation Models &amp; Methodology for Advancing Speech Technology  and Information Processing       </vt:lpstr>
      <vt:lpstr>  PART I: Basics of Deep Learning (DL) --- including impact and recent history of DL (Deep Neural Net, DNN) in speech recognition  PART II: Deeper Substance of DL --- including connections to other ML paradigms, examples of incorporating speech knowledge in DL architecture, and recent experiments in speech recognition</vt:lpstr>
      <vt:lpstr>Deep Learning (DL) Basics</vt:lpstr>
      <vt:lpstr>PowerPoint Presentation</vt:lpstr>
      <vt:lpstr>PowerPoint Presentation</vt:lpstr>
      <vt:lpstr>Useful Sites on Deep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DL Took off in Speech Recognition from MSR</vt:lpstr>
      <vt:lpstr>Renaissance of Neural Network --- “Deep Learning,” 2006</vt:lpstr>
      <vt:lpstr>Industry Scale Deep Learning  </vt:lpstr>
      <vt:lpstr>PowerPoint Presentation</vt:lpstr>
      <vt:lpstr>Industry Scale Deep Learning  </vt:lpstr>
      <vt:lpstr>PowerPoint Presentation</vt:lpstr>
      <vt:lpstr>PowerPoint Presentation</vt:lpstr>
      <vt:lpstr>  PART I: Basics of Deep Learning (DL) (including impact and recent history of DL (Deep Neural Net, DNN) in speech recognition)  PART II: Deeper Substance of DL (including connections to other ML paradigms, example of incorporating speech knowledge in DL architecture, and recent experiments in speech recognition)</vt:lpstr>
      <vt:lpstr>PowerPoint Presentation</vt:lpstr>
      <vt:lpstr>PowerPoint Presentation</vt:lpstr>
      <vt:lpstr>PowerPoint Presentation</vt:lpstr>
      <vt:lpstr>PowerPoint Presentation</vt:lpstr>
      <vt:lpstr>PowerPoint Presentation</vt:lpstr>
      <vt:lpstr>  PART I: Basics of Deep Learning (DL) (including impact and recent history of DL (Deep Neural Net, DNN) in speech recognition)  PART II: Deeper Substance of DL ---Technical introduction: RBM, DBN, DNN, CNN, RNN ---Advanced: 2 examples of incorporating domain   knowledge (speech) into DL architectures ---Novel DL architectures and recent experiments </vt:lpstr>
      <vt:lpstr>PowerPoint Presentation</vt:lpstr>
      <vt:lpstr>Restricted Boltzmann Machines (RBM) </vt:lpstr>
      <vt:lpstr>RBM: Weights  Energies  Probabilities</vt:lpstr>
      <vt:lpstr>Restricted Boltzmann Machine (RBM)</vt:lpstr>
      <vt:lpstr>PowerPoint Presentation</vt:lpstr>
      <vt:lpstr>Maximum likelihood learning for RBM</vt:lpstr>
      <vt:lpstr>Training RBMs</vt:lpstr>
      <vt:lpstr>Building a Deep Network </vt:lpstr>
      <vt:lpstr>Deep Belief Net (DBN) &amp; Deep Neural Net (DNN)</vt:lpstr>
      <vt:lpstr>PowerPoint Presentation</vt:lpstr>
      <vt:lpstr>Quiz Questions</vt:lpstr>
      <vt:lpstr>The Answer to Quiz Question 3:</vt:lpstr>
      <vt:lpstr>Samples generated by letting the associative memory run with one label clamped. There are 1000 iterations of alternating Gibbs sampling between samples (example from Hinton) .</vt:lpstr>
      <vt:lpstr>Answer to Quiz Question 4: Example of digit/image recognition by DBN </vt:lpstr>
      <vt:lpstr>DBN &amp; DNN: Fine-tuning for discrimination</vt:lpstr>
      <vt:lpstr>DNN with class posteriors (not DBN)</vt:lpstr>
      <vt:lpstr>The current wisdom on  unsupervised pre-training</vt:lpstr>
      <vt:lpstr>DNN-HMM (replacing GMM only; longer MFCC/filter-back windows w. no transformation)</vt:lpstr>
      <vt:lpstr>CD-DNN-HMM: Architecture</vt:lpstr>
      <vt:lpstr>(Shallow) GMM-HMM</vt:lpstr>
      <vt:lpstr>Voice Search with DNN-HMM</vt:lpstr>
      <vt:lpstr>MSR Key Innovations (2009-2013)</vt:lpstr>
      <vt:lpstr>Some Recent News by Reporters</vt:lpstr>
      <vt:lpstr>  PART I: Basics of Deep Learning (DL) (including impact and recent history of DL (Deep Neural Net, DNN) in speech recognition)  PART II: Deeper Substance of DL ---Technical introduction: RBM, DBN, DNN,     DNN-HMM, CNN, RNN ---Examples of incorporating domain knowledge (about speech) into DL architectures 1. Hidden/articulatory Speech dynamics into RNN 2. Speech invariance/class-discrim.into deep-CNN  ---A few new, promising DL architectures </vt:lpstr>
      <vt:lpstr>  PART I: Basics of Deep Learning (DL) (including impact and recent history of DL (Deep Neural Net, DNN) in speech recognition)  PART II: Deeper Substance of DL ---Example 1: incorporating domain knowledge:     Hidden/Deep Dynamics in Human Speech </vt:lpstr>
      <vt:lpstr>Deep/Dynamic Models are Natural for Speech</vt:lpstr>
      <vt:lpstr>Production &amp; Perception: Closed-Loop Chain</vt:lpstr>
      <vt:lpstr>The Mammalian Visual Cortex is Hierarchical</vt:lpstr>
      <vt:lpstr>                       (Deep) Dynamic Bayesian Net</vt:lpstr>
      <vt:lpstr>PowerPoint Presentation</vt:lpstr>
      <vt:lpstr>(Hidden) Dynamic Models</vt:lpstr>
      <vt:lpstr>DBN (Deep) vs. DBN* (Dynamic)</vt:lpstr>
      <vt:lpstr>Building Dynamics into Deep Recurrent Models</vt:lpstr>
      <vt:lpstr>  PART I: Basics of Deep Learning (DL) (including impact and recent history of DL (Deep Neural Net, DNN) in speech recognition)  PART II: Deeper Substance of DL ---Example 2: incorporating domain knowledge:     Speech invariance/variability vs.     phonetic  discrimination in Conv. NN </vt:lpstr>
      <vt:lpstr>     A Deep Convolutional Neural Net Using Heterogeneous Pooling  to Tradeoff Acoustic Invariance w. Phonetic Distinction        </vt:lpstr>
      <vt:lpstr>Background: Convolutional Nets (CNN)</vt:lpstr>
      <vt:lpstr>Background: Convolutional Nets (CNN)</vt:lpstr>
      <vt:lpstr>Main Ideas of This Paper</vt:lpstr>
      <vt:lpstr>CNN with a Fixed Pooling Size (a special case of HP-CNN w. P=3)</vt:lpstr>
      <vt:lpstr>PowerPoint Presentation</vt:lpstr>
      <vt:lpstr>Regularizing HP-CNN with “Dropout”</vt:lpstr>
      <vt:lpstr>Standard TIMIT Task:  Core Testset Results</vt:lpstr>
      <vt:lpstr>  PART I: Basics of Deep Learning (DL) (including impact and recent history of DL (Deep Neural Net, DNN) in speech recognition)  PART II: Deeper Substance of DL ---Technical introduction: RBM, DBN, DNN,     DNN-HMM, CNN, RNN ---Examples of incorporating domain knowledge (about speech) into DL architectures 1. Hidden/articulatory Speech dynamics into RNN 2. Speech invariance/class-discrim.into deep-CNN  --- A few new, promising DL architectures </vt:lpstr>
      <vt:lpstr>PowerPoint Presentation</vt:lpstr>
      <vt:lpstr>PowerPoint Presentation</vt:lpstr>
      <vt:lpstr>PowerPoint Presentation</vt:lpstr>
      <vt:lpstr>PowerPoint Presentation</vt:lpstr>
      <vt:lpstr>     Deep Stacking Networks for Information Retrieval      </vt:lpstr>
      <vt:lpstr>Outline</vt:lpstr>
      <vt:lpstr>Background of IR</vt:lpstr>
      <vt:lpstr>Deep Learning for IR</vt:lpstr>
      <vt:lpstr>Deep Stacking Net (DSN)</vt:lpstr>
      <vt:lpstr>Learning DSN Weights --- Main Ideas</vt:lpstr>
      <vt:lpstr>Learning DSN Weights --- Single Module</vt:lpstr>
      <vt:lpstr>Experimental Evaluation</vt:lpstr>
      <vt:lpstr>Evaluation Metric</vt:lpstr>
      <vt:lpstr>NDCG Results</vt:lpstr>
      <vt:lpstr>Analysis</vt:lpstr>
      <vt:lpstr>Learning Curves</vt:lpstr>
      <vt:lpstr>Conclusions (of this ICASSP-2013 paper)</vt:lpstr>
      <vt:lpstr>  PART I: Basics of Deep Learning (DL) (including impact and recent history of DL (Deep Neural Net, DNN) in speech recognition)  PART II: Deeper Substance of DL ---Technical introduction: RBM, DBN, DNN,     DNN-HMM, CNN, RNN ---Examples of incorporating domain knowledge (about speech) into DL architectures 1. Hidden/articulatory Speech dynamics into RNN 2. Speech invariance/class-discrim.into deep-CNN  -A few new, promising DL architectures (CONTINUED) </vt:lpstr>
      <vt:lpstr>     New Types of Deep Neural Network &amp; Learning for  Speech Recognition+  An Overview       </vt:lpstr>
      <vt:lpstr>Special Session Motivations</vt:lpstr>
      <vt:lpstr>Special Session Motivations</vt:lpstr>
      <vt:lpstr>Take-Away from This Special Session</vt:lpstr>
      <vt:lpstr>Recent History of “Deep” Models in Speech</vt:lpstr>
      <vt:lpstr>Hinton’s 2009“Recipe”</vt:lpstr>
      <vt:lpstr>Deep Learning for Phone Recognition  (a stunning discovery at MSR, 2009)</vt:lpstr>
      <vt:lpstr>Deep Learning for Large-Vocabulary Speech Recognition</vt:lpstr>
      <vt:lpstr>New Discoveries about the DNN  “Recipe” since 2009</vt:lpstr>
      <vt:lpstr>Five Technical Papers in Our Special Session</vt:lpstr>
      <vt:lpstr>Themes in the Session</vt:lpstr>
      <vt:lpstr>Themes:  Better Inputs</vt:lpstr>
      <vt:lpstr>Themes:  Nonlinearities</vt:lpstr>
      <vt:lpstr>Themes:  Architectures</vt:lpstr>
      <vt:lpstr>Themes:  Optimization</vt:lpstr>
      <vt:lpstr>Themes:  Regularization</vt:lpstr>
      <vt:lpstr>Themes:  Hyperparameters</vt:lpstr>
      <vt:lpstr>Themes:  Multi-task Learning</vt:lpstr>
      <vt:lpstr>     Recent Advances in Deep Learning for Speech  Research at Microsoft      </vt:lpstr>
      <vt:lpstr>Outline</vt:lpstr>
      <vt:lpstr>Learning Features/Representations</vt:lpstr>
      <vt:lpstr>PowerPoint Presentation</vt:lpstr>
      <vt:lpstr>Back to Primitive Spectral Features</vt:lpstr>
      <vt:lpstr>Back to Primitive Spectral Features</vt:lpstr>
      <vt:lpstr>PowerPoint Presentation</vt:lpstr>
      <vt:lpstr>LVCSR Using Spectral Features</vt:lpstr>
      <vt:lpstr>Learning Multi-Task Features</vt:lpstr>
      <vt:lpstr>Shared Hidden Layers with Language-Specific Output Layers</vt:lpstr>
      <vt:lpstr>PowerPoint Presentation</vt:lpstr>
      <vt:lpstr>Multilingual ASR Summary Results</vt:lpstr>
      <vt:lpstr>PowerPoint Presentation</vt:lpstr>
      <vt:lpstr>DSN Results for Dialogue State Tracking</vt:lpstr>
      <vt:lpstr>  PART I: Basics of Deep Learning (DL) --- including impact and recent history of DL (Deep Neural Net, DNN) in speech recognition  PART II: Deeper Substance of DL --- including connections to other ML paradigms --- two examples of incorporating speech knowledge in DL architectures, ---recent experiments in speech recognition with new DL architectures beyond DNN</vt:lpstr>
      <vt:lpstr>PowerPoint Presentation</vt:lpstr>
      <vt:lpstr>Deep Learning: A Theoretician's Nightmare? </vt:lpstr>
      <vt:lpstr>Deep Learning: A Theoretician's Nightmare? </vt:lpstr>
      <vt:lpstr>Deep Learning: A Theoretician's Paradise? </vt:lpstr>
      <vt:lpstr>Deep Learning and Feature Learning Today</vt:lpstr>
      <vt:lpstr>In Many Fields, Feature Learning Has Caused a Revolution (methods used in commercially deployed systems)</vt:lpstr>
      <vt:lpstr>Selected References (updated, 2013)</vt:lpstr>
      <vt:lpstr>Selected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“DBN vs DBN” (for fun)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 Deng</dc:creator>
  <cp:lastModifiedBy>Li Deng</cp:lastModifiedBy>
  <cp:revision>367</cp:revision>
  <dcterms:created xsi:type="dcterms:W3CDTF">2006-08-16T00:00:00Z</dcterms:created>
  <dcterms:modified xsi:type="dcterms:W3CDTF">2013-07-11T17:51:36Z</dcterms:modified>
</cp:coreProperties>
</file>