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88" r:id="rId4"/>
    <p:sldId id="258" r:id="rId5"/>
    <p:sldId id="262" r:id="rId6"/>
    <p:sldId id="273" r:id="rId7"/>
    <p:sldId id="290" r:id="rId8"/>
    <p:sldId id="291" r:id="rId9"/>
    <p:sldId id="363" r:id="rId10"/>
    <p:sldId id="293" r:id="rId11"/>
    <p:sldId id="299" r:id="rId12"/>
    <p:sldId id="303" r:id="rId13"/>
    <p:sldId id="304" r:id="rId14"/>
    <p:sldId id="305" r:id="rId15"/>
    <p:sldId id="383" r:id="rId16"/>
    <p:sldId id="381" r:id="rId17"/>
    <p:sldId id="296" r:id="rId18"/>
    <p:sldId id="307" r:id="rId19"/>
    <p:sldId id="297" r:id="rId20"/>
    <p:sldId id="313" r:id="rId21"/>
    <p:sldId id="312" r:id="rId22"/>
    <p:sldId id="298" r:id="rId23"/>
    <p:sldId id="274" r:id="rId24"/>
    <p:sldId id="276" r:id="rId25"/>
    <p:sldId id="320" r:id="rId26"/>
    <p:sldId id="322" r:id="rId27"/>
    <p:sldId id="319" r:id="rId28"/>
    <p:sldId id="323" r:id="rId29"/>
    <p:sldId id="327" r:id="rId30"/>
    <p:sldId id="341" r:id="rId31"/>
    <p:sldId id="390" r:id="rId32"/>
    <p:sldId id="326" r:id="rId33"/>
    <p:sldId id="334" r:id="rId34"/>
    <p:sldId id="314" r:id="rId35"/>
    <p:sldId id="330" r:id="rId36"/>
    <p:sldId id="332" r:id="rId37"/>
    <p:sldId id="339" r:id="rId38"/>
    <p:sldId id="335" r:id="rId39"/>
    <p:sldId id="333" r:id="rId40"/>
    <p:sldId id="336" r:id="rId41"/>
    <p:sldId id="340" r:id="rId42"/>
    <p:sldId id="337" r:id="rId43"/>
    <p:sldId id="324" r:id="rId44"/>
    <p:sldId id="343" r:id="rId45"/>
    <p:sldId id="344" r:id="rId46"/>
    <p:sldId id="345" r:id="rId47"/>
    <p:sldId id="346" r:id="rId48"/>
    <p:sldId id="347" r:id="rId49"/>
    <p:sldId id="376" r:id="rId50"/>
    <p:sldId id="377" r:id="rId51"/>
    <p:sldId id="378" r:id="rId52"/>
    <p:sldId id="379" r:id="rId53"/>
    <p:sldId id="380" r:id="rId54"/>
    <p:sldId id="349" r:id="rId55"/>
    <p:sldId id="387" r:id="rId56"/>
    <p:sldId id="391" r:id="rId57"/>
    <p:sldId id="388" r:id="rId58"/>
    <p:sldId id="355" r:id="rId59"/>
    <p:sldId id="356" r:id="rId60"/>
    <p:sldId id="357" r:id="rId61"/>
    <p:sldId id="358" r:id="rId62"/>
    <p:sldId id="359" r:id="rId63"/>
    <p:sldId id="360" r:id="rId64"/>
    <p:sldId id="389" r:id="rId65"/>
  </p:sldIdLst>
  <p:sldSz cx="9144000" cy="6858000" type="screen4x3"/>
  <p:notesSz cx="6858000" cy="9144000"/>
  <p:custDataLst>
    <p:tags r:id="rId6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8" autoAdjust="0"/>
    <p:restoredTop sz="84178" autoAdjust="0"/>
  </p:normalViewPr>
  <p:slideViewPr>
    <p:cSldViewPr snapToGrid="0">
      <p:cViewPr varScale="1">
        <p:scale>
          <a:sx n="57" d="100"/>
          <a:sy n="57" d="100"/>
        </p:scale>
        <p:origin x="-72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66927-7289-4E3E-A374-27A29A24C2F6}" type="datetimeFigureOut">
              <a:rPr lang="en-GB" smtClean="0"/>
              <a:t>23/01/2012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C62B7-693B-46A1-B674-AD4C067A0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90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62B7-693B-46A1-B674-AD4C067A00A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424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C9E4-B0AE-4BE6-BF52-DA2656203BA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C9E4-B0AE-4BE6-BF52-DA2656203BAD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C9E4-B0AE-4BE6-BF52-DA2656203BAD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C9E4-B0AE-4BE6-BF52-DA2656203BAD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C9E4-B0AE-4BE6-BF52-DA2656203BAD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C9E4-B0AE-4BE6-BF52-DA2656203BAD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Think about the terms as tables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C9E4-B0AE-4BE6-BF52-DA2656203BAD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C9E4-B0AE-4BE6-BF52-DA2656203BAD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62B7-693B-46A1-B674-AD4C067A00A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497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C9E4-B0AE-4BE6-BF52-DA2656203BAD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62B7-693B-46A1-B674-AD4C067A00A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13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C9E4-B0AE-4BE6-BF52-DA2656203BAD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E1218E-AF86-4145-93E7-733B08ED6B2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Point to </a:t>
            </a:r>
            <a:r>
              <a:rPr lang="en-US" dirty="0" err="1" smtClean="0"/>
              <a:t>danial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variational</a:t>
            </a:r>
            <a:r>
              <a:rPr lang="en-US" baseline="0" dirty="0" smtClean="0"/>
              <a:t> methods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62B7-693B-46A1-B674-AD4C067A00A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960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62B7-693B-46A1-B674-AD4C067A00A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94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753B9-EF1A-4FE8-A812-3368F98B112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218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753B9-EF1A-4FE8-A812-3368F98B112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574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w=0.1: 0.7010    0.0993 </a:t>
            </a:r>
          </a:p>
          <a:p>
            <a:r>
              <a:rPr lang="en-GB" sz="1200" dirty="0" smtClean="0"/>
              <a:t>w=0.2 0.6870    0.1104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62B7-693B-46A1-B674-AD4C067A00A9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84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w=0.1: 0.7010    0.0993 </a:t>
            </a:r>
          </a:p>
          <a:p>
            <a:r>
              <a:rPr lang="en-GB" sz="1200" dirty="0" smtClean="0"/>
              <a:t>w=0.2 0.6870    0.1104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62B7-693B-46A1-B674-AD4C067A00A9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84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753B9-EF1A-4FE8-A812-3368F98B112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845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753B9-EF1A-4FE8-A812-3368F98B112B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84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62B7-693B-46A1-B674-AD4C067A00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135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6000" dirty="0" smtClean="0"/>
              <a:t>To do </a:t>
            </a:r>
            <a:endParaRPr lang="en-GB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753B9-EF1A-4FE8-A812-3368F98B112B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0862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62B7-693B-46A1-B674-AD4C067A00A9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9337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62B7-693B-46A1-B674-AD4C067A00A9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045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http://www.seehuhn.de/pages/xising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C63EF-1849-4AA2-A091-C7B17459C4D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62B7-693B-46A1-B674-AD4C067A00A9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1561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62B7-693B-46A1-B674-AD4C067A00A9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045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62B7-693B-46A1-B674-AD4C067A00A9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045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62B7-693B-46A1-B674-AD4C067A00A9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045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62B7-693B-46A1-B674-AD4C067A00A9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9337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75F1-9281-4596-8EA4-E117BE667B84}" type="slidenum">
              <a:rPr lang="en-GB" smtClean="0"/>
              <a:pPr/>
              <a:t>58</a:t>
            </a:fld>
            <a:endParaRPr lang="en-GB"/>
          </a:p>
        </p:txBody>
      </p:sp>
    </p:spTree>
    <p:extLst/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62B7-693B-46A1-B674-AD4C067A00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1071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-log p(</a:t>
            </a:r>
            <a:r>
              <a:rPr lang="en-GB" dirty="0" err="1" smtClean="0">
                <a:latin typeface="Comic Sans MS" pitchFamily="66" charset="0"/>
              </a:rPr>
              <a:t>z|x</a:t>
            </a:r>
            <a:r>
              <a:rPr lang="en-GB" dirty="0" smtClean="0">
                <a:latin typeface="Comic Sans MS" pitchFamily="66" charset="0"/>
              </a:rPr>
              <a:t>,</a:t>
            </a:r>
            <a:r>
              <a:rPr lang="el-GR" dirty="0" smtClean="0">
                <a:latin typeface="Comic Sans MS" pitchFamily="66" charset="0"/>
              </a:rPr>
              <a:t>θ</a:t>
            </a:r>
            <a:r>
              <a:rPr lang="en-GB" baseline="-25000" dirty="0" smtClean="0">
                <a:latin typeface="Comic Sans MS" pitchFamily="66" charset="0"/>
              </a:rPr>
              <a:t>F</a:t>
            </a:r>
            <a:r>
              <a:rPr lang="en-GB" dirty="0" smtClean="0">
                <a:latin typeface="Comic Sans MS" pitchFamily="66" charset="0"/>
              </a:rPr>
              <a:t>,</a:t>
            </a:r>
            <a:r>
              <a:rPr lang="el-GR" dirty="0" smtClean="0">
                <a:latin typeface="Comic Sans MS" pitchFamily="66" charset="0"/>
              </a:rPr>
              <a:t> θ</a:t>
            </a:r>
            <a:r>
              <a:rPr lang="en-GB" baseline="-25000" dirty="0" smtClean="0">
                <a:latin typeface="Comic Sans MS" pitchFamily="66" charset="0"/>
              </a:rPr>
              <a:t>B</a:t>
            </a:r>
            <a:r>
              <a:rPr lang="en-GB" dirty="0" smtClean="0">
                <a:latin typeface="Comic Sans MS" pitchFamily="66" charset="0"/>
              </a:rPr>
              <a:t>) 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/>
              <a:t>Best: 4.61 * 10^5</a:t>
            </a:r>
          </a:p>
          <a:p>
            <a:endParaRPr lang="en-GB" dirty="0" smtClean="0"/>
          </a:p>
          <a:p>
            <a:r>
              <a:rPr lang="en-GB" dirty="0" smtClean="0"/>
              <a:t>Middle: 4.82</a:t>
            </a:r>
          </a:p>
          <a:p>
            <a:endParaRPr lang="en-GB" dirty="0" smtClean="0"/>
          </a:p>
          <a:p>
            <a:r>
              <a:rPr lang="en-GB" dirty="0" smtClean="0"/>
              <a:t>Most</a:t>
            </a:r>
            <a:r>
              <a:rPr lang="en-GB" baseline="0" dirty="0" smtClean="0"/>
              <a:t> move: 4.83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75F1-9281-4596-8EA4-E117BE667B84}" type="slidenum">
              <a:rPr lang="en-GB" smtClean="0"/>
              <a:pPr/>
              <a:t>59</a:t>
            </a:fld>
            <a:endParaRPr lang="en-GB"/>
          </a:p>
        </p:txBody>
      </p:sp>
    </p:spTree>
    <p:extLst/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75F1-9281-4596-8EA4-E117BE667B84}" type="slidenum">
              <a:rPr lang="en-GB" smtClean="0"/>
              <a:pPr/>
              <a:t>60</a:t>
            </a:fld>
            <a:endParaRPr lang="en-GB"/>
          </a:p>
        </p:txBody>
      </p:sp>
    </p:spTree>
    <p:extLst/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164812E-0346-497D-BB04-6CC2736DDF1A}" type="slidenum">
              <a:rPr lang="en-GB"/>
              <a:pPr/>
              <a:t>61</a:t>
            </a:fld>
            <a:endParaRPr lang="en-GB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extended there work in the following way. IGC – Technique like EM – switch between 2 optimization problems. </a:t>
            </a:r>
          </a:p>
          <a:p>
            <a:r>
              <a:rPr lang="en-GB"/>
              <a:t>GC does not consider all other parameters. Init by user.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202E94C-8EF2-4DB4-B2AF-D1828504F7A6}" type="slidenum">
              <a:rPr lang="en-GB"/>
              <a:pPr/>
              <a:t>62</a:t>
            </a:fld>
            <a:endParaRPr lang="en-GB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Iterations are not shown to the user; Converges: proof in the paper.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808C00F-7EE1-480E-BB21-5C02854206A6}" type="slidenum">
              <a:rPr lang="en-GB"/>
              <a:pPr/>
              <a:t>63</a:t>
            </a:fld>
            <a:endParaRPr lang="en-GB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Colour </a:t>
            </a:r>
            <a:r>
              <a:rPr lang="en-GB" dirty="0" err="1"/>
              <a:t>enbergy</a:t>
            </a:r>
            <a:r>
              <a:rPr lang="en-GB" dirty="0"/>
              <a:t>.</a:t>
            </a:r>
          </a:p>
          <a:p>
            <a:r>
              <a:rPr lang="en-GB" dirty="0"/>
              <a:t>Iterations have the effect of pulling them away; </a:t>
            </a:r>
          </a:p>
          <a:p>
            <a:r>
              <a:rPr lang="en-GB" dirty="0"/>
              <a:t>D is – log </a:t>
            </a:r>
            <a:r>
              <a:rPr lang="en-GB" dirty="0" err="1"/>
              <a:t>likelyhood</a:t>
            </a:r>
            <a:r>
              <a:rPr lang="en-GB" dirty="0"/>
              <a:t> of the GMM.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62B7-693B-46A1-B674-AD4C067A00A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13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62B7-693B-46A1-B674-AD4C067A00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49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Comment the brush pixels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C9E4-B0AE-4BE6-BF52-DA2656203BA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C9E4-B0AE-4BE6-BF52-DA2656203BA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C9E4-B0AE-4BE6-BF52-DA2656203BA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microsoft.com/office/2007/relationships/hdphoto" Target="../media/hdphoto1.wdp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image" Target="../media/image5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9.jpe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17.png"/><Relationship Id="rId4" Type="http://schemas.openxmlformats.org/officeDocument/2006/relationships/image" Target="../media/image8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9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09.jpeg"/><Relationship Id="rId4" Type="http://schemas.openxmlformats.org/officeDocument/2006/relationships/image" Target="../media/image115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Advanced Computer Vision</a:t>
            </a:r>
            <a:br>
              <a:rPr lang="en-GB" dirty="0" smtClean="0"/>
            </a:br>
            <a:r>
              <a:rPr lang="en-GB" sz="3200" dirty="0" smtClean="0"/>
              <a:t>(Module 5F16)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400800" cy="1752600"/>
          </a:xfrm>
        </p:spPr>
        <p:txBody>
          <a:bodyPr/>
          <a:lstStyle/>
          <a:p>
            <a:r>
              <a:rPr lang="en-GB" dirty="0" smtClean="0"/>
              <a:t>Carsten Rother</a:t>
            </a:r>
          </a:p>
          <a:p>
            <a:r>
              <a:rPr lang="en-GB" dirty="0" smtClean="0"/>
              <a:t>Pushmeet Kohli</a:t>
            </a:r>
            <a:endParaRPr lang="en-GB" dirty="0"/>
          </a:p>
        </p:txBody>
      </p:sp>
      <p:pic>
        <p:nvPicPr>
          <p:cNvPr id="1026" name="Picture 2" descr="C:\Users\carrot\Desktop\pushme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945063"/>
            <a:ext cx="884569" cy="10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rrot\Desktop\carsten_roth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066800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782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                         Prior</a:t>
            </a:r>
            <a:endParaRPr lang="en-GB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511800" y="284289"/>
            <a:ext cx="35557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P(</a:t>
            </a:r>
            <a:r>
              <a:rPr lang="en-GB" sz="2800" b="1" dirty="0" err="1" smtClean="0">
                <a:latin typeface="Comic Sans MS" pitchFamily="66" charset="0"/>
              </a:rPr>
              <a:t>x|z</a:t>
            </a:r>
            <a:r>
              <a:rPr lang="en-GB" sz="2800" b="1" dirty="0" smtClean="0">
                <a:latin typeface="Comic Sans MS" pitchFamily="66" charset="0"/>
              </a:rPr>
              <a:t>) </a:t>
            </a:r>
            <a:r>
              <a:rPr lang="en-GB" sz="2800" b="1" dirty="0">
                <a:latin typeface="Comic Sans MS" pitchFamily="66" charset="0"/>
              </a:rPr>
              <a:t>~</a:t>
            </a:r>
            <a:r>
              <a:rPr lang="en-GB" sz="2800" b="1" dirty="0" smtClean="0">
                <a:latin typeface="Comic Sans MS" pitchFamily="66" charset="0"/>
              </a:rPr>
              <a:t> P(</a:t>
            </a:r>
            <a:r>
              <a:rPr lang="en-GB" sz="2800" b="1" dirty="0" err="1" smtClean="0">
                <a:latin typeface="Comic Sans MS" pitchFamily="66" charset="0"/>
              </a:rPr>
              <a:t>z|x</a:t>
            </a:r>
            <a:r>
              <a:rPr lang="en-GB" sz="2800" b="1" dirty="0" smtClean="0">
                <a:latin typeface="Comic Sans MS" pitchFamily="66" charset="0"/>
              </a:rPr>
              <a:t>) </a:t>
            </a:r>
            <a:r>
              <a:rPr lang="en-GB" sz="2800" b="1" dirty="0" smtClean="0">
                <a:solidFill>
                  <a:srgbClr val="F0AD00"/>
                </a:solidFill>
                <a:latin typeface="Comic Sans MS" pitchFamily="66" charset="0"/>
              </a:rPr>
              <a:t>P(x)</a:t>
            </a:r>
            <a:endParaRPr lang="en-GB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072066" y="1214422"/>
            <a:ext cx="2584450" cy="1955800"/>
            <a:chOff x="4957763" y="3460750"/>
            <a:chExt cx="2584450" cy="1955800"/>
          </a:xfrm>
        </p:grpSpPr>
        <p:cxnSp>
          <p:nvCxnSpPr>
            <p:cNvPr id="25" name="AutoShape 34"/>
            <p:cNvCxnSpPr>
              <a:cxnSpLocks noChangeShapeType="1"/>
              <a:endCxn id="31" idx="0"/>
            </p:cNvCxnSpPr>
            <p:nvPr/>
          </p:nvCxnSpPr>
          <p:spPr bwMode="auto">
            <a:xfrm flipH="1">
              <a:off x="4995863" y="4530725"/>
              <a:ext cx="3175" cy="77628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6" name="AutoShape 35"/>
            <p:cNvCxnSpPr>
              <a:cxnSpLocks noChangeShapeType="1"/>
              <a:stCxn id="34" idx="4"/>
              <a:endCxn id="33" idx="0"/>
            </p:cNvCxnSpPr>
            <p:nvPr/>
          </p:nvCxnSpPr>
          <p:spPr bwMode="auto">
            <a:xfrm>
              <a:off x="6257925" y="4535488"/>
              <a:ext cx="7938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7" name="AutoShape 36"/>
            <p:cNvCxnSpPr>
              <a:cxnSpLocks noChangeShapeType="1"/>
              <a:stCxn id="33" idx="2"/>
              <a:endCxn id="31" idx="6"/>
            </p:cNvCxnSpPr>
            <p:nvPr/>
          </p:nvCxnSpPr>
          <p:spPr bwMode="auto">
            <a:xfrm flipH="1">
              <a:off x="5060950" y="5376863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8" name="AutoShape 37"/>
            <p:cNvCxnSpPr>
              <a:cxnSpLocks noChangeShapeType="1"/>
              <a:stCxn id="34" idx="2"/>
              <a:endCxn id="32" idx="6"/>
            </p:cNvCxnSpPr>
            <p:nvPr/>
          </p:nvCxnSpPr>
          <p:spPr bwMode="auto">
            <a:xfrm flipH="1">
              <a:off x="5062538" y="4467225"/>
              <a:ext cx="1128712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9" name="AutoShape 41"/>
            <p:cNvCxnSpPr>
              <a:cxnSpLocks noChangeShapeType="1"/>
              <a:stCxn id="35" idx="4"/>
              <a:endCxn id="32" idx="0"/>
            </p:cNvCxnSpPr>
            <p:nvPr/>
          </p:nvCxnSpPr>
          <p:spPr bwMode="auto">
            <a:xfrm flipH="1">
              <a:off x="4997450" y="3573463"/>
              <a:ext cx="11113" cy="833437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0" name="AutoShape 43"/>
            <p:cNvCxnSpPr>
              <a:cxnSpLocks noChangeShapeType="1"/>
              <a:stCxn id="36" idx="2"/>
              <a:endCxn id="35" idx="6"/>
            </p:cNvCxnSpPr>
            <p:nvPr/>
          </p:nvCxnSpPr>
          <p:spPr bwMode="auto">
            <a:xfrm flipH="1">
              <a:off x="5073650" y="3505200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31" name="Oval 45"/>
            <p:cNvSpPr>
              <a:spLocks noChangeArrowheads="1"/>
            </p:cNvSpPr>
            <p:nvPr/>
          </p:nvSpPr>
          <p:spPr bwMode="auto">
            <a:xfrm>
              <a:off x="4957763" y="5335588"/>
              <a:ext cx="74612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Oval 46"/>
            <p:cNvSpPr>
              <a:spLocks noChangeArrowheads="1"/>
            </p:cNvSpPr>
            <p:nvPr/>
          </p:nvSpPr>
          <p:spPr bwMode="auto">
            <a:xfrm>
              <a:off x="4959350" y="4435475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Oval 47"/>
            <p:cNvSpPr>
              <a:spLocks noChangeArrowheads="1"/>
            </p:cNvSpPr>
            <p:nvPr/>
          </p:nvSpPr>
          <p:spPr bwMode="auto">
            <a:xfrm>
              <a:off x="6229350" y="5335588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Oval 48"/>
            <p:cNvSpPr>
              <a:spLocks noChangeArrowheads="1"/>
            </p:cNvSpPr>
            <p:nvPr/>
          </p:nvSpPr>
          <p:spPr bwMode="auto">
            <a:xfrm>
              <a:off x="6219825" y="4425950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Oval 51"/>
            <p:cNvSpPr>
              <a:spLocks noChangeArrowheads="1"/>
            </p:cNvSpPr>
            <p:nvPr/>
          </p:nvSpPr>
          <p:spPr bwMode="auto">
            <a:xfrm>
              <a:off x="4970463" y="346392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Oval 52"/>
            <p:cNvSpPr>
              <a:spLocks noChangeArrowheads="1"/>
            </p:cNvSpPr>
            <p:nvPr/>
          </p:nvSpPr>
          <p:spPr bwMode="auto">
            <a:xfrm>
              <a:off x="6194425" y="3463925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37" name="AutoShape 57"/>
            <p:cNvCxnSpPr>
              <a:cxnSpLocks noChangeShapeType="1"/>
              <a:stCxn id="44" idx="4"/>
              <a:endCxn id="43" idx="0"/>
            </p:cNvCxnSpPr>
            <p:nvPr/>
          </p:nvCxnSpPr>
          <p:spPr bwMode="auto">
            <a:xfrm>
              <a:off x="7497763" y="4532313"/>
              <a:ext cx="7937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8" name="AutoShape 58"/>
            <p:cNvCxnSpPr>
              <a:cxnSpLocks noChangeShapeType="1"/>
              <a:stCxn id="43" idx="2"/>
            </p:cNvCxnSpPr>
            <p:nvPr/>
          </p:nvCxnSpPr>
          <p:spPr bwMode="auto">
            <a:xfrm flipH="1">
              <a:off x="6300788" y="5373688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9" name="AutoShape 59"/>
            <p:cNvCxnSpPr>
              <a:cxnSpLocks noChangeShapeType="1"/>
              <a:stCxn id="44" idx="2"/>
            </p:cNvCxnSpPr>
            <p:nvPr/>
          </p:nvCxnSpPr>
          <p:spPr bwMode="auto">
            <a:xfrm flipH="1">
              <a:off x="6302375" y="4464050"/>
              <a:ext cx="1128713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40" name="AutoShape 60"/>
            <p:cNvCxnSpPr>
              <a:cxnSpLocks noChangeShapeType="1"/>
              <a:endCxn id="34" idx="0"/>
            </p:cNvCxnSpPr>
            <p:nvPr/>
          </p:nvCxnSpPr>
          <p:spPr bwMode="auto">
            <a:xfrm>
              <a:off x="6248400" y="3570288"/>
              <a:ext cx="8732" cy="8556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41" name="AutoShape 61"/>
            <p:cNvCxnSpPr>
              <a:cxnSpLocks noChangeShapeType="1"/>
            </p:cNvCxnSpPr>
            <p:nvPr/>
          </p:nvCxnSpPr>
          <p:spPr bwMode="auto">
            <a:xfrm>
              <a:off x="7488705" y="3570288"/>
              <a:ext cx="0" cy="8350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42" name="AutoShape 62"/>
            <p:cNvCxnSpPr>
              <a:cxnSpLocks noChangeShapeType="1"/>
              <a:stCxn id="45" idx="2"/>
            </p:cNvCxnSpPr>
            <p:nvPr/>
          </p:nvCxnSpPr>
          <p:spPr bwMode="auto">
            <a:xfrm flipH="1">
              <a:off x="6313488" y="3502025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7469188" y="5332413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" name="Oval 66"/>
            <p:cNvSpPr>
              <a:spLocks noChangeArrowheads="1"/>
            </p:cNvSpPr>
            <p:nvPr/>
          </p:nvSpPr>
          <p:spPr bwMode="auto">
            <a:xfrm>
              <a:off x="7459663" y="442277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" name="Oval 68"/>
            <p:cNvSpPr>
              <a:spLocks noChangeArrowheads="1"/>
            </p:cNvSpPr>
            <p:nvPr/>
          </p:nvSpPr>
          <p:spPr bwMode="auto">
            <a:xfrm>
              <a:off x="7434263" y="3460750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46" name="Picture 3" descr="C:\Projects_local\MATLAB\ExampleCode\Excersise\Task3\data\starfishUser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325" y="1333706"/>
            <a:ext cx="2519056" cy="1993691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1596120" y="3904734"/>
            <a:ext cx="67757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P(x) = 1/f  </a:t>
            </a:r>
            <a:r>
              <a:rPr lang="en-GB" sz="2400" dirty="0" smtClean="0">
                <a:latin typeface="Comic Sans MS" pitchFamily="66" charset="0"/>
                <a:cs typeface="Times New Roman" pitchFamily="18" charset="0"/>
              </a:rPr>
              <a:t>∏</a:t>
            </a:r>
            <a:r>
              <a:rPr lang="en-GB" sz="2400" dirty="0" smtClean="0">
                <a:latin typeface="Comic Sans MS" pitchFamily="66" charset="0"/>
              </a:rPr>
              <a:t>   </a:t>
            </a:r>
            <a:r>
              <a:rPr lang="el-GR" sz="2400" b="1" dirty="0" smtClean="0">
                <a:latin typeface="Comic Sans MS" pitchFamily="66" charset="0"/>
              </a:rPr>
              <a:t>θ</a:t>
            </a:r>
            <a:r>
              <a:rPr lang="en-GB" sz="2400" b="1" baseline="-25000" dirty="0" err="1" smtClean="0">
                <a:latin typeface="Comic Sans MS" pitchFamily="66" charset="0"/>
              </a:rPr>
              <a:t>ij</a:t>
            </a:r>
            <a:r>
              <a:rPr lang="en-GB" sz="2400" b="1" baseline="-25000" dirty="0" smtClean="0">
                <a:latin typeface="Comic Sans MS" pitchFamily="66" charset="0"/>
              </a:rPr>
              <a:t> </a:t>
            </a:r>
            <a:r>
              <a:rPr lang="en-GB" sz="2400" b="1" dirty="0" smtClean="0">
                <a:latin typeface="Comic Sans MS" pitchFamily="66" charset="0"/>
              </a:rPr>
              <a:t>(</a:t>
            </a:r>
            <a:r>
              <a:rPr lang="en-GB" sz="2400" b="1" dirty="0" err="1" smtClean="0">
                <a:latin typeface="Comic Sans MS" pitchFamily="66" charset="0"/>
              </a:rPr>
              <a:t>x</a:t>
            </a:r>
            <a:r>
              <a:rPr lang="en-GB" sz="2400" b="1" baseline="-25000" dirty="0" err="1" smtClean="0">
                <a:latin typeface="Comic Sans MS" pitchFamily="66" charset="0"/>
              </a:rPr>
              <a:t>i</a:t>
            </a:r>
            <a:r>
              <a:rPr lang="en-GB" sz="2400" b="1" dirty="0" err="1" smtClean="0">
                <a:latin typeface="Comic Sans MS" pitchFamily="66" charset="0"/>
              </a:rPr>
              <a:t>,x</a:t>
            </a:r>
            <a:r>
              <a:rPr lang="en-GB" sz="2400" b="1" baseline="-25000" dirty="0" err="1" smtClean="0">
                <a:latin typeface="Comic Sans MS" pitchFamily="66" charset="0"/>
              </a:rPr>
              <a:t>j</a:t>
            </a:r>
            <a:r>
              <a:rPr lang="en-GB" sz="2400" b="1" dirty="0" smtClean="0">
                <a:latin typeface="Comic Sans MS" pitchFamily="66" charset="0"/>
              </a:rPr>
              <a:t>)</a:t>
            </a:r>
            <a:br>
              <a:rPr lang="en-GB" sz="2400" b="1" dirty="0" smtClean="0">
                <a:latin typeface="Comic Sans MS" pitchFamily="66" charset="0"/>
              </a:rPr>
            </a:br>
            <a:endParaRPr lang="en-GB" sz="2400" b="1" dirty="0" smtClean="0">
              <a:latin typeface="Comic Sans MS" pitchFamily="66" charset="0"/>
            </a:endParaRPr>
          </a:p>
          <a:p>
            <a:r>
              <a:rPr lang="en-GB" b="1" dirty="0" smtClean="0">
                <a:latin typeface="Comic Sans MS" pitchFamily="66" charset="0"/>
              </a:rPr>
              <a:t>f = </a:t>
            </a:r>
            <a:r>
              <a:rPr lang="en-GB" b="1" dirty="0" smtClean="0">
                <a:latin typeface="Comic Sans MS" pitchFamily="66" charset="0"/>
                <a:cs typeface="Times New Roman" pitchFamily="18" charset="0"/>
              </a:rPr>
              <a:t>∑ </a:t>
            </a:r>
            <a:r>
              <a:rPr lang="en-GB" dirty="0" smtClean="0">
                <a:latin typeface="Comic Sans MS" pitchFamily="66" charset="0"/>
                <a:cs typeface="Times New Roman" pitchFamily="18" charset="0"/>
              </a:rPr>
              <a:t>∏</a:t>
            </a:r>
            <a:r>
              <a:rPr lang="en-GB" dirty="0" smtClean="0">
                <a:latin typeface="Comic Sans MS" pitchFamily="66" charset="0"/>
              </a:rPr>
              <a:t>  </a:t>
            </a:r>
            <a:r>
              <a:rPr lang="el-GR" b="1" dirty="0" smtClean="0">
                <a:latin typeface="Comic Sans MS" pitchFamily="66" charset="0"/>
              </a:rPr>
              <a:t>θ</a:t>
            </a:r>
            <a:r>
              <a:rPr lang="en-GB" b="1" baseline="-25000" dirty="0" err="1" smtClean="0">
                <a:latin typeface="Comic Sans MS" pitchFamily="66" charset="0"/>
              </a:rPr>
              <a:t>ij</a:t>
            </a:r>
            <a:r>
              <a:rPr lang="en-GB" b="1" baseline="-25000" dirty="0" smtClean="0">
                <a:latin typeface="Comic Sans MS" pitchFamily="66" charset="0"/>
              </a:rPr>
              <a:t> </a:t>
            </a:r>
            <a:r>
              <a:rPr lang="en-GB" b="1" dirty="0" smtClean="0">
                <a:latin typeface="Comic Sans MS" pitchFamily="66" charset="0"/>
              </a:rPr>
              <a:t>(</a:t>
            </a:r>
            <a:r>
              <a:rPr lang="en-GB" b="1" dirty="0" err="1" smtClean="0">
                <a:latin typeface="Comic Sans MS" pitchFamily="66" charset="0"/>
              </a:rPr>
              <a:t>x</a:t>
            </a:r>
            <a:r>
              <a:rPr lang="en-GB" b="1" baseline="-25000" dirty="0" err="1" smtClean="0">
                <a:latin typeface="Comic Sans MS" pitchFamily="66" charset="0"/>
              </a:rPr>
              <a:t>i</a:t>
            </a:r>
            <a:r>
              <a:rPr lang="en-GB" b="1" dirty="0" err="1" smtClean="0">
                <a:latin typeface="Comic Sans MS" pitchFamily="66" charset="0"/>
              </a:rPr>
              <a:t>,x</a:t>
            </a:r>
            <a:r>
              <a:rPr lang="en-GB" b="1" baseline="-25000" dirty="0" err="1" smtClean="0">
                <a:latin typeface="Comic Sans MS" pitchFamily="66" charset="0"/>
              </a:rPr>
              <a:t>j</a:t>
            </a:r>
            <a:r>
              <a:rPr lang="en-GB" b="1" dirty="0" smtClean="0">
                <a:latin typeface="Comic Sans MS" pitchFamily="66" charset="0"/>
              </a:rPr>
              <a:t>)    “partition function”</a:t>
            </a:r>
          </a:p>
          <a:p>
            <a:endParaRPr lang="en-GB" sz="2400" b="1" dirty="0" smtClean="0">
              <a:latin typeface="Comic Sans MS" pitchFamily="66" charset="0"/>
            </a:endParaRPr>
          </a:p>
          <a:p>
            <a:r>
              <a:rPr lang="el-GR" sz="2400" b="1" dirty="0" smtClean="0">
                <a:latin typeface="Comic Sans MS" pitchFamily="66" charset="0"/>
              </a:rPr>
              <a:t>θ</a:t>
            </a:r>
            <a:r>
              <a:rPr lang="en-GB" sz="2400" b="1" baseline="-25000" dirty="0" err="1" smtClean="0">
                <a:latin typeface="Comic Sans MS" pitchFamily="66" charset="0"/>
              </a:rPr>
              <a:t>ij</a:t>
            </a:r>
            <a:r>
              <a:rPr lang="en-GB" sz="2400" b="1" baseline="-25000" dirty="0" smtClean="0">
                <a:latin typeface="Comic Sans MS" pitchFamily="66" charset="0"/>
              </a:rPr>
              <a:t> </a:t>
            </a:r>
            <a:r>
              <a:rPr lang="en-GB" sz="2400" b="1" dirty="0" smtClean="0">
                <a:latin typeface="Comic Sans MS" pitchFamily="66" charset="0"/>
              </a:rPr>
              <a:t>(</a:t>
            </a:r>
            <a:r>
              <a:rPr lang="en-GB" sz="2400" b="1" dirty="0" err="1" smtClean="0">
                <a:latin typeface="Comic Sans MS" pitchFamily="66" charset="0"/>
              </a:rPr>
              <a:t>x</a:t>
            </a:r>
            <a:r>
              <a:rPr lang="en-GB" sz="2400" b="1" baseline="-25000" dirty="0" err="1" smtClean="0">
                <a:latin typeface="Comic Sans MS" pitchFamily="66" charset="0"/>
              </a:rPr>
              <a:t>i</a:t>
            </a:r>
            <a:r>
              <a:rPr lang="en-GB" sz="2400" b="1" dirty="0" err="1" smtClean="0">
                <a:latin typeface="Comic Sans MS" pitchFamily="66" charset="0"/>
              </a:rPr>
              <a:t>,x</a:t>
            </a:r>
            <a:r>
              <a:rPr lang="en-GB" sz="2400" b="1" baseline="-25000" dirty="0" err="1" smtClean="0">
                <a:latin typeface="Comic Sans MS" pitchFamily="66" charset="0"/>
              </a:rPr>
              <a:t>j</a:t>
            </a:r>
            <a:r>
              <a:rPr lang="en-GB" sz="2400" b="1" dirty="0" smtClean="0">
                <a:latin typeface="Comic Sans MS" pitchFamily="66" charset="0"/>
              </a:rPr>
              <a:t>) = exp{-|x</a:t>
            </a:r>
            <a:r>
              <a:rPr lang="en-GB" sz="2400" b="1" baseline="-25000" dirty="0" smtClean="0">
                <a:latin typeface="Comic Sans MS" pitchFamily="66" charset="0"/>
              </a:rPr>
              <a:t>i</a:t>
            </a:r>
            <a:r>
              <a:rPr lang="en-GB" sz="2400" b="1" dirty="0" smtClean="0">
                <a:latin typeface="Comic Sans MS" pitchFamily="66" charset="0"/>
              </a:rPr>
              <a:t>-</a:t>
            </a:r>
            <a:r>
              <a:rPr lang="en-GB" sz="2400" b="1" dirty="0" err="1" smtClean="0">
                <a:latin typeface="Comic Sans MS" pitchFamily="66" charset="0"/>
              </a:rPr>
              <a:t>x</a:t>
            </a:r>
            <a:r>
              <a:rPr lang="en-GB" sz="2400" b="1" baseline="-25000" dirty="0" err="1" smtClean="0">
                <a:latin typeface="Comic Sans MS" pitchFamily="66" charset="0"/>
              </a:rPr>
              <a:t>j</a:t>
            </a:r>
            <a:r>
              <a:rPr lang="en-GB" sz="2400" b="1" dirty="0" smtClean="0">
                <a:latin typeface="Comic Sans MS" pitchFamily="66" charset="0"/>
              </a:rPr>
              <a:t>|}    “</a:t>
            </a:r>
            <a:r>
              <a:rPr lang="en-GB" sz="2400" b="1" dirty="0" err="1" smtClean="0">
                <a:latin typeface="Comic Sans MS" pitchFamily="66" charset="0"/>
              </a:rPr>
              <a:t>ising</a:t>
            </a:r>
            <a:r>
              <a:rPr lang="en-GB" sz="2400" b="1" dirty="0" smtClean="0">
                <a:latin typeface="Comic Sans MS" pitchFamily="66" charset="0"/>
              </a:rPr>
              <a:t> prior”</a:t>
            </a:r>
            <a:r>
              <a:rPr lang="en-GB" b="1" dirty="0" smtClean="0">
                <a:latin typeface="Comic Sans MS" pitchFamily="66" charset="0"/>
              </a:rPr>
              <a:t/>
            </a:r>
            <a:br>
              <a:rPr lang="en-GB" b="1" dirty="0" smtClean="0"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4938539" y="315289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x</a:t>
            </a:r>
            <a:r>
              <a:rPr lang="en-GB" b="1" baseline="-25000" dirty="0" smtClean="0">
                <a:latin typeface="Comic Sans MS" pitchFamily="66" charset="0"/>
              </a:rPr>
              <a:t>i</a:t>
            </a:r>
            <a:endParaRPr lang="en-GB" dirty="0"/>
          </a:p>
        </p:txBody>
      </p:sp>
      <p:sp>
        <p:nvSpPr>
          <p:cNvPr id="49" name="Rectangle 48"/>
          <p:cNvSpPr/>
          <p:nvPr/>
        </p:nvSpPr>
        <p:spPr>
          <a:xfrm>
            <a:off x="6198379" y="3173214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latin typeface="Comic Sans MS" pitchFamily="66" charset="0"/>
              </a:rPr>
              <a:t>x</a:t>
            </a:r>
            <a:r>
              <a:rPr lang="en-GB" b="1" baseline="-25000" dirty="0" err="1" smtClean="0">
                <a:latin typeface="Comic Sans MS" pitchFamily="66" charset="0"/>
              </a:rPr>
              <a:t>j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2057400" y="4841506"/>
            <a:ext cx="319510" cy="3724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x</a:t>
            </a:r>
            <a:endParaRPr lang="en-GB" sz="1400" dirty="0"/>
          </a:p>
        </p:txBody>
      </p:sp>
      <p:sp>
        <p:nvSpPr>
          <p:cNvPr id="51" name="Rectangle 50"/>
          <p:cNvSpPr/>
          <p:nvPr/>
        </p:nvSpPr>
        <p:spPr>
          <a:xfrm>
            <a:off x="3248231" y="4250174"/>
            <a:ext cx="846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err="1" smtClean="0">
                <a:latin typeface="Comic Sans MS" pitchFamily="66" charset="0"/>
              </a:rPr>
              <a:t>i,j</a:t>
            </a:r>
            <a:r>
              <a:rPr lang="en-GB" sz="1400" b="1" dirty="0" smtClean="0">
                <a:latin typeface="Comic Sans MS" pitchFamily="66" charset="0"/>
              </a:rPr>
              <a:t> </a:t>
            </a:r>
            <a:r>
              <a:rPr lang="az-Cyrl-AZ" sz="1100" b="1" dirty="0" smtClean="0">
                <a:latin typeface="Comic Sans MS" pitchFamily="66" charset="0"/>
              </a:rPr>
              <a:t>Є</a:t>
            </a:r>
            <a:r>
              <a:rPr lang="en-GB" sz="1400" b="1" dirty="0" smtClean="0">
                <a:latin typeface="Comic Sans MS" pitchFamily="66" charset="0"/>
              </a:rPr>
              <a:t> N</a:t>
            </a:r>
            <a:r>
              <a:rPr lang="en-GB" sz="1400" b="1" baseline="-25000" dirty="0" smtClean="0">
                <a:latin typeface="Comic Sans MS" pitchFamily="66" charset="0"/>
              </a:rPr>
              <a:t>4</a:t>
            </a:r>
            <a:endParaRPr lang="en-GB" sz="1400" baseline="-25000" dirty="0"/>
          </a:p>
        </p:txBody>
      </p:sp>
      <p:sp>
        <p:nvSpPr>
          <p:cNvPr id="52" name="Rectangle 51"/>
          <p:cNvSpPr/>
          <p:nvPr/>
        </p:nvSpPr>
        <p:spPr>
          <a:xfrm>
            <a:off x="2209194" y="4896906"/>
            <a:ext cx="6864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latin typeface="Comic Sans MS" pitchFamily="66" charset="0"/>
              </a:rPr>
              <a:t> </a:t>
            </a:r>
            <a:r>
              <a:rPr lang="en-GB" sz="1000" b="1" dirty="0" err="1" smtClean="0">
                <a:latin typeface="Comic Sans MS" pitchFamily="66" charset="0"/>
              </a:rPr>
              <a:t>i,j</a:t>
            </a:r>
            <a:r>
              <a:rPr lang="en-GB" sz="1000" b="1" dirty="0" smtClean="0">
                <a:latin typeface="Comic Sans MS" pitchFamily="66" charset="0"/>
              </a:rPr>
              <a:t> </a:t>
            </a:r>
            <a:r>
              <a:rPr lang="az-Cyrl-AZ" sz="800" b="1" dirty="0" smtClean="0">
                <a:latin typeface="Comic Sans MS" pitchFamily="66" charset="0"/>
              </a:rPr>
              <a:t>Є</a:t>
            </a:r>
            <a:r>
              <a:rPr lang="en-GB" sz="1000" b="1" dirty="0" smtClean="0">
                <a:latin typeface="Comic Sans MS" pitchFamily="66" charset="0"/>
              </a:rPr>
              <a:t> N</a:t>
            </a:r>
            <a:endParaRPr lang="en-GB" sz="1000" dirty="0"/>
          </a:p>
        </p:txBody>
      </p:sp>
      <p:sp>
        <p:nvSpPr>
          <p:cNvPr id="53" name="TextBox 52"/>
          <p:cNvSpPr txBox="1"/>
          <p:nvPr/>
        </p:nvSpPr>
        <p:spPr>
          <a:xfrm>
            <a:off x="3377381" y="5943600"/>
            <a:ext cx="243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(exp{-1}=0.36; exp{0}=1)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3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48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Prior – 4x4 Grid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6314" y="216217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Best Solutions sorted by probability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06030" y="126554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Pure Prior model:</a:t>
            </a:r>
            <a:endParaRPr lang="en-GB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600200" y="6019800"/>
            <a:ext cx="569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“Smoothness prior needs the likelihood” </a:t>
            </a:r>
            <a:endParaRPr lang="en-GB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2300047" y="1283454"/>
            <a:ext cx="39998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smtClean="0">
                <a:latin typeface="Comic Sans MS" pitchFamily="66" charset="0"/>
              </a:rPr>
              <a:t>P(x) = 1/f  </a:t>
            </a:r>
            <a:r>
              <a:rPr lang="en-GB" sz="2200" dirty="0" smtClean="0">
                <a:latin typeface="Comic Sans MS" pitchFamily="66" charset="0"/>
                <a:cs typeface="Times New Roman" pitchFamily="18" charset="0"/>
              </a:rPr>
              <a:t>∏</a:t>
            </a:r>
            <a:r>
              <a:rPr lang="en-GB" sz="2200" dirty="0" smtClean="0">
                <a:latin typeface="Comic Sans MS" pitchFamily="66" charset="0"/>
              </a:rPr>
              <a:t>   exp{-</a:t>
            </a:r>
            <a:r>
              <a:rPr lang="en-GB" sz="2200" b="1" dirty="0" smtClean="0">
                <a:latin typeface="Comic Sans MS" pitchFamily="66" charset="0"/>
              </a:rPr>
              <a:t>|x</a:t>
            </a:r>
            <a:r>
              <a:rPr lang="en-GB" sz="2200" b="1" baseline="-25000" dirty="0" smtClean="0">
                <a:latin typeface="Comic Sans MS" pitchFamily="66" charset="0"/>
              </a:rPr>
              <a:t>i</a:t>
            </a:r>
            <a:r>
              <a:rPr lang="en-GB" sz="2200" b="1" dirty="0" smtClean="0">
                <a:latin typeface="Comic Sans MS" pitchFamily="66" charset="0"/>
              </a:rPr>
              <a:t>-</a:t>
            </a:r>
            <a:r>
              <a:rPr lang="en-GB" sz="2200" b="1" dirty="0" err="1" smtClean="0">
                <a:latin typeface="Comic Sans MS" pitchFamily="66" charset="0"/>
              </a:rPr>
              <a:t>x</a:t>
            </a:r>
            <a:r>
              <a:rPr lang="en-GB" sz="2200" b="1" baseline="-25000" dirty="0" err="1" smtClean="0">
                <a:latin typeface="Comic Sans MS" pitchFamily="66" charset="0"/>
              </a:rPr>
              <a:t>j</a:t>
            </a:r>
            <a:r>
              <a:rPr lang="en-GB" sz="2200" b="1" dirty="0" smtClean="0">
                <a:latin typeface="Comic Sans MS" pitchFamily="66" charset="0"/>
              </a:rPr>
              <a:t>|}</a:t>
            </a:r>
            <a:endParaRPr lang="en-GB" sz="2200" dirty="0"/>
          </a:p>
        </p:txBody>
      </p:sp>
      <p:sp>
        <p:nvSpPr>
          <p:cNvPr id="23" name="Rectangle 22"/>
          <p:cNvSpPr/>
          <p:nvPr/>
        </p:nvSpPr>
        <p:spPr>
          <a:xfrm>
            <a:off x="3746071" y="1598414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 </a:t>
            </a:r>
            <a:r>
              <a:rPr lang="en-GB" sz="1400" b="1" dirty="0" err="1" smtClean="0">
                <a:latin typeface="Comic Sans MS" pitchFamily="66" charset="0"/>
              </a:rPr>
              <a:t>i,j</a:t>
            </a:r>
            <a:r>
              <a:rPr lang="en-GB" sz="1400" b="1" dirty="0" smtClean="0">
                <a:latin typeface="Comic Sans MS" pitchFamily="66" charset="0"/>
              </a:rPr>
              <a:t> </a:t>
            </a:r>
            <a:r>
              <a:rPr lang="az-Cyrl-AZ" sz="1100" b="1" dirty="0" smtClean="0">
                <a:latin typeface="Comic Sans MS" pitchFamily="66" charset="0"/>
              </a:rPr>
              <a:t>Є</a:t>
            </a:r>
            <a:r>
              <a:rPr lang="en-GB" sz="1400" b="1" dirty="0" smtClean="0">
                <a:latin typeface="Comic Sans MS" pitchFamily="66" charset="0"/>
              </a:rPr>
              <a:t> N</a:t>
            </a:r>
            <a:r>
              <a:rPr lang="en-GB" sz="1400" b="1" baseline="-25000" dirty="0" smtClean="0">
                <a:latin typeface="Comic Sans MS" pitchFamily="66" charset="0"/>
              </a:rPr>
              <a:t>4</a:t>
            </a:r>
            <a:endParaRPr lang="en-GB" sz="1400" baseline="-25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2543175"/>
            <a:ext cx="44767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514600"/>
            <a:ext cx="462915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822371" y="216217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Worst Solutions sorted by probability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6934200" y="457200"/>
            <a:ext cx="1255716" cy="884222"/>
            <a:chOff x="4957763" y="3460750"/>
            <a:chExt cx="2584450" cy="1955800"/>
          </a:xfrm>
        </p:grpSpPr>
        <p:cxnSp>
          <p:nvCxnSpPr>
            <p:cNvPr id="19" name="AutoShape 34"/>
            <p:cNvCxnSpPr>
              <a:cxnSpLocks noChangeShapeType="1"/>
              <a:endCxn id="28" idx="0"/>
            </p:cNvCxnSpPr>
            <p:nvPr/>
          </p:nvCxnSpPr>
          <p:spPr bwMode="auto">
            <a:xfrm flipH="1">
              <a:off x="4995863" y="4530725"/>
              <a:ext cx="3175" cy="77628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0" name="AutoShape 35"/>
            <p:cNvCxnSpPr>
              <a:cxnSpLocks noChangeShapeType="1"/>
              <a:stCxn id="31" idx="4"/>
              <a:endCxn id="30" idx="0"/>
            </p:cNvCxnSpPr>
            <p:nvPr/>
          </p:nvCxnSpPr>
          <p:spPr bwMode="auto">
            <a:xfrm>
              <a:off x="6257925" y="4535488"/>
              <a:ext cx="7938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1" name="AutoShape 36"/>
            <p:cNvCxnSpPr>
              <a:cxnSpLocks noChangeShapeType="1"/>
              <a:stCxn id="30" idx="2"/>
              <a:endCxn id="28" idx="6"/>
            </p:cNvCxnSpPr>
            <p:nvPr/>
          </p:nvCxnSpPr>
          <p:spPr bwMode="auto">
            <a:xfrm flipH="1">
              <a:off x="5060950" y="5376863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4" name="AutoShape 37"/>
            <p:cNvCxnSpPr>
              <a:cxnSpLocks noChangeShapeType="1"/>
              <a:stCxn id="31" idx="2"/>
              <a:endCxn id="29" idx="6"/>
            </p:cNvCxnSpPr>
            <p:nvPr/>
          </p:nvCxnSpPr>
          <p:spPr bwMode="auto">
            <a:xfrm flipH="1">
              <a:off x="5062538" y="4467225"/>
              <a:ext cx="1128712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5" name="AutoShape 41"/>
            <p:cNvCxnSpPr>
              <a:cxnSpLocks noChangeShapeType="1"/>
              <a:stCxn id="32" idx="4"/>
              <a:endCxn id="29" idx="0"/>
            </p:cNvCxnSpPr>
            <p:nvPr/>
          </p:nvCxnSpPr>
          <p:spPr bwMode="auto">
            <a:xfrm flipH="1">
              <a:off x="4997450" y="3573463"/>
              <a:ext cx="11113" cy="833437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6" name="AutoShape 43"/>
            <p:cNvCxnSpPr>
              <a:cxnSpLocks noChangeShapeType="1"/>
              <a:stCxn id="33" idx="2"/>
              <a:endCxn id="32" idx="6"/>
            </p:cNvCxnSpPr>
            <p:nvPr/>
          </p:nvCxnSpPr>
          <p:spPr bwMode="auto">
            <a:xfrm flipH="1">
              <a:off x="5073650" y="3505200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28" name="Oval 45"/>
            <p:cNvSpPr>
              <a:spLocks noChangeArrowheads="1"/>
            </p:cNvSpPr>
            <p:nvPr/>
          </p:nvSpPr>
          <p:spPr bwMode="auto">
            <a:xfrm>
              <a:off x="4957763" y="5335588"/>
              <a:ext cx="74612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Oval 46"/>
            <p:cNvSpPr>
              <a:spLocks noChangeArrowheads="1"/>
            </p:cNvSpPr>
            <p:nvPr/>
          </p:nvSpPr>
          <p:spPr bwMode="auto">
            <a:xfrm>
              <a:off x="4959350" y="4435475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Oval 47"/>
            <p:cNvSpPr>
              <a:spLocks noChangeArrowheads="1"/>
            </p:cNvSpPr>
            <p:nvPr/>
          </p:nvSpPr>
          <p:spPr bwMode="auto">
            <a:xfrm>
              <a:off x="6229350" y="5335588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Oval 48"/>
            <p:cNvSpPr>
              <a:spLocks noChangeArrowheads="1"/>
            </p:cNvSpPr>
            <p:nvPr/>
          </p:nvSpPr>
          <p:spPr bwMode="auto">
            <a:xfrm>
              <a:off x="6219825" y="4425950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Oval 51"/>
            <p:cNvSpPr>
              <a:spLocks noChangeArrowheads="1"/>
            </p:cNvSpPr>
            <p:nvPr/>
          </p:nvSpPr>
          <p:spPr bwMode="auto">
            <a:xfrm>
              <a:off x="4970463" y="346392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Oval 52"/>
            <p:cNvSpPr>
              <a:spLocks noChangeArrowheads="1"/>
            </p:cNvSpPr>
            <p:nvPr/>
          </p:nvSpPr>
          <p:spPr bwMode="auto">
            <a:xfrm>
              <a:off x="6194425" y="3463925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34" name="AutoShape 57"/>
            <p:cNvCxnSpPr>
              <a:cxnSpLocks noChangeShapeType="1"/>
              <a:stCxn id="41" idx="4"/>
              <a:endCxn id="40" idx="0"/>
            </p:cNvCxnSpPr>
            <p:nvPr/>
          </p:nvCxnSpPr>
          <p:spPr bwMode="auto">
            <a:xfrm>
              <a:off x="7497763" y="4532313"/>
              <a:ext cx="7937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5" name="AutoShape 58"/>
            <p:cNvCxnSpPr>
              <a:cxnSpLocks noChangeShapeType="1"/>
              <a:stCxn id="40" idx="2"/>
            </p:cNvCxnSpPr>
            <p:nvPr/>
          </p:nvCxnSpPr>
          <p:spPr bwMode="auto">
            <a:xfrm flipH="1">
              <a:off x="6300788" y="5373688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6" name="AutoShape 59"/>
            <p:cNvCxnSpPr>
              <a:cxnSpLocks noChangeShapeType="1"/>
              <a:stCxn id="41" idx="2"/>
            </p:cNvCxnSpPr>
            <p:nvPr/>
          </p:nvCxnSpPr>
          <p:spPr bwMode="auto">
            <a:xfrm flipH="1">
              <a:off x="6302375" y="4464050"/>
              <a:ext cx="1128713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7" name="AutoShape 60"/>
            <p:cNvCxnSpPr>
              <a:cxnSpLocks noChangeShapeType="1"/>
              <a:endCxn id="31" idx="0"/>
            </p:cNvCxnSpPr>
            <p:nvPr/>
          </p:nvCxnSpPr>
          <p:spPr bwMode="auto">
            <a:xfrm>
              <a:off x="6248400" y="3570288"/>
              <a:ext cx="8732" cy="8556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8" name="AutoShape 61"/>
            <p:cNvCxnSpPr>
              <a:cxnSpLocks noChangeShapeType="1"/>
            </p:cNvCxnSpPr>
            <p:nvPr/>
          </p:nvCxnSpPr>
          <p:spPr bwMode="auto">
            <a:xfrm>
              <a:off x="7488705" y="3570288"/>
              <a:ext cx="0" cy="8350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9" name="AutoShape 62"/>
            <p:cNvCxnSpPr>
              <a:cxnSpLocks noChangeShapeType="1"/>
              <a:stCxn id="42" idx="2"/>
            </p:cNvCxnSpPr>
            <p:nvPr/>
          </p:nvCxnSpPr>
          <p:spPr bwMode="auto">
            <a:xfrm flipH="1">
              <a:off x="6313488" y="3502025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40" name="Oval 65"/>
            <p:cNvSpPr>
              <a:spLocks noChangeArrowheads="1"/>
            </p:cNvSpPr>
            <p:nvPr/>
          </p:nvSpPr>
          <p:spPr bwMode="auto">
            <a:xfrm>
              <a:off x="7469188" y="5332413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Oval 66"/>
            <p:cNvSpPr>
              <a:spLocks noChangeArrowheads="1"/>
            </p:cNvSpPr>
            <p:nvPr/>
          </p:nvSpPr>
          <p:spPr bwMode="auto">
            <a:xfrm>
              <a:off x="7459663" y="442277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Oval 68"/>
            <p:cNvSpPr>
              <a:spLocks noChangeArrowheads="1"/>
            </p:cNvSpPr>
            <p:nvPr/>
          </p:nvSpPr>
          <p:spPr bwMode="auto">
            <a:xfrm>
              <a:off x="7434263" y="3460750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34200" y="1371600"/>
            <a:ext cx="1255716" cy="400484"/>
            <a:chOff x="8516142" y="1169538"/>
            <a:chExt cx="1255716" cy="400484"/>
          </a:xfrm>
        </p:grpSpPr>
        <p:cxnSp>
          <p:nvCxnSpPr>
            <p:cNvPr id="44" name="AutoShape 34"/>
            <p:cNvCxnSpPr>
              <a:cxnSpLocks noChangeShapeType="1"/>
              <a:endCxn id="50" idx="0"/>
            </p:cNvCxnSpPr>
            <p:nvPr/>
          </p:nvCxnSpPr>
          <p:spPr bwMode="auto">
            <a:xfrm flipH="1">
              <a:off x="8534654" y="1169538"/>
              <a:ext cx="1543" cy="3509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45" name="AutoShape 35"/>
            <p:cNvCxnSpPr>
              <a:cxnSpLocks noChangeShapeType="1"/>
              <a:endCxn id="52" idx="0"/>
            </p:cNvCxnSpPr>
            <p:nvPr/>
          </p:nvCxnSpPr>
          <p:spPr bwMode="auto">
            <a:xfrm>
              <a:off x="9147856" y="1171692"/>
              <a:ext cx="3857" cy="34880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46" name="AutoShape 36"/>
            <p:cNvCxnSpPr>
              <a:cxnSpLocks noChangeShapeType="1"/>
              <a:stCxn id="52" idx="2"/>
              <a:endCxn id="50" idx="6"/>
            </p:cNvCxnSpPr>
            <p:nvPr/>
          </p:nvCxnSpPr>
          <p:spPr bwMode="auto">
            <a:xfrm flipH="1">
              <a:off x="8566278" y="1552079"/>
              <a:ext cx="553811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8516142" y="1533419"/>
              <a:ext cx="36252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auto">
            <a:xfrm>
              <a:off x="9133973" y="1533419"/>
              <a:ext cx="35481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56" name="AutoShape 57"/>
            <p:cNvCxnSpPr>
              <a:cxnSpLocks noChangeShapeType="1"/>
              <a:endCxn id="62" idx="0"/>
            </p:cNvCxnSpPr>
            <p:nvPr/>
          </p:nvCxnSpPr>
          <p:spPr bwMode="auto">
            <a:xfrm>
              <a:off x="9750261" y="1170256"/>
              <a:ext cx="3856" cy="34880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57" name="AutoShape 58"/>
            <p:cNvCxnSpPr>
              <a:cxnSpLocks noChangeShapeType="1"/>
              <a:stCxn id="62" idx="2"/>
            </p:cNvCxnSpPr>
            <p:nvPr/>
          </p:nvCxnSpPr>
          <p:spPr bwMode="auto">
            <a:xfrm flipH="1">
              <a:off x="9168682" y="1550644"/>
              <a:ext cx="553811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62" name="Oval 65"/>
            <p:cNvSpPr>
              <a:spLocks noChangeArrowheads="1"/>
            </p:cNvSpPr>
            <p:nvPr/>
          </p:nvSpPr>
          <p:spPr bwMode="auto">
            <a:xfrm>
              <a:off x="9736377" y="1531983"/>
              <a:ext cx="35481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43800" y="457200"/>
            <a:ext cx="1255716" cy="884222"/>
            <a:chOff x="4957763" y="3460750"/>
            <a:chExt cx="2584450" cy="1955800"/>
          </a:xfrm>
        </p:grpSpPr>
        <p:cxnSp>
          <p:nvCxnSpPr>
            <p:cNvPr id="66" name="AutoShape 34"/>
            <p:cNvCxnSpPr>
              <a:cxnSpLocks noChangeShapeType="1"/>
              <a:endCxn id="72" idx="0"/>
            </p:cNvCxnSpPr>
            <p:nvPr/>
          </p:nvCxnSpPr>
          <p:spPr bwMode="auto">
            <a:xfrm flipH="1">
              <a:off x="4995863" y="4530725"/>
              <a:ext cx="3175" cy="77628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67" name="AutoShape 35"/>
            <p:cNvCxnSpPr>
              <a:cxnSpLocks noChangeShapeType="1"/>
              <a:stCxn id="75" idx="4"/>
              <a:endCxn id="74" idx="0"/>
            </p:cNvCxnSpPr>
            <p:nvPr/>
          </p:nvCxnSpPr>
          <p:spPr bwMode="auto">
            <a:xfrm>
              <a:off x="6257925" y="4535488"/>
              <a:ext cx="7938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68" name="AutoShape 36"/>
            <p:cNvCxnSpPr>
              <a:cxnSpLocks noChangeShapeType="1"/>
              <a:stCxn id="74" idx="2"/>
              <a:endCxn id="72" idx="6"/>
            </p:cNvCxnSpPr>
            <p:nvPr/>
          </p:nvCxnSpPr>
          <p:spPr bwMode="auto">
            <a:xfrm flipH="1">
              <a:off x="5060950" y="5376863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69" name="AutoShape 37"/>
            <p:cNvCxnSpPr>
              <a:cxnSpLocks noChangeShapeType="1"/>
              <a:stCxn id="75" idx="2"/>
              <a:endCxn id="73" idx="6"/>
            </p:cNvCxnSpPr>
            <p:nvPr/>
          </p:nvCxnSpPr>
          <p:spPr bwMode="auto">
            <a:xfrm flipH="1">
              <a:off x="5062538" y="4467225"/>
              <a:ext cx="1128712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70" name="AutoShape 41"/>
            <p:cNvCxnSpPr>
              <a:cxnSpLocks noChangeShapeType="1"/>
              <a:stCxn id="76" idx="4"/>
              <a:endCxn id="73" idx="0"/>
            </p:cNvCxnSpPr>
            <p:nvPr/>
          </p:nvCxnSpPr>
          <p:spPr bwMode="auto">
            <a:xfrm flipH="1">
              <a:off x="4997450" y="3573463"/>
              <a:ext cx="11113" cy="833437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71" name="AutoShape 43"/>
            <p:cNvCxnSpPr>
              <a:cxnSpLocks noChangeShapeType="1"/>
              <a:stCxn id="77" idx="2"/>
              <a:endCxn id="76" idx="6"/>
            </p:cNvCxnSpPr>
            <p:nvPr/>
          </p:nvCxnSpPr>
          <p:spPr bwMode="auto">
            <a:xfrm flipH="1">
              <a:off x="5073650" y="3505200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72" name="Oval 45"/>
            <p:cNvSpPr>
              <a:spLocks noChangeArrowheads="1"/>
            </p:cNvSpPr>
            <p:nvPr/>
          </p:nvSpPr>
          <p:spPr bwMode="auto">
            <a:xfrm>
              <a:off x="4957763" y="5335588"/>
              <a:ext cx="74612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" name="Oval 46"/>
            <p:cNvSpPr>
              <a:spLocks noChangeArrowheads="1"/>
            </p:cNvSpPr>
            <p:nvPr/>
          </p:nvSpPr>
          <p:spPr bwMode="auto">
            <a:xfrm>
              <a:off x="4959350" y="4435475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" name="Oval 47"/>
            <p:cNvSpPr>
              <a:spLocks noChangeArrowheads="1"/>
            </p:cNvSpPr>
            <p:nvPr/>
          </p:nvSpPr>
          <p:spPr bwMode="auto">
            <a:xfrm>
              <a:off x="6229350" y="5335588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" name="Oval 48"/>
            <p:cNvSpPr>
              <a:spLocks noChangeArrowheads="1"/>
            </p:cNvSpPr>
            <p:nvPr/>
          </p:nvSpPr>
          <p:spPr bwMode="auto">
            <a:xfrm>
              <a:off x="6219825" y="4425950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" name="Oval 51"/>
            <p:cNvSpPr>
              <a:spLocks noChangeArrowheads="1"/>
            </p:cNvSpPr>
            <p:nvPr/>
          </p:nvSpPr>
          <p:spPr bwMode="auto">
            <a:xfrm>
              <a:off x="4970463" y="346392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" name="Oval 52"/>
            <p:cNvSpPr>
              <a:spLocks noChangeArrowheads="1"/>
            </p:cNvSpPr>
            <p:nvPr/>
          </p:nvSpPr>
          <p:spPr bwMode="auto">
            <a:xfrm>
              <a:off x="6194425" y="3463925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78" name="AutoShape 57"/>
            <p:cNvCxnSpPr>
              <a:cxnSpLocks noChangeShapeType="1"/>
              <a:stCxn id="85" idx="4"/>
              <a:endCxn id="84" idx="0"/>
            </p:cNvCxnSpPr>
            <p:nvPr/>
          </p:nvCxnSpPr>
          <p:spPr bwMode="auto">
            <a:xfrm>
              <a:off x="7497763" y="4532313"/>
              <a:ext cx="7937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79" name="AutoShape 58"/>
            <p:cNvCxnSpPr>
              <a:cxnSpLocks noChangeShapeType="1"/>
              <a:stCxn id="84" idx="2"/>
            </p:cNvCxnSpPr>
            <p:nvPr/>
          </p:nvCxnSpPr>
          <p:spPr bwMode="auto">
            <a:xfrm flipH="1">
              <a:off x="6300788" y="5373688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80" name="AutoShape 59"/>
            <p:cNvCxnSpPr>
              <a:cxnSpLocks noChangeShapeType="1"/>
              <a:stCxn id="85" idx="2"/>
            </p:cNvCxnSpPr>
            <p:nvPr/>
          </p:nvCxnSpPr>
          <p:spPr bwMode="auto">
            <a:xfrm flipH="1">
              <a:off x="6302375" y="4464050"/>
              <a:ext cx="1128713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81" name="AutoShape 60"/>
            <p:cNvCxnSpPr>
              <a:cxnSpLocks noChangeShapeType="1"/>
              <a:endCxn id="75" idx="0"/>
            </p:cNvCxnSpPr>
            <p:nvPr/>
          </p:nvCxnSpPr>
          <p:spPr bwMode="auto">
            <a:xfrm>
              <a:off x="6248400" y="3570288"/>
              <a:ext cx="8732" cy="8556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82" name="AutoShape 61"/>
            <p:cNvCxnSpPr>
              <a:cxnSpLocks noChangeShapeType="1"/>
            </p:cNvCxnSpPr>
            <p:nvPr/>
          </p:nvCxnSpPr>
          <p:spPr bwMode="auto">
            <a:xfrm>
              <a:off x="7488705" y="3570288"/>
              <a:ext cx="0" cy="8350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83" name="AutoShape 62"/>
            <p:cNvCxnSpPr>
              <a:cxnSpLocks noChangeShapeType="1"/>
              <a:stCxn id="86" idx="2"/>
            </p:cNvCxnSpPr>
            <p:nvPr/>
          </p:nvCxnSpPr>
          <p:spPr bwMode="auto">
            <a:xfrm flipH="1">
              <a:off x="6313488" y="3502025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84" name="Oval 65"/>
            <p:cNvSpPr>
              <a:spLocks noChangeArrowheads="1"/>
            </p:cNvSpPr>
            <p:nvPr/>
          </p:nvSpPr>
          <p:spPr bwMode="auto">
            <a:xfrm>
              <a:off x="7469188" y="5332413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5" name="Oval 66"/>
            <p:cNvSpPr>
              <a:spLocks noChangeArrowheads="1"/>
            </p:cNvSpPr>
            <p:nvPr/>
          </p:nvSpPr>
          <p:spPr bwMode="auto">
            <a:xfrm>
              <a:off x="7459663" y="442277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" name="Oval 68"/>
            <p:cNvSpPr>
              <a:spLocks noChangeArrowheads="1"/>
            </p:cNvSpPr>
            <p:nvPr/>
          </p:nvSpPr>
          <p:spPr bwMode="auto">
            <a:xfrm>
              <a:off x="7434263" y="3460750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543800" y="1371600"/>
            <a:ext cx="1255716" cy="400484"/>
            <a:chOff x="8516142" y="1169538"/>
            <a:chExt cx="1255716" cy="400484"/>
          </a:xfrm>
        </p:grpSpPr>
        <p:cxnSp>
          <p:nvCxnSpPr>
            <p:cNvPr id="88" name="AutoShape 34"/>
            <p:cNvCxnSpPr>
              <a:cxnSpLocks noChangeShapeType="1"/>
              <a:endCxn id="91" idx="0"/>
            </p:cNvCxnSpPr>
            <p:nvPr/>
          </p:nvCxnSpPr>
          <p:spPr bwMode="auto">
            <a:xfrm flipH="1">
              <a:off x="8534654" y="1169538"/>
              <a:ext cx="1543" cy="3509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89" name="AutoShape 35"/>
            <p:cNvCxnSpPr>
              <a:cxnSpLocks noChangeShapeType="1"/>
              <a:endCxn id="92" idx="0"/>
            </p:cNvCxnSpPr>
            <p:nvPr/>
          </p:nvCxnSpPr>
          <p:spPr bwMode="auto">
            <a:xfrm>
              <a:off x="9147856" y="1171692"/>
              <a:ext cx="3857" cy="34880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90" name="AutoShape 36"/>
            <p:cNvCxnSpPr>
              <a:cxnSpLocks noChangeShapeType="1"/>
              <a:stCxn id="92" idx="2"/>
              <a:endCxn id="91" idx="6"/>
            </p:cNvCxnSpPr>
            <p:nvPr/>
          </p:nvCxnSpPr>
          <p:spPr bwMode="auto">
            <a:xfrm flipH="1">
              <a:off x="8566278" y="1552079"/>
              <a:ext cx="553811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91" name="Oval 45"/>
            <p:cNvSpPr>
              <a:spLocks noChangeArrowheads="1"/>
            </p:cNvSpPr>
            <p:nvPr/>
          </p:nvSpPr>
          <p:spPr bwMode="auto">
            <a:xfrm>
              <a:off x="8516142" y="1533419"/>
              <a:ext cx="36252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" name="Oval 47"/>
            <p:cNvSpPr>
              <a:spLocks noChangeArrowheads="1"/>
            </p:cNvSpPr>
            <p:nvPr/>
          </p:nvSpPr>
          <p:spPr bwMode="auto">
            <a:xfrm>
              <a:off x="9133973" y="1533419"/>
              <a:ext cx="35481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93" name="AutoShape 57"/>
            <p:cNvCxnSpPr>
              <a:cxnSpLocks noChangeShapeType="1"/>
              <a:endCxn id="95" idx="0"/>
            </p:cNvCxnSpPr>
            <p:nvPr/>
          </p:nvCxnSpPr>
          <p:spPr bwMode="auto">
            <a:xfrm>
              <a:off x="9750261" y="1170256"/>
              <a:ext cx="3856" cy="34880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94" name="AutoShape 58"/>
            <p:cNvCxnSpPr>
              <a:cxnSpLocks noChangeShapeType="1"/>
              <a:stCxn id="95" idx="2"/>
            </p:cNvCxnSpPr>
            <p:nvPr/>
          </p:nvCxnSpPr>
          <p:spPr bwMode="auto">
            <a:xfrm flipH="1">
              <a:off x="9168682" y="1550644"/>
              <a:ext cx="553811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95" name="Oval 65"/>
            <p:cNvSpPr>
              <a:spLocks noChangeArrowheads="1"/>
            </p:cNvSpPr>
            <p:nvPr/>
          </p:nvSpPr>
          <p:spPr bwMode="auto">
            <a:xfrm>
              <a:off x="9736377" y="1531983"/>
              <a:ext cx="35481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3267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48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Prior – 4x4 Grid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133600"/>
            <a:ext cx="283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Distribution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06030" y="126554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Pure Prior model:</a:t>
            </a:r>
            <a:endParaRPr lang="en-GB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2300047" y="1283454"/>
            <a:ext cx="39998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smtClean="0">
                <a:latin typeface="Comic Sans MS" pitchFamily="66" charset="0"/>
              </a:rPr>
              <a:t>P(x) = 1/f  </a:t>
            </a:r>
            <a:r>
              <a:rPr lang="en-GB" sz="2200" dirty="0" smtClean="0">
                <a:latin typeface="Comic Sans MS" pitchFamily="66" charset="0"/>
                <a:cs typeface="Times New Roman" pitchFamily="18" charset="0"/>
              </a:rPr>
              <a:t>∏</a:t>
            </a:r>
            <a:r>
              <a:rPr lang="en-GB" sz="2200" dirty="0" smtClean="0">
                <a:latin typeface="Comic Sans MS" pitchFamily="66" charset="0"/>
              </a:rPr>
              <a:t>   exp{-</a:t>
            </a:r>
            <a:r>
              <a:rPr lang="en-GB" sz="2200" b="1" dirty="0" smtClean="0">
                <a:latin typeface="Comic Sans MS" pitchFamily="66" charset="0"/>
              </a:rPr>
              <a:t>|x</a:t>
            </a:r>
            <a:r>
              <a:rPr lang="en-GB" sz="2200" b="1" baseline="-25000" dirty="0" smtClean="0">
                <a:latin typeface="Comic Sans MS" pitchFamily="66" charset="0"/>
              </a:rPr>
              <a:t>i</a:t>
            </a:r>
            <a:r>
              <a:rPr lang="en-GB" sz="2200" b="1" dirty="0" smtClean="0">
                <a:latin typeface="Comic Sans MS" pitchFamily="66" charset="0"/>
              </a:rPr>
              <a:t>-</a:t>
            </a:r>
            <a:r>
              <a:rPr lang="en-GB" sz="2200" b="1" dirty="0" err="1" smtClean="0">
                <a:latin typeface="Comic Sans MS" pitchFamily="66" charset="0"/>
              </a:rPr>
              <a:t>x</a:t>
            </a:r>
            <a:r>
              <a:rPr lang="en-GB" sz="2200" b="1" baseline="-25000" dirty="0" err="1" smtClean="0">
                <a:latin typeface="Comic Sans MS" pitchFamily="66" charset="0"/>
              </a:rPr>
              <a:t>j</a:t>
            </a:r>
            <a:r>
              <a:rPr lang="en-GB" sz="2200" b="1" dirty="0" smtClean="0">
                <a:latin typeface="Comic Sans MS" pitchFamily="66" charset="0"/>
              </a:rPr>
              <a:t>|}</a:t>
            </a:r>
            <a:endParaRPr lang="en-GB" sz="2200" dirty="0"/>
          </a:p>
        </p:txBody>
      </p:sp>
      <p:sp>
        <p:nvSpPr>
          <p:cNvPr id="23" name="Rectangle 22"/>
          <p:cNvSpPr/>
          <p:nvPr/>
        </p:nvSpPr>
        <p:spPr>
          <a:xfrm>
            <a:off x="3746071" y="1598414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 </a:t>
            </a:r>
            <a:r>
              <a:rPr lang="en-GB" sz="1400" b="1" dirty="0" err="1" smtClean="0">
                <a:latin typeface="Comic Sans MS" pitchFamily="66" charset="0"/>
              </a:rPr>
              <a:t>i,j</a:t>
            </a:r>
            <a:r>
              <a:rPr lang="en-GB" sz="1400" b="1" dirty="0" smtClean="0">
                <a:latin typeface="Comic Sans MS" pitchFamily="66" charset="0"/>
              </a:rPr>
              <a:t> </a:t>
            </a:r>
            <a:r>
              <a:rPr lang="az-Cyrl-AZ" sz="1100" b="1" dirty="0" smtClean="0">
                <a:latin typeface="Comic Sans MS" pitchFamily="66" charset="0"/>
              </a:rPr>
              <a:t>Є</a:t>
            </a:r>
            <a:r>
              <a:rPr lang="en-GB" sz="1400" b="1" dirty="0" smtClean="0">
                <a:latin typeface="Comic Sans MS" pitchFamily="66" charset="0"/>
              </a:rPr>
              <a:t> N</a:t>
            </a:r>
            <a:r>
              <a:rPr lang="en-GB" sz="1400" b="1" baseline="-25000" dirty="0" smtClean="0">
                <a:latin typeface="Comic Sans MS" pitchFamily="66" charset="0"/>
              </a:rPr>
              <a:t>4</a:t>
            </a:r>
            <a:endParaRPr lang="en-GB" sz="14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2145268"/>
            <a:ext cx="19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Samples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6934200" y="457200"/>
            <a:ext cx="1255716" cy="884222"/>
            <a:chOff x="4957763" y="3460750"/>
            <a:chExt cx="2584450" cy="1955800"/>
          </a:xfrm>
        </p:grpSpPr>
        <p:cxnSp>
          <p:nvCxnSpPr>
            <p:cNvPr id="19" name="AutoShape 34"/>
            <p:cNvCxnSpPr>
              <a:cxnSpLocks noChangeShapeType="1"/>
              <a:endCxn id="28" idx="0"/>
            </p:cNvCxnSpPr>
            <p:nvPr/>
          </p:nvCxnSpPr>
          <p:spPr bwMode="auto">
            <a:xfrm flipH="1">
              <a:off x="4995863" y="4530725"/>
              <a:ext cx="3175" cy="77628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0" name="AutoShape 35"/>
            <p:cNvCxnSpPr>
              <a:cxnSpLocks noChangeShapeType="1"/>
              <a:stCxn id="31" idx="4"/>
              <a:endCxn id="30" idx="0"/>
            </p:cNvCxnSpPr>
            <p:nvPr/>
          </p:nvCxnSpPr>
          <p:spPr bwMode="auto">
            <a:xfrm>
              <a:off x="6257925" y="4535488"/>
              <a:ext cx="7938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1" name="AutoShape 36"/>
            <p:cNvCxnSpPr>
              <a:cxnSpLocks noChangeShapeType="1"/>
              <a:stCxn id="30" idx="2"/>
              <a:endCxn id="28" idx="6"/>
            </p:cNvCxnSpPr>
            <p:nvPr/>
          </p:nvCxnSpPr>
          <p:spPr bwMode="auto">
            <a:xfrm flipH="1">
              <a:off x="5060950" y="5376863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4" name="AutoShape 37"/>
            <p:cNvCxnSpPr>
              <a:cxnSpLocks noChangeShapeType="1"/>
              <a:stCxn id="31" idx="2"/>
              <a:endCxn id="29" idx="6"/>
            </p:cNvCxnSpPr>
            <p:nvPr/>
          </p:nvCxnSpPr>
          <p:spPr bwMode="auto">
            <a:xfrm flipH="1">
              <a:off x="5062538" y="4467225"/>
              <a:ext cx="1128712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5" name="AutoShape 41"/>
            <p:cNvCxnSpPr>
              <a:cxnSpLocks noChangeShapeType="1"/>
              <a:stCxn id="32" idx="4"/>
              <a:endCxn id="29" idx="0"/>
            </p:cNvCxnSpPr>
            <p:nvPr/>
          </p:nvCxnSpPr>
          <p:spPr bwMode="auto">
            <a:xfrm flipH="1">
              <a:off x="4997450" y="3573463"/>
              <a:ext cx="11113" cy="833437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6" name="AutoShape 43"/>
            <p:cNvCxnSpPr>
              <a:cxnSpLocks noChangeShapeType="1"/>
              <a:stCxn id="33" idx="2"/>
              <a:endCxn id="32" idx="6"/>
            </p:cNvCxnSpPr>
            <p:nvPr/>
          </p:nvCxnSpPr>
          <p:spPr bwMode="auto">
            <a:xfrm flipH="1">
              <a:off x="5073650" y="3505200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28" name="Oval 45"/>
            <p:cNvSpPr>
              <a:spLocks noChangeArrowheads="1"/>
            </p:cNvSpPr>
            <p:nvPr/>
          </p:nvSpPr>
          <p:spPr bwMode="auto">
            <a:xfrm>
              <a:off x="4957763" y="5335588"/>
              <a:ext cx="74612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Oval 46"/>
            <p:cNvSpPr>
              <a:spLocks noChangeArrowheads="1"/>
            </p:cNvSpPr>
            <p:nvPr/>
          </p:nvSpPr>
          <p:spPr bwMode="auto">
            <a:xfrm>
              <a:off x="4959350" y="4435475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Oval 47"/>
            <p:cNvSpPr>
              <a:spLocks noChangeArrowheads="1"/>
            </p:cNvSpPr>
            <p:nvPr/>
          </p:nvSpPr>
          <p:spPr bwMode="auto">
            <a:xfrm>
              <a:off x="6229350" y="5335588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Oval 48"/>
            <p:cNvSpPr>
              <a:spLocks noChangeArrowheads="1"/>
            </p:cNvSpPr>
            <p:nvPr/>
          </p:nvSpPr>
          <p:spPr bwMode="auto">
            <a:xfrm>
              <a:off x="6219825" y="4425950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Oval 51"/>
            <p:cNvSpPr>
              <a:spLocks noChangeArrowheads="1"/>
            </p:cNvSpPr>
            <p:nvPr/>
          </p:nvSpPr>
          <p:spPr bwMode="auto">
            <a:xfrm>
              <a:off x="4970463" y="346392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Oval 52"/>
            <p:cNvSpPr>
              <a:spLocks noChangeArrowheads="1"/>
            </p:cNvSpPr>
            <p:nvPr/>
          </p:nvSpPr>
          <p:spPr bwMode="auto">
            <a:xfrm>
              <a:off x="6194425" y="3463925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34" name="AutoShape 57"/>
            <p:cNvCxnSpPr>
              <a:cxnSpLocks noChangeShapeType="1"/>
              <a:stCxn id="41" idx="4"/>
              <a:endCxn id="40" idx="0"/>
            </p:cNvCxnSpPr>
            <p:nvPr/>
          </p:nvCxnSpPr>
          <p:spPr bwMode="auto">
            <a:xfrm>
              <a:off x="7497763" y="4532313"/>
              <a:ext cx="7937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5" name="AutoShape 58"/>
            <p:cNvCxnSpPr>
              <a:cxnSpLocks noChangeShapeType="1"/>
              <a:stCxn id="40" idx="2"/>
            </p:cNvCxnSpPr>
            <p:nvPr/>
          </p:nvCxnSpPr>
          <p:spPr bwMode="auto">
            <a:xfrm flipH="1">
              <a:off x="6300788" y="5373688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6" name="AutoShape 59"/>
            <p:cNvCxnSpPr>
              <a:cxnSpLocks noChangeShapeType="1"/>
              <a:stCxn id="41" idx="2"/>
            </p:cNvCxnSpPr>
            <p:nvPr/>
          </p:nvCxnSpPr>
          <p:spPr bwMode="auto">
            <a:xfrm flipH="1">
              <a:off x="6302375" y="4464050"/>
              <a:ext cx="1128713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7" name="AutoShape 60"/>
            <p:cNvCxnSpPr>
              <a:cxnSpLocks noChangeShapeType="1"/>
              <a:endCxn id="31" idx="0"/>
            </p:cNvCxnSpPr>
            <p:nvPr/>
          </p:nvCxnSpPr>
          <p:spPr bwMode="auto">
            <a:xfrm>
              <a:off x="6248400" y="3570288"/>
              <a:ext cx="8732" cy="8556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8" name="AutoShape 61"/>
            <p:cNvCxnSpPr>
              <a:cxnSpLocks noChangeShapeType="1"/>
            </p:cNvCxnSpPr>
            <p:nvPr/>
          </p:nvCxnSpPr>
          <p:spPr bwMode="auto">
            <a:xfrm>
              <a:off x="7488705" y="3570288"/>
              <a:ext cx="0" cy="8350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9" name="AutoShape 62"/>
            <p:cNvCxnSpPr>
              <a:cxnSpLocks noChangeShapeType="1"/>
              <a:stCxn id="42" idx="2"/>
            </p:cNvCxnSpPr>
            <p:nvPr/>
          </p:nvCxnSpPr>
          <p:spPr bwMode="auto">
            <a:xfrm flipH="1">
              <a:off x="6313488" y="3502025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40" name="Oval 65"/>
            <p:cNvSpPr>
              <a:spLocks noChangeArrowheads="1"/>
            </p:cNvSpPr>
            <p:nvPr/>
          </p:nvSpPr>
          <p:spPr bwMode="auto">
            <a:xfrm>
              <a:off x="7469188" y="5332413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Oval 66"/>
            <p:cNvSpPr>
              <a:spLocks noChangeArrowheads="1"/>
            </p:cNvSpPr>
            <p:nvPr/>
          </p:nvSpPr>
          <p:spPr bwMode="auto">
            <a:xfrm>
              <a:off x="7459663" y="442277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Oval 68"/>
            <p:cNvSpPr>
              <a:spLocks noChangeArrowheads="1"/>
            </p:cNvSpPr>
            <p:nvPr/>
          </p:nvSpPr>
          <p:spPr bwMode="auto">
            <a:xfrm>
              <a:off x="7434263" y="3460750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34200" y="1371600"/>
            <a:ext cx="1255716" cy="400484"/>
            <a:chOff x="8516142" y="1169538"/>
            <a:chExt cx="1255716" cy="400484"/>
          </a:xfrm>
        </p:grpSpPr>
        <p:cxnSp>
          <p:nvCxnSpPr>
            <p:cNvPr id="44" name="AutoShape 34"/>
            <p:cNvCxnSpPr>
              <a:cxnSpLocks noChangeShapeType="1"/>
              <a:endCxn id="50" idx="0"/>
            </p:cNvCxnSpPr>
            <p:nvPr/>
          </p:nvCxnSpPr>
          <p:spPr bwMode="auto">
            <a:xfrm flipH="1">
              <a:off x="8534654" y="1169538"/>
              <a:ext cx="1543" cy="3509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45" name="AutoShape 35"/>
            <p:cNvCxnSpPr>
              <a:cxnSpLocks noChangeShapeType="1"/>
              <a:endCxn id="52" idx="0"/>
            </p:cNvCxnSpPr>
            <p:nvPr/>
          </p:nvCxnSpPr>
          <p:spPr bwMode="auto">
            <a:xfrm>
              <a:off x="9147856" y="1171692"/>
              <a:ext cx="3857" cy="34880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46" name="AutoShape 36"/>
            <p:cNvCxnSpPr>
              <a:cxnSpLocks noChangeShapeType="1"/>
              <a:stCxn id="52" idx="2"/>
              <a:endCxn id="50" idx="6"/>
            </p:cNvCxnSpPr>
            <p:nvPr/>
          </p:nvCxnSpPr>
          <p:spPr bwMode="auto">
            <a:xfrm flipH="1">
              <a:off x="8566278" y="1552079"/>
              <a:ext cx="553811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8516142" y="1533419"/>
              <a:ext cx="36252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auto">
            <a:xfrm>
              <a:off x="9133973" y="1533419"/>
              <a:ext cx="35481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56" name="AutoShape 57"/>
            <p:cNvCxnSpPr>
              <a:cxnSpLocks noChangeShapeType="1"/>
              <a:endCxn id="62" idx="0"/>
            </p:cNvCxnSpPr>
            <p:nvPr/>
          </p:nvCxnSpPr>
          <p:spPr bwMode="auto">
            <a:xfrm>
              <a:off x="9750261" y="1170256"/>
              <a:ext cx="3856" cy="34880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57" name="AutoShape 58"/>
            <p:cNvCxnSpPr>
              <a:cxnSpLocks noChangeShapeType="1"/>
              <a:stCxn id="62" idx="2"/>
            </p:cNvCxnSpPr>
            <p:nvPr/>
          </p:nvCxnSpPr>
          <p:spPr bwMode="auto">
            <a:xfrm flipH="1">
              <a:off x="9168682" y="1550644"/>
              <a:ext cx="553811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62" name="Oval 65"/>
            <p:cNvSpPr>
              <a:spLocks noChangeArrowheads="1"/>
            </p:cNvSpPr>
            <p:nvPr/>
          </p:nvSpPr>
          <p:spPr bwMode="auto">
            <a:xfrm>
              <a:off x="9736377" y="1531983"/>
              <a:ext cx="35481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43800" y="457200"/>
            <a:ext cx="1255716" cy="884222"/>
            <a:chOff x="4957763" y="3460750"/>
            <a:chExt cx="2584450" cy="1955800"/>
          </a:xfrm>
        </p:grpSpPr>
        <p:cxnSp>
          <p:nvCxnSpPr>
            <p:cNvPr id="66" name="AutoShape 34"/>
            <p:cNvCxnSpPr>
              <a:cxnSpLocks noChangeShapeType="1"/>
              <a:endCxn id="72" idx="0"/>
            </p:cNvCxnSpPr>
            <p:nvPr/>
          </p:nvCxnSpPr>
          <p:spPr bwMode="auto">
            <a:xfrm flipH="1">
              <a:off x="4995863" y="4530725"/>
              <a:ext cx="3175" cy="77628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67" name="AutoShape 35"/>
            <p:cNvCxnSpPr>
              <a:cxnSpLocks noChangeShapeType="1"/>
              <a:stCxn id="75" idx="4"/>
              <a:endCxn id="74" idx="0"/>
            </p:cNvCxnSpPr>
            <p:nvPr/>
          </p:nvCxnSpPr>
          <p:spPr bwMode="auto">
            <a:xfrm>
              <a:off x="6257925" y="4535488"/>
              <a:ext cx="7938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68" name="AutoShape 36"/>
            <p:cNvCxnSpPr>
              <a:cxnSpLocks noChangeShapeType="1"/>
              <a:stCxn id="74" idx="2"/>
              <a:endCxn id="72" idx="6"/>
            </p:cNvCxnSpPr>
            <p:nvPr/>
          </p:nvCxnSpPr>
          <p:spPr bwMode="auto">
            <a:xfrm flipH="1">
              <a:off x="5060950" y="5376863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69" name="AutoShape 37"/>
            <p:cNvCxnSpPr>
              <a:cxnSpLocks noChangeShapeType="1"/>
              <a:stCxn id="75" idx="2"/>
              <a:endCxn id="73" idx="6"/>
            </p:cNvCxnSpPr>
            <p:nvPr/>
          </p:nvCxnSpPr>
          <p:spPr bwMode="auto">
            <a:xfrm flipH="1">
              <a:off x="5062538" y="4467225"/>
              <a:ext cx="1128712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70" name="AutoShape 41"/>
            <p:cNvCxnSpPr>
              <a:cxnSpLocks noChangeShapeType="1"/>
              <a:stCxn id="76" idx="4"/>
              <a:endCxn id="73" idx="0"/>
            </p:cNvCxnSpPr>
            <p:nvPr/>
          </p:nvCxnSpPr>
          <p:spPr bwMode="auto">
            <a:xfrm flipH="1">
              <a:off x="4997450" y="3573463"/>
              <a:ext cx="11113" cy="833437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71" name="AutoShape 43"/>
            <p:cNvCxnSpPr>
              <a:cxnSpLocks noChangeShapeType="1"/>
              <a:stCxn id="77" idx="2"/>
              <a:endCxn id="76" idx="6"/>
            </p:cNvCxnSpPr>
            <p:nvPr/>
          </p:nvCxnSpPr>
          <p:spPr bwMode="auto">
            <a:xfrm flipH="1">
              <a:off x="5073650" y="3505200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72" name="Oval 45"/>
            <p:cNvSpPr>
              <a:spLocks noChangeArrowheads="1"/>
            </p:cNvSpPr>
            <p:nvPr/>
          </p:nvSpPr>
          <p:spPr bwMode="auto">
            <a:xfrm>
              <a:off x="4957763" y="5335588"/>
              <a:ext cx="74612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" name="Oval 46"/>
            <p:cNvSpPr>
              <a:spLocks noChangeArrowheads="1"/>
            </p:cNvSpPr>
            <p:nvPr/>
          </p:nvSpPr>
          <p:spPr bwMode="auto">
            <a:xfrm>
              <a:off x="4959350" y="4435475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" name="Oval 47"/>
            <p:cNvSpPr>
              <a:spLocks noChangeArrowheads="1"/>
            </p:cNvSpPr>
            <p:nvPr/>
          </p:nvSpPr>
          <p:spPr bwMode="auto">
            <a:xfrm>
              <a:off x="6229350" y="5335588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" name="Oval 48"/>
            <p:cNvSpPr>
              <a:spLocks noChangeArrowheads="1"/>
            </p:cNvSpPr>
            <p:nvPr/>
          </p:nvSpPr>
          <p:spPr bwMode="auto">
            <a:xfrm>
              <a:off x="6219825" y="4425950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" name="Oval 51"/>
            <p:cNvSpPr>
              <a:spLocks noChangeArrowheads="1"/>
            </p:cNvSpPr>
            <p:nvPr/>
          </p:nvSpPr>
          <p:spPr bwMode="auto">
            <a:xfrm>
              <a:off x="4970463" y="346392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" name="Oval 52"/>
            <p:cNvSpPr>
              <a:spLocks noChangeArrowheads="1"/>
            </p:cNvSpPr>
            <p:nvPr/>
          </p:nvSpPr>
          <p:spPr bwMode="auto">
            <a:xfrm>
              <a:off x="6194425" y="3463925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78" name="AutoShape 57"/>
            <p:cNvCxnSpPr>
              <a:cxnSpLocks noChangeShapeType="1"/>
              <a:stCxn id="85" idx="4"/>
              <a:endCxn id="84" idx="0"/>
            </p:cNvCxnSpPr>
            <p:nvPr/>
          </p:nvCxnSpPr>
          <p:spPr bwMode="auto">
            <a:xfrm>
              <a:off x="7497763" y="4532313"/>
              <a:ext cx="7937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79" name="AutoShape 58"/>
            <p:cNvCxnSpPr>
              <a:cxnSpLocks noChangeShapeType="1"/>
              <a:stCxn id="84" idx="2"/>
            </p:cNvCxnSpPr>
            <p:nvPr/>
          </p:nvCxnSpPr>
          <p:spPr bwMode="auto">
            <a:xfrm flipH="1">
              <a:off x="6300788" y="5373688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80" name="AutoShape 59"/>
            <p:cNvCxnSpPr>
              <a:cxnSpLocks noChangeShapeType="1"/>
              <a:stCxn id="85" idx="2"/>
            </p:cNvCxnSpPr>
            <p:nvPr/>
          </p:nvCxnSpPr>
          <p:spPr bwMode="auto">
            <a:xfrm flipH="1">
              <a:off x="6302375" y="4464050"/>
              <a:ext cx="1128713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81" name="AutoShape 60"/>
            <p:cNvCxnSpPr>
              <a:cxnSpLocks noChangeShapeType="1"/>
              <a:endCxn id="75" idx="0"/>
            </p:cNvCxnSpPr>
            <p:nvPr/>
          </p:nvCxnSpPr>
          <p:spPr bwMode="auto">
            <a:xfrm>
              <a:off x="6248400" y="3570288"/>
              <a:ext cx="8732" cy="8556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82" name="AutoShape 61"/>
            <p:cNvCxnSpPr>
              <a:cxnSpLocks noChangeShapeType="1"/>
            </p:cNvCxnSpPr>
            <p:nvPr/>
          </p:nvCxnSpPr>
          <p:spPr bwMode="auto">
            <a:xfrm>
              <a:off x="7488705" y="3570288"/>
              <a:ext cx="0" cy="8350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83" name="AutoShape 62"/>
            <p:cNvCxnSpPr>
              <a:cxnSpLocks noChangeShapeType="1"/>
              <a:stCxn id="86" idx="2"/>
            </p:cNvCxnSpPr>
            <p:nvPr/>
          </p:nvCxnSpPr>
          <p:spPr bwMode="auto">
            <a:xfrm flipH="1">
              <a:off x="6313488" y="3502025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84" name="Oval 65"/>
            <p:cNvSpPr>
              <a:spLocks noChangeArrowheads="1"/>
            </p:cNvSpPr>
            <p:nvPr/>
          </p:nvSpPr>
          <p:spPr bwMode="auto">
            <a:xfrm>
              <a:off x="7469188" y="5332413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5" name="Oval 66"/>
            <p:cNvSpPr>
              <a:spLocks noChangeArrowheads="1"/>
            </p:cNvSpPr>
            <p:nvPr/>
          </p:nvSpPr>
          <p:spPr bwMode="auto">
            <a:xfrm>
              <a:off x="7459663" y="442277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" name="Oval 68"/>
            <p:cNvSpPr>
              <a:spLocks noChangeArrowheads="1"/>
            </p:cNvSpPr>
            <p:nvPr/>
          </p:nvSpPr>
          <p:spPr bwMode="auto">
            <a:xfrm>
              <a:off x="7434263" y="3460750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543800" y="1371600"/>
            <a:ext cx="1255716" cy="400484"/>
            <a:chOff x="8516142" y="1169538"/>
            <a:chExt cx="1255716" cy="400484"/>
          </a:xfrm>
        </p:grpSpPr>
        <p:cxnSp>
          <p:nvCxnSpPr>
            <p:cNvPr id="88" name="AutoShape 34"/>
            <p:cNvCxnSpPr>
              <a:cxnSpLocks noChangeShapeType="1"/>
              <a:endCxn id="91" idx="0"/>
            </p:cNvCxnSpPr>
            <p:nvPr/>
          </p:nvCxnSpPr>
          <p:spPr bwMode="auto">
            <a:xfrm flipH="1">
              <a:off x="8534654" y="1169538"/>
              <a:ext cx="1543" cy="3509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89" name="AutoShape 35"/>
            <p:cNvCxnSpPr>
              <a:cxnSpLocks noChangeShapeType="1"/>
              <a:endCxn id="92" idx="0"/>
            </p:cNvCxnSpPr>
            <p:nvPr/>
          </p:nvCxnSpPr>
          <p:spPr bwMode="auto">
            <a:xfrm>
              <a:off x="9147856" y="1171692"/>
              <a:ext cx="3857" cy="34880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90" name="AutoShape 36"/>
            <p:cNvCxnSpPr>
              <a:cxnSpLocks noChangeShapeType="1"/>
              <a:stCxn id="92" idx="2"/>
              <a:endCxn id="91" idx="6"/>
            </p:cNvCxnSpPr>
            <p:nvPr/>
          </p:nvCxnSpPr>
          <p:spPr bwMode="auto">
            <a:xfrm flipH="1">
              <a:off x="8566278" y="1552079"/>
              <a:ext cx="553811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91" name="Oval 45"/>
            <p:cNvSpPr>
              <a:spLocks noChangeArrowheads="1"/>
            </p:cNvSpPr>
            <p:nvPr/>
          </p:nvSpPr>
          <p:spPr bwMode="auto">
            <a:xfrm>
              <a:off x="8516142" y="1533419"/>
              <a:ext cx="36252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" name="Oval 47"/>
            <p:cNvSpPr>
              <a:spLocks noChangeArrowheads="1"/>
            </p:cNvSpPr>
            <p:nvPr/>
          </p:nvSpPr>
          <p:spPr bwMode="auto">
            <a:xfrm>
              <a:off x="9133973" y="1533419"/>
              <a:ext cx="35481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93" name="AutoShape 57"/>
            <p:cNvCxnSpPr>
              <a:cxnSpLocks noChangeShapeType="1"/>
              <a:endCxn id="95" idx="0"/>
            </p:cNvCxnSpPr>
            <p:nvPr/>
          </p:nvCxnSpPr>
          <p:spPr bwMode="auto">
            <a:xfrm>
              <a:off x="9750261" y="1170256"/>
              <a:ext cx="3856" cy="34880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94" name="AutoShape 58"/>
            <p:cNvCxnSpPr>
              <a:cxnSpLocks noChangeShapeType="1"/>
              <a:stCxn id="95" idx="2"/>
            </p:cNvCxnSpPr>
            <p:nvPr/>
          </p:nvCxnSpPr>
          <p:spPr bwMode="auto">
            <a:xfrm flipH="1">
              <a:off x="9168682" y="1550644"/>
              <a:ext cx="553811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95" name="Oval 65"/>
            <p:cNvSpPr>
              <a:spLocks noChangeArrowheads="1"/>
            </p:cNvSpPr>
            <p:nvPr/>
          </p:nvSpPr>
          <p:spPr bwMode="auto">
            <a:xfrm>
              <a:off x="9736377" y="1531983"/>
              <a:ext cx="35481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6" y="2662518"/>
            <a:ext cx="3655759" cy="303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45339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7393" y="5701553"/>
            <a:ext cx="200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r>
              <a:rPr lang="en-GB" b="1" baseline="30000" dirty="0" smtClean="0"/>
              <a:t>16</a:t>
            </a:r>
            <a:r>
              <a:rPr lang="en-GB" b="1" dirty="0" smtClean="0"/>
              <a:t>  configurations</a:t>
            </a:r>
            <a:endParaRPr lang="en-GB" b="1" dirty="0"/>
          </a:p>
        </p:txBody>
      </p:sp>
      <p:sp>
        <p:nvSpPr>
          <p:cNvPr id="97" name="TextBox 96"/>
          <p:cNvSpPr txBox="1"/>
          <p:nvPr/>
        </p:nvSpPr>
        <p:spPr>
          <a:xfrm rot="16200000">
            <a:off x="-505829" y="3818130"/>
            <a:ext cx="152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Probability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48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Prior – 4x4 Grid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6314" y="216217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Best Solutions sorted by probability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06030" y="126554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Pure Prior model:</a:t>
            </a:r>
            <a:endParaRPr lang="en-GB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2300047" y="1283454"/>
            <a:ext cx="41729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smtClean="0">
                <a:latin typeface="Comic Sans MS" pitchFamily="66" charset="0"/>
              </a:rPr>
              <a:t>P(x) = 1/f  </a:t>
            </a:r>
            <a:r>
              <a:rPr lang="en-GB" sz="2200" dirty="0" smtClean="0">
                <a:latin typeface="Comic Sans MS" pitchFamily="66" charset="0"/>
                <a:cs typeface="Times New Roman" pitchFamily="18" charset="0"/>
              </a:rPr>
              <a:t>∏</a:t>
            </a:r>
            <a:r>
              <a:rPr lang="en-GB" sz="2200" dirty="0" smtClean="0">
                <a:latin typeface="Comic Sans MS" pitchFamily="66" charset="0"/>
              </a:rPr>
              <a:t> </a:t>
            </a:r>
            <a:r>
              <a:rPr lang="en-GB" sz="2200" dirty="0" err="1" smtClean="0">
                <a:latin typeface="Comic Sans MS" pitchFamily="66" charset="0"/>
              </a:rPr>
              <a:t>exp</a:t>
            </a:r>
            <a:r>
              <a:rPr lang="en-GB" sz="2200" dirty="0" smtClean="0">
                <a:latin typeface="Comic Sans MS" pitchFamily="66" charset="0"/>
              </a:rPr>
              <a:t>{-</a:t>
            </a:r>
            <a:r>
              <a:rPr lang="en-GB" sz="2200" b="1" dirty="0" smtClean="0">
                <a:solidFill>
                  <a:srgbClr val="FF0000"/>
                </a:solidFill>
                <a:latin typeface="Comic Sans MS" pitchFamily="66" charset="0"/>
              </a:rPr>
              <a:t>10</a:t>
            </a:r>
            <a:r>
              <a:rPr lang="en-GB" sz="2200" b="1" dirty="0" smtClean="0">
                <a:latin typeface="Comic Sans MS" pitchFamily="66" charset="0"/>
              </a:rPr>
              <a:t>|x</a:t>
            </a:r>
            <a:r>
              <a:rPr lang="en-GB" sz="2200" b="1" baseline="-25000" dirty="0" smtClean="0">
                <a:latin typeface="Comic Sans MS" pitchFamily="66" charset="0"/>
              </a:rPr>
              <a:t>i</a:t>
            </a:r>
            <a:r>
              <a:rPr lang="en-GB" sz="2200" b="1" dirty="0" smtClean="0">
                <a:latin typeface="Comic Sans MS" pitchFamily="66" charset="0"/>
              </a:rPr>
              <a:t>-x</a:t>
            </a:r>
            <a:r>
              <a:rPr lang="en-GB" sz="2200" b="1" baseline="-25000" dirty="0" smtClean="0">
                <a:latin typeface="Comic Sans MS" pitchFamily="66" charset="0"/>
              </a:rPr>
              <a:t>j</a:t>
            </a:r>
            <a:r>
              <a:rPr lang="en-GB" sz="2200" b="1" dirty="0" smtClean="0">
                <a:latin typeface="Comic Sans MS" pitchFamily="66" charset="0"/>
              </a:rPr>
              <a:t>|}</a:t>
            </a:r>
            <a:endParaRPr lang="en-GB" sz="2200" dirty="0"/>
          </a:p>
        </p:txBody>
      </p:sp>
      <p:sp>
        <p:nvSpPr>
          <p:cNvPr id="23" name="Rectangle 22"/>
          <p:cNvSpPr/>
          <p:nvPr/>
        </p:nvSpPr>
        <p:spPr>
          <a:xfrm>
            <a:off x="3746071" y="1598414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 </a:t>
            </a:r>
            <a:r>
              <a:rPr lang="en-GB" sz="1400" b="1" dirty="0" err="1" smtClean="0">
                <a:latin typeface="Comic Sans MS" pitchFamily="66" charset="0"/>
              </a:rPr>
              <a:t>i,j</a:t>
            </a:r>
            <a:r>
              <a:rPr lang="en-GB" sz="1400" b="1" dirty="0" smtClean="0">
                <a:latin typeface="Comic Sans MS" pitchFamily="66" charset="0"/>
              </a:rPr>
              <a:t> </a:t>
            </a:r>
            <a:r>
              <a:rPr lang="az-Cyrl-AZ" sz="1100" b="1" dirty="0" smtClean="0">
                <a:latin typeface="Comic Sans MS" pitchFamily="66" charset="0"/>
              </a:rPr>
              <a:t>Є</a:t>
            </a:r>
            <a:r>
              <a:rPr lang="en-GB" sz="1400" b="1" dirty="0" smtClean="0">
                <a:latin typeface="Comic Sans MS" pitchFamily="66" charset="0"/>
              </a:rPr>
              <a:t> N</a:t>
            </a:r>
            <a:r>
              <a:rPr lang="en-GB" sz="1400" b="1" baseline="-25000" dirty="0" smtClean="0">
                <a:latin typeface="Comic Sans MS" pitchFamily="66" charset="0"/>
              </a:rPr>
              <a:t>4</a:t>
            </a:r>
            <a:endParaRPr lang="en-GB" sz="14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822371" y="216217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Worst Solutions sorted by probability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6934200" y="457200"/>
            <a:ext cx="1255716" cy="884222"/>
            <a:chOff x="4957763" y="3460750"/>
            <a:chExt cx="2584450" cy="1955800"/>
          </a:xfrm>
        </p:grpSpPr>
        <p:cxnSp>
          <p:nvCxnSpPr>
            <p:cNvPr id="19" name="AutoShape 34"/>
            <p:cNvCxnSpPr>
              <a:cxnSpLocks noChangeShapeType="1"/>
              <a:endCxn id="28" idx="0"/>
            </p:cNvCxnSpPr>
            <p:nvPr/>
          </p:nvCxnSpPr>
          <p:spPr bwMode="auto">
            <a:xfrm flipH="1">
              <a:off x="4995863" y="4530725"/>
              <a:ext cx="3175" cy="77628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0" name="AutoShape 35"/>
            <p:cNvCxnSpPr>
              <a:cxnSpLocks noChangeShapeType="1"/>
              <a:stCxn id="31" idx="4"/>
              <a:endCxn id="30" idx="0"/>
            </p:cNvCxnSpPr>
            <p:nvPr/>
          </p:nvCxnSpPr>
          <p:spPr bwMode="auto">
            <a:xfrm>
              <a:off x="6257925" y="4535488"/>
              <a:ext cx="7938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1" name="AutoShape 36"/>
            <p:cNvCxnSpPr>
              <a:cxnSpLocks noChangeShapeType="1"/>
              <a:stCxn id="30" idx="2"/>
              <a:endCxn id="28" idx="6"/>
            </p:cNvCxnSpPr>
            <p:nvPr/>
          </p:nvCxnSpPr>
          <p:spPr bwMode="auto">
            <a:xfrm flipH="1">
              <a:off x="5060950" y="5376863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4" name="AutoShape 37"/>
            <p:cNvCxnSpPr>
              <a:cxnSpLocks noChangeShapeType="1"/>
              <a:stCxn id="31" idx="2"/>
              <a:endCxn id="29" idx="6"/>
            </p:cNvCxnSpPr>
            <p:nvPr/>
          </p:nvCxnSpPr>
          <p:spPr bwMode="auto">
            <a:xfrm flipH="1">
              <a:off x="5062538" y="4467225"/>
              <a:ext cx="1128712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5" name="AutoShape 41"/>
            <p:cNvCxnSpPr>
              <a:cxnSpLocks noChangeShapeType="1"/>
              <a:stCxn id="32" idx="4"/>
              <a:endCxn id="29" idx="0"/>
            </p:cNvCxnSpPr>
            <p:nvPr/>
          </p:nvCxnSpPr>
          <p:spPr bwMode="auto">
            <a:xfrm flipH="1">
              <a:off x="4997450" y="3573463"/>
              <a:ext cx="11113" cy="833437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6" name="AutoShape 43"/>
            <p:cNvCxnSpPr>
              <a:cxnSpLocks noChangeShapeType="1"/>
              <a:stCxn id="33" idx="2"/>
              <a:endCxn id="32" idx="6"/>
            </p:cNvCxnSpPr>
            <p:nvPr/>
          </p:nvCxnSpPr>
          <p:spPr bwMode="auto">
            <a:xfrm flipH="1">
              <a:off x="5073650" y="3505200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28" name="Oval 45"/>
            <p:cNvSpPr>
              <a:spLocks noChangeArrowheads="1"/>
            </p:cNvSpPr>
            <p:nvPr/>
          </p:nvSpPr>
          <p:spPr bwMode="auto">
            <a:xfrm>
              <a:off x="4957763" y="5335588"/>
              <a:ext cx="74612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Oval 46"/>
            <p:cNvSpPr>
              <a:spLocks noChangeArrowheads="1"/>
            </p:cNvSpPr>
            <p:nvPr/>
          </p:nvSpPr>
          <p:spPr bwMode="auto">
            <a:xfrm>
              <a:off x="4959350" y="4435475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Oval 47"/>
            <p:cNvSpPr>
              <a:spLocks noChangeArrowheads="1"/>
            </p:cNvSpPr>
            <p:nvPr/>
          </p:nvSpPr>
          <p:spPr bwMode="auto">
            <a:xfrm>
              <a:off x="6229350" y="5335588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Oval 48"/>
            <p:cNvSpPr>
              <a:spLocks noChangeArrowheads="1"/>
            </p:cNvSpPr>
            <p:nvPr/>
          </p:nvSpPr>
          <p:spPr bwMode="auto">
            <a:xfrm>
              <a:off x="6219825" y="4425950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Oval 51"/>
            <p:cNvSpPr>
              <a:spLocks noChangeArrowheads="1"/>
            </p:cNvSpPr>
            <p:nvPr/>
          </p:nvSpPr>
          <p:spPr bwMode="auto">
            <a:xfrm>
              <a:off x="4970463" y="346392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Oval 52"/>
            <p:cNvSpPr>
              <a:spLocks noChangeArrowheads="1"/>
            </p:cNvSpPr>
            <p:nvPr/>
          </p:nvSpPr>
          <p:spPr bwMode="auto">
            <a:xfrm>
              <a:off x="6194425" y="3463925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34" name="AutoShape 57"/>
            <p:cNvCxnSpPr>
              <a:cxnSpLocks noChangeShapeType="1"/>
              <a:stCxn id="41" idx="4"/>
              <a:endCxn id="40" idx="0"/>
            </p:cNvCxnSpPr>
            <p:nvPr/>
          </p:nvCxnSpPr>
          <p:spPr bwMode="auto">
            <a:xfrm>
              <a:off x="7497763" y="4532313"/>
              <a:ext cx="7937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5" name="AutoShape 58"/>
            <p:cNvCxnSpPr>
              <a:cxnSpLocks noChangeShapeType="1"/>
              <a:stCxn id="40" idx="2"/>
            </p:cNvCxnSpPr>
            <p:nvPr/>
          </p:nvCxnSpPr>
          <p:spPr bwMode="auto">
            <a:xfrm flipH="1">
              <a:off x="6300788" y="5373688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6" name="AutoShape 59"/>
            <p:cNvCxnSpPr>
              <a:cxnSpLocks noChangeShapeType="1"/>
              <a:stCxn id="41" idx="2"/>
            </p:cNvCxnSpPr>
            <p:nvPr/>
          </p:nvCxnSpPr>
          <p:spPr bwMode="auto">
            <a:xfrm flipH="1">
              <a:off x="6302375" y="4464050"/>
              <a:ext cx="1128713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7" name="AutoShape 60"/>
            <p:cNvCxnSpPr>
              <a:cxnSpLocks noChangeShapeType="1"/>
              <a:endCxn id="31" idx="0"/>
            </p:cNvCxnSpPr>
            <p:nvPr/>
          </p:nvCxnSpPr>
          <p:spPr bwMode="auto">
            <a:xfrm>
              <a:off x="6248400" y="3570288"/>
              <a:ext cx="8732" cy="8556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8" name="AutoShape 61"/>
            <p:cNvCxnSpPr>
              <a:cxnSpLocks noChangeShapeType="1"/>
            </p:cNvCxnSpPr>
            <p:nvPr/>
          </p:nvCxnSpPr>
          <p:spPr bwMode="auto">
            <a:xfrm>
              <a:off x="7488705" y="3570288"/>
              <a:ext cx="0" cy="8350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9" name="AutoShape 62"/>
            <p:cNvCxnSpPr>
              <a:cxnSpLocks noChangeShapeType="1"/>
              <a:stCxn id="42" idx="2"/>
            </p:cNvCxnSpPr>
            <p:nvPr/>
          </p:nvCxnSpPr>
          <p:spPr bwMode="auto">
            <a:xfrm flipH="1">
              <a:off x="6313488" y="3502025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40" name="Oval 65"/>
            <p:cNvSpPr>
              <a:spLocks noChangeArrowheads="1"/>
            </p:cNvSpPr>
            <p:nvPr/>
          </p:nvSpPr>
          <p:spPr bwMode="auto">
            <a:xfrm>
              <a:off x="7469188" y="5332413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Oval 66"/>
            <p:cNvSpPr>
              <a:spLocks noChangeArrowheads="1"/>
            </p:cNvSpPr>
            <p:nvPr/>
          </p:nvSpPr>
          <p:spPr bwMode="auto">
            <a:xfrm>
              <a:off x="7459663" y="442277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Oval 68"/>
            <p:cNvSpPr>
              <a:spLocks noChangeArrowheads="1"/>
            </p:cNvSpPr>
            <p:nvPr/>
          </p:nvSpPr>
          <p:spPr bwMode="auto">
            <a:xfrm>
              <a:off x="7434263" y="3460750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34200" y="1371600"/>
            <a:ext cx="1255716" cy="400484"/>
            <a:chOff x="8516142" y="1169538"/>
            <a:chExt cx="1255716" cy="400484"/>
          </a:xfrm>
        </p:grpSpPr>
        <p:cxnSp>
          <p:nvCxnSpPr>
            <p:cNvPr id="44" name="AutoShape 34"/>
            <p:cNvCxnSpPr>
              <a:cxnSpLocks noChangeShapeType="1"/>
              <a:endCxn id="50" idx="0"/>
            </p:cNvCxnSpPr>
            <p:nvPr/>
          </p:nvCxnSpPr>
          <p:spPr bwMode="auto">
            <a:xfrm flipH="1">
              <a:off x="8534654" y="1169538"/>
              <a:ext cx="1543" cy="3509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45" name="AutoShape 35"/>
            <p:cNvCxnSpPr>
              <a:cxnSpLocks noChangeShapeType="1"/>
              <a:endCxn id="52" idx="0"/>
            </p:cNvCxnSpPr>
            <p:nvPr/>
          </p:nvCxnSpPr>
          <p:spPr bwMode="auto">
            <a:xfrm>
              <a:off x="9147856" y="1171692"/>
              <a:ext cx="3857" cy="34880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46" name="AutoShape 36"/>
            <p:cNvCxnSpPr>
              <a:cxnSpLocks noChangeShapeType="1"/>
              <a:stCxn id="52" idx="2"/>
              <a:endCxn id="50" idx="6"/>
            </p:cNvCxnSpPr>
            <p:nvPr/>
          </p:nvCxnSpPr>
          <p:spPr bwMode="auto">
            <a:xfrm flipH="1">
              <a:off x="8566278" y="1552079"/>
              <a:ext cx="553811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8516142" y="1533419"/>
              <a:ext cx="36252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auto">
            <a:xfrm>
              <a:off x="9133973" y="1533419"/>
              <a:ext cx="35481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56" name="AutoShape 57"/>
            <p:cNvCxnSpPr>
              <a:cxnSpLocks noChangeShapeType="1"/>
              <a:endCxn id="62" idx="0"/>
            </p:cNvCxnSpPr>
            <p:nvPr/>
          </p:nvCxnSpPr>
          <p:spPr bwMode="auto">
            <a:xfrm>
              <a:off x="9750261" y="1170256"/>
              <a:ext cx="3856" cy="34880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57" name="AutoShape 58"/>
            <p:cNvCxnSpPr>
              <a:cxnSpLocks noChangeShapeType="1"/>
              <a:stCxn id="62" idx="2"/>
            </p:cNvCxnSpPr>
            <p:nvPr/>
          </p:nvCxnSpPr>
          <p:spPr bwMode="auto">
            <a:xfrm flipH="1">
              <a:off x="9168682" y="1550644"/>
              <a:ext cx="553811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62" name="Oval 65"/>
            <p:cNvSpPr>
              <a:spLocks noChangeArrowheads="1"/>
            </p:cNvSpPr>
            <p:nvPr/>
          </p:nvSpPr>
          <p:spPr bwMode="auto">
            <a:xfrm>
              <a:off x="9736377" y="1531983"/>
              <a:ext cx="35481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43800" y="457200"/>
            <a:ext cx="1255716" cy="884222"/>
            <a:chOff x="4957763" y="3460750"/>
            <a:chExt cx="2584450" cy="1955800"/>
          </a:xfrm>
        </p:grpSpPr>
        <p:cxnSp>
          <p:nvCxnSpPr>
            <p:cNvPr id="66" name="AutoShape 34"/>
            <p:cNvCxnSpPr>
              <a:cxnSpLocks noChangeShapeType="1"/>
              <a:endCxn id="72" idx="0"/>
            </p:cNvCxnSpPr>
            <p:nvPr/>
          </p:nvCxnSpPr>
          <p:spPr bwMode="auto">
            <a:xfrm flipH="1">
              <a:off x="4995863" y="4530725"/>
              <a:ext cx="3175" cy="77628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67" name="AutoShape 35"/>
            <p:cNvCxnSpPr>
              <a:cxnSpLocks noChangeShapeType="1"/>
              <a:stCxn id="75" idx="4"/>
              <a:endCxn id="74" idx="0"/>
            </p:cNvCxnSpPr>
            <p:nvPr/>
          </p:nvCxnSpPr>
          <p:spPr bwMode="auto">
            <a:xfrm>
              <a:off x="6257925" y="4535488"/>
              <a:ext cx="7938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68" name="AutoShape 36"/>
            <p:cNvCxnSpPr>
              <a:cxnSpLocks noChangeShapeType="1"/>
              <a:stCxn id="74" idx="2"/>
              <a:endCxn id="72" idx="6"/>
            </p:cNvCxnSpPr>
            <p:nvPr/>
          </p:nvCxnSpPr>
          <p:spPr bwMode="auto">
            <a:xfrm flipH="1">
              <a:off x="5060950" y="5376863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69" name="AutoShape 37"/>
            <p:cNvCxnSpPr>
              <a:cxnSpLocks noChangeShapeType="1"/>
              <a:stCxn id="75" idx="2"/>
              <a:endCxn id="73" idx="6"/>
            </p:cNvCxnSpPr>
            <p:nvPr/>
          </p:nvCxnSpPr>
          <p:spPr bwMode="auto">
            <a:xfrm flipH="1">
              <a:off x="5062538" y="4467225"/>
              <a:ext cx="1128712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70" name="AutoShape 41"/>
            <p:cNvCxnSpPr>
              <a:cxnSpLocks noChangeShapeType="1"/>
              <a:stCxn id="76" idx="4"/>
              <a:endCxn id="73" idx="0"/>
            </p:cNvCxnSpPr>
            <p:nvPr/>
          </p:nvCxnSpPr>
          <p:spPr bwMode="auto">
            <a:xfrm flipH="1">
              <a:off x="4997450" y="3573463"/>
              <a:ext cx="11113" cy="833437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71" name="AutoShape 43"/>
            <p:cNvCxnSpPr>
              <a:cxnSpLocks noChangeShapeType="1"/>
              <a:stCxn id="77" idx="2"/>
              <a:endCxn id="76" idx="6"/>
            </p:cNvCxnSpPr>
            <p:nvPr/>
          </p:nvCxnSpPr>
          <p:spPr bwMode="auto">
            <a:xfrm flipH="1">
              <a:off x="5073650" y="3505200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72" name="Oval 45"/>
            <p:cNvSpPr>
              <a:spLocks noChangeArrowheads="1"/>
            </p:cNvSpPr>
            <p:nvPr/>
          </p:nvSpPr>
          <p:spPr bwMode="auto">
            <a:xfrm>
              <a:off x="4957763" y="5335588"/>
              <a:ext cx="74612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" name="Oval 46"/>
            <p:cNvSpPr>
              <a:spLocks noChangeArrowheads="1"/>
            </p:cNvSpPr>
            <p:nvPr/>
          </p:nvSpPr>
          <p:spPr bwMode="auto">
            <a:xfrm>
              <a:off x="4959350" y="4435475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" name="Oval 47"/>
            <p:cNvSpPr>
              <a:spLocks noChangeArrowheads="1"/>
            </p:cNvSpPr>
            <p:nvPr/>
          </p:nvSpPr>
          <p:spPr bwMode="auto">
            <a:xfrm>
              <a:off x="6229350" y="5335588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" name="Oval 48"/>
            <p:cNvSpPr>
              <a:spLocks noChangeArrowheads="1"/>
            </p:cNvSpPr>
            <p:nvPr/>
          </p:nvSpPr>
          <p:spPr bwMode="auto">
            <a:xfrm>
              <a:off x="6219825" y="4425950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" name="Oval 51"/>
            <p:cNvSpPr>
              <a:spLocks noChangeArrowheads="1"/>
            </p:cNvSpPr>
            <p:nvPr/>
          </p:nvSpPr>
          <p:spPr bwMode="auto">
            <a:xfrm>
              <a:off x="4970463" y="346392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" name="Oval 52"/>
            <p:cNvSpPr>
              <a:spLocks noChangeArrowheads="1"/>
            </p:cNvSpPr>
            <p:nvPr/>
          </p:nvSpPr>
          <p:spPr bwMode="auto">
            <a:xfrm>
              <a:off x="6194425" y="3463925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78" name="AutoShape 57"/>
            <p:cNvCxnSpPr>
              <a:cxnSpLocks noChangeShapeType="1"/>
              <a:stCxn id="85" idx="4"/>
              <a:endCxn id="84" idx="0"/>
            </p:cNvCxnSpPr>
            <p:nvPr/>
          </p:nvCxnSpPr>
          <p:spPr bwMode="auto">
            <a:xfrm>
              <a:off x="7497763" y="4532313"/>
              <a:ext cx="7937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79" name="AutoShape 58"/>
            <p:cNvCxnSpPr>
              <a:cxnSpLocks noChangeShapeType="1"/>
              <a:stCxn id="84" idx="2"/>
            </p:cNvCxnSpPr>
            <p:nvPr/>
          </p:nvCxnSpPr>
          <p:spPr bwMode="auto">
            <a:xfrm flipH="1">
              <a:off x="6300788" y="5373688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80" name="AutoShape 59"/>
            <p:cNvCxnSpPr>
              <a:cxnSpLocks noChangeShapeType="1"/>
              <a:stCxn id="85" idx="2"/>
            </p:cNvCxnSpPr>
            <p:nvPr/>
          </p:nvCxnSpPr>
          <p:spPr bwMode="auto">
            <a:xfrm flipH="1">
              <a:off x="6302375" y="4464050"/>
              <a:ext cx="1128713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81" name="AutoShape 60"/>
            <p:cNvCxnSpPr>
              <a:cxnSpLocks noChangeShapeType="1"/>
              <a:endCxn id="75" idx="0"/>
            </p:cNvCxnSpPr>
            <p:nvPr/>
          </p:nvCxnSpPr>
          <p:spPr bwMode="auto">
            <a:xfrm>
              <a:off x="6248400" y="3570288"/>
              <a:ext cx="8732" cy="8556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82" name="AutoShape 61"/>
            <p:cNvCxnSpPr>
              <a:cxnSpLocks noChangeShapeType="1"/>
            </p:cNvCxnSpPr>
            <p:nvPr/>
          </p:nvCxnSpPr>
          <p:spPr bwMode="auto">
            <a:xfrm>
              <a:off x="7488705" y="3570288"/>
              <a:ext cx="0" cy="8350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83" name="AutoShape 62"/>
            <p:cNvCxnSpPr>
              <a:cxnSpLocks noChangeShapeType="1"/>
              <a:stCxn id="86" idx="2"/>
            </p:cNvCxnSpPr>
            <p:nvPr/>
          </p:nvCxnSpPr>
          <p:spPr bwMode="auto">
            <a:xfrm flipH="1">
              <a:off x="6313488" y="3502025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84" name="Oval 65"/>
            <p:cNvSpPr>
              <a:spLocks noChangeArrowheads="1"/>
            </p:cNvSpPr>
            <p:nvPr/>
          </p:nvSpPr>
          <p:spPr bwMode="auto">
            <a:xfrm>
              <a:off x="7469188" y="5332413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5" name="Oval 66"/>
            <p:cNvSpPr>
              <a:spLocks noChangeArrowheads="1"/>
            </p:cNvSpPr>
            <p:nvPr/>
          </p:nvSpPr>
          <p:spPr bwMode="auto">
            <a:xfrm>
              <a:off x="7459663" y="442277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" name="Oval 68"/>
            <p:cNvSpPr>
              <a:spLocks noChangeArrowheads="1"/>
            </p:cNvSpPr>
            <p:nvPr/>
          </p:nvSpPr>
          <p:spPr bwMode="auto">
            <a:xfrm>
              <a:off x="7434263" y="3460750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543800" y="1371600"/>
            <a:ext cx="1255716" cy="400484"/>
            <a:chOff x="8516142" y="1169538"/>
            <a:chExt cx="1255716" cy="400484"/>
          </a:xfrm>
        </p:grpSpPr>
        <p:cxnSp>
          <p:nvCxnSpPr>
            <p:cNvPr id="88" name="AutoShape 34"/>
            <p:cNvCxnSpPr>
              <a:cxnSpLocks noChangeShapeType="1"/>
              <a:endCxn id="91" idx="0"/>
            </p:cNvCxnSpPr>
            <p:nvPr/>
          </p:nvCxnSpPr>
          <p:spPr bwMode="auto">
            <a:xfrm flipH="1">
              <a:off x="8534654" y="1169538"/>
              <a:ext cx="1543" cy="3509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89" name="AutoShape 35"/>
            <p:cNvCxnSpPr>
              <a:cxnSpLocks noChangeShapeType="1"/>
              <a:endCxn id="92" idx="0"/>
            </p:cNvCxnSpPr>
            <p:nvPr/>
          </p:nvCxnSpPr>
          <p:spPr bwMode="auto">
            <a:xfrm>
              <a:off x="9147856" y="1171692"/>
              <a:ext cx="3857" cy="34880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90" name="AutoShape 36"/>
            <p:cNvCxnSpPr>
              <a:cxnSpLocks noChangeShapeType="1"/>
              <a:stCxn id="92" idx="2"/>
              <a:endCxn id="91" idx="6"/>
            </p:cNvCxnSpPr>
            <p:nvPr/>
          </p:nvCxnSpPr>
          <p:spPr bwMode="auto">
            <a:xfrm flipH="1">
              <a:off x="8566278" y="1552079"/>
              <a:ext cx="553811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91" name="Oval 45"/>
            <p:cNvSpPr>
              <a:spLocks noChangeArrowheads="1"/>
            </p:cNvSpPr>
            <p:nvPr/>
          </p:nvSpPr>
          <p:spPr bwMode="auto">
            <a:xfrm>
              <a:off x="8516142" y="1533419"/>
              <a:ext cx="36252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" name="Oval 47"/>
            <p:cNvSpPr>
              <a:spLocks noChangeArrowheads="1"/>
            </p:cNvSpPr>
            <p:nvPr/>
          </p:nvSpPr>
          <p:spPr bwMode="auto">
            <a:xfrm>
              <a:off x="9133973" y="1533419"/>
              <a:ext cx="35481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93" name="AutoShape 57"/>
            <p:cNvCxnSpPr>
              <a:cxnSpLocks noChangeShapeType="1"/>
              <a:endCxn id="95" idx="0"/>
            </p:cNvCxnSpPr>
            <p:nvPr/>
          </p:nvCxnSpPr>
          <p:spPr bwMode="auto">
            <a:xfrm>
              <a:off x="9750261" y="1170256"/>
              <a:ext cx="3856" cy="34880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94" name="AutoShape 58"/>
            <p:cNvCxnSpPr>
              <a:cxnSpLocks noChangeShapeType="1"/>
              <a:stCxn id="95" idx="2"/>
            </p:cNvCxnSpPr>
            <p:nvPr/>
          </p:nvCxnSpPr>
          <p:spPr bwMode="auto">
            <a:xfrm flipH="1">
              <a:off x="9168682" y="1550644"/>
              <a:ext cx="553811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95" name="Oval 65"/>
            <p:cNvSpPr>
              <a:spLocks noChangeArrowheads="1"/>
            </p:cNvSpPr>
            <p:nvPr/>
          </p:nvSpPr>
          <p:spPr bwMode="auto">
            <a:xfrm>
              <a:off x="9736377" y="1531983"/>
              <a:ext cx="35481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44196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46005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82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48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Prior – 4x4 Grid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133600"/>
            <a:ext cx="283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Distribution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06030" y="126554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Pure Prior model:</a:t>
            </a:r>
            <a:endParaRPr lang="en-GB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2300047" y="1283454"/>
            <a:ext cx="41729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smtClean="0">
                <a:latin typeface="Comic Sans MS" pitchFamily="66" charset="0"/>
              </a:rPr>
              <a:t>P(x) = 1/f  </a:t>
            </a:r>
            <a:r>
              <a:rPr lang="en-GB" sz="2200" dirty="0" smtClean="0">
                <a:latin typeface="Comic Sans MS" pitchFamily="66" charset="0"/>
                <a:cs typeface="Times New Roman" pitchFamily="18" charset="0"/>
              </a:rPr>
              <a:t>∏</a:t>
            </a:r>
            <a:r>
              <a:rPr lang="en-GB" sz="2200" dirty="0" smtClean="0">
                <a:latin typeface="Comic Sans MS" pitchFamily="66" charset="0"/>
              </a:rPr>
              <a:t> </a:t>
            </a:r>
            <a:r>
              <a:rPr lang="en-GB" sz="2200" dirty="0" err="1" smtClean="0">
                <a:latin typeface="Comic Sans MS" pitchFamily="66" charset="0"/>
              </a:rPr>
              <a:t>exp</a:t>
            </a:r>
            <a:r>
              <a:rPr lang="en-GB" sz="2200" dirty="0" smtClean="0">
                <a:latin typeface="Comic Sans MS" pitchFamily="66" charset="0"/>
              </a:rPr>
              <a:t>{-</a:t>
            </a:r>
            <a:r>
              <a:rPr lang="en-GB" sz="2200" b="1" dirty="0" smtClean="0">
                <a:solidFill>
                  <a:srgbClr val="FF0000"/>
                </a:solidFill>
                <a:latin typeface="Comic Sans MS" pitchFamily="66" charset="0"/>
              </a:rPr>
              <a:t>10</a:t>
            </a:r>
            <a:r>
              <a:rPr lang="en-GB" sz="2200" b="1" dirty="0" smtClean="0">
                <a:latin typeface="Comic Sans MS" pitchFamily="66" charset="0"/>
              </a:rPr>
              <a:t>|x</a:t>
            </a:r>
            <a:r>
              <a:rPr lang="en-GB" sz="2200" b="1" baseline="-25000" dirty="0" smtClean="0">
                <a:latin typeface="Comic Sans MS" pitchFamily="66" charset="0"/>
              </a:rPr>
              <a:t>i</a:t>
            </a:r>
            <a:r>
              <a:rPr lang="en-GB" sz="2200" b="1" dirty="0" smtClean="0">
                <a:latin typeface="Comic Sans MS" pitchFamily="66" charset="0"/>
              </a:rPr>
              <a:t>-x</a:t>
            </a:r>
            <a:r>
              <a:rPr lang="en-GB" sz="2200" b="1" baseline="-25000" dirty="0" smtClean="0">
                <a:latin typeface="Comic Sans MS" pitchFamily="66" charset="0"/>
              </a:rPr>
              <a:t>j</a:t>
            </a:r>
            <a:r>
              <a:rPr lang="en-GB" sz="2200" b="1" dirty="0" smtClean="0">
                <a:latin typeface="Comic Sans MS" pitchFamily="66" charset="0"/>
              </a:rPr>
              <a:t>|}</a:t>
            </a:r>
            <a:endParaRPr lang="en-GB" sz="2200" dirty="0"/>
          </a:p>
        </p:txBody>
      </p:sp>
      <p:sp>
        <p:nvSpPr>
          <p:cNvPr id="23" name="Rectangle 22"/>
          <p:cNvSpPr/>
          <p:nvPr/>
        </p:nvSpPr>
        <p:spPr>
          <a:xfrm>
            <a:off x="3746071" y="1598414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 </a:t>
            </a:r>
            <a:r>
              <a:rPr lang="en-GB" sz="1400" b="1" dirty="0" err="1" smtClean="0">
                <a:latin typeface="Comic Sans MS" pitchFamily="66" charset="0"/>
              </a:rPr>
              <a:t>i,j</a:t>
            </a:r>
            <a:r>
              <a:rPr lang="en-GB" sz="1400" b="1" dirty="0" smtClean="0">
                <a:latin typeface="Comic Sans MS" pitchFamily="66" charset="0"/>
              </a:rPr>
              <a:t> </a:t>
            </a:r>
            <a:r>
              <a:rPr lang="az-Cyrl-AZ" sz="1100" b="1" dirty="0" smtClean="0">
                <a:latin typeface="Comic Sans MS" pitchFamily="66" charset="0"/>
              </a:rPr>
              <a:t>Є</a:t>
            </a:r>
            <a:r>
              <a:rPr lang="en-GB" sz="1400" b="1" dirty="0" smtClean="0">
                <a:latin typeface="Comic Sans MS" pitchFamily="66" charset="0"/>
              </a:rPr>
              <a:t> N</a:t>
            </a:r>
            <a:r>
              <a:rPr lang="en-GB" sz="1400" b="1" baseline="-25000" dirty="0" smtClean="0">
                <a:latin typeface="Comic Sans MS" pitchFamily="66" charset="0"/>
              </a:rPr>
              <a:t>4</a:t>
            </a:r>
            <a:endParaRPr lang="en-GB" sz="14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2145268"/>
            <a:ext cx="19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Samples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6934200" y="457200"/>
            <a:ext cx="1255716" cy="884222"/>
            <a:chOff x="4957763" y="3460750"/>
            <a:chExt cx="2584450" cy="1955800"/>
          </a:xfrm>
        </p:grpSpPr>
        <p:cxnSp>
          <p:nvCxnSpPr>
            <p:cNvPr id="19" name="AutoShape 34"/>
            <p:cNvCxnSpPr>
              <a:cxnSpLocks noChangeShapeType="1"/>
              <a:endCxn id="28" idx="0"/>
            </p:cNvCxnSpPr>
            <p:nvPr/>
          </p:nvCxnSpPr>
          <p:spPr bwMode="auto">
            <a:xfrm flipH="1">
              <a:off x="4995863" y="4530725"/>
              <a:ext cx="3175" cy="77628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0" name="AutoShape 35"/>
            <p:cNvCxnSpPr>
              <a:cxnSpLocks noChangeShapeType="1"/>
              <a:stCxn id="31" idx="4"/>
              <a:endCxn id="30" idx="0"/>
            </p:cNvCxnSpPr>
            <p:nvPr/>
          </p:nvCxnSpPr>
          <p:spPr bwMode="auto">
            <a:xfrm>
              <a:off x="6257925" y="4535488"/>
              <a:ext cx="7938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1" name="AutoShape 36"/>
            <p:cNvCxnSpPr>
              <a:cxnSpLocks noChangeShapeType="1"/>
              <a:stCxn id="30" idx="2"/>
              <a:endCxn id="28" idx="6"/>
            </p:cNvCxnSpPr>
            <p:nvPr/>
          </p:nvCxnSpPr>
          <p:spPr bwMode="auto">
            <a:xfrm flipH="1">
              <a:off x="5060950" y="5376863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4" name="AutoShape 37"/>
            <p:cNvCxnSpPr>
              <a:cxnSpLocks noChangeShapeType="1"/>
              <a:stCxn id="31" idx="2"/>
              <a:endCxn id="29" idx="6"/>
            </p:cNvCxnSpPr>
            <p:nvPr/>
          </p:nvCxnSpPr>
          <p:spPr bwMode="auto">
            <a:xfrm flipH="1">
              <a:off x="5062538" y="4467225"/>
              <a:ext cx="1128712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5" name="AutoShape 41"/>
            <p:cNvCxnSpPr>
              <a:cxnSpLocks noChangeShapeType="1"/>
              <a:stCxn id="32" idx="4"/>
              <a:endCxn id="29" idx="0"/>
            </p:cNvCxnSpPr>
            <p:nvPr/>
          </p:nvCxnSpPr>
          <p:spPr bwMode="auto">
            <a:xfrm flipH="1">
              <a:off x="4997450" y="3573463"/>
              <a:ext cx="11113" cy="833437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6" name="AutoShape 43"/>
            <p:cNvCxnSpPr>
              <a:cxnSpLocks noChangeShapeType="1"/>
              <a:stCxn id="33" idx="2"/>
              <a:endCxn id="32" idx="6"/>
            </p:cNvCxnSpPr>
            <p:nvPr/>
          </p:nvCxnSpPr>
          <p:spPr bwMode="auto">
            <a:xfrm flipH="1">
              <a:off x="5073650" y="3505200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28" name="Oval 45"/>
            <p:cNvSpPr>
              <a:spLocks noChangeArrowheads="1"/>
            </p:cNvSpPr>
            <p:nvPr/>
          </p:nvSpPr>
          <p:spPr bwMode="auto">
            <a:xfrm>
              <a:off x="4957763" y="5335588"/>
              <a:ext cx="74612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Oval 46"/>
            <p:cNvSpPr>
              <a:spLocks noChangeArrowheads="1"/>
            </p:cNvSpPr>
            <p:nvPr/>
          </p:nvSpPr>
          <p:spPr bwMode="auto">
            <a:xfrm>
              <a:off x="4959350" y="4435475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Oval 47"/>
            <p:cNvSpPr>
              <a:spLocks noChangeArrowheads="1"/>
            </p:cNvSpPr>
            <p:nvPr/>
          </p:nvSpPr>
          <p:spPr bwMode="auto">
            <a:xfrm>
              <a:off x="6229350" y="5335588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Oval 48"/>
            <p:cNvSpPr>
              <a:spLocks noChangeArrowheads="1"/>
            </p:cNvSpPr>
            <p:nvPr/>
          </p:nvSpPr>
          <p:spPr bwMode="auto">
            <a:xfrm>
              <a:off x="6219825" y="4425950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Oval 51"/>
            <p:cNvSpPr>
              <a:spLocks noChangeArrowheads="1"/>
            </p:cNvSpPr>
            <p:nvPr/>
          </p:nvSpPr>
          <p:spPr bwMode="auto">
            <a:xfrm>
              <a:off x="4970463" y="346392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Oval 52"/>
            <p:cNvSpPr>
              <a:spLocks noChangeArrowheads="1"/>
            </p:cNvSpPr>
            <p:nvPr/>
          </p:nvSpPr>
          <p:spPr bwMode="auto">
            <a:xfrm>
              <a:off x="6194425" y="3463925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34" name="AutoShape 57"/>
            <p:cNvCxnSpPr>
              <a:cxnSpLocks noChangeShapeType="1"/>
              <a:stCxn id="41" idx="4"/>
              <a:endCxn id="40" idx="0"/>
            </p:cNvCxnSpPr>
            <p:nvPr/>
          </p:nvCxnSpPr>
          <p:spPr bwMode="auto">
            <a:xfrm>
              <a:off x="7497763" y="4532313"/>
              <a:ext cx="7937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5" name="AutoShape 58"/>
            <p:cNvCxnSpPr>
              <a:cxnSpLocks noChangeShapeType="1"/>
              <a:stCxn id="40" idx="2"/>
            </p:cNvCxnSpPr>
            <p:nvPr/>
          </p:nvCxnSpPr>
          <p:spPr bwMode="auto">
            <a:xfrm flipH="1">
              <a:off x="6300788" y="5373688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6" name="AutoShape 59"/>
            <p:cNvCxnSpPr>
              <a:cxnSpLocks noChangeShapeType="1"/>
              <a:stCxn id="41" idx="2"/>
            </p:cNvCxnSpPr>
            <p:nvPr/>
          </p:nvCxnSpPr>
          <p:spPr bwMode="auto">
            <a:xfrm flipH="1">
              <a:off x="6302375" y="4464050"/>
              <a:ext cx="1128713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7" name="AutoShape 60"/>
            <p:cNvCxnSpPr>
              <a:cxnSpLocks noChangeShapeType="1"/>
              <a:endCxn id="31" idx="0"/>
            </p:cNvCxnSpPr>
            <p:nvPr/>
          </p:nvCxnSpPr>
          <p:spPr bwMode="auto">
            <a:xfrm>
              <a:off x="6248400" y="3570288"/>
              <a:ext cx="8732" cy="8556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8" name="AutoShape 61"/>
            <p:cNvCxnSpPr>
              <a:cxnSpLocks noChangeShapeType="1"/>
            </p:cNvCxnSpPr>
            <p:nvPr/>
          </p:nvCxnSpPr>
          <p:spPr bwMode="auto">
            <a:xfrm>
              <a:off x="7488705" y="3570288"/>
              <a:ext cx="0" cy="8350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9" name="AutoShape 62"/>
            <p:cNvCxnSpPr>
              <a:cxnSpLocks noChangeShapeType="1"/>
              <a:stCxn id="42" idx="2"/>
            </p:cNvCxnSpPr>
            <p:nvPr/>
          </p:nvCxnSpPr>
          <p:spPr bwMode="auto">
            <a:xfrm flipH="1">
              <a:off x="6313488" y="3502025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40" name="Oval 65"/>
            <p:cNvSpPr>
              <a:spLocks noChangeArrowheads="1"/>
            </p:cNvSpPr>
            <p:nvPr/>
          </p:nvSpPr>
          <p:spPr bwMode="auto">
            <a:xfrm>
              <a:off x="7469188" y="5332413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Oval 66"/>
            <p:cNvSpPr>
              <a:spLocks noChangeArrowheads="1"/>
            </p:cNvSpPr>
            <p:nvPr/>
          </p:nvSpPr>
          <p:spPr bwMode="auto">
            <a:xfrm>
              <a:off x="7459663" y="442277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Oval 68"/>
            <p:cNvSpPr>
              <a:spLocks noChangeArrowheads="1"/>
            </p:cNvSpPr>
            <p:nvPr/>
          </p:nvSpPr>
          <p:spPr bwMode="auto">
            <a:xfrm>
              <a:off x="7434263" y="3460750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34200" y="1371600"/>
            <a:ext cx="1255716" cy="400484"/>
            <a:chOff x="8516142" y="1169538"/>
            <a:chExt cx="1255716" cy="400484"/>
          </a:xfrm>
        </p:grpSpPr>
        <p:cxnSp>
          <p:nvCxnSpPr>
            <p:cNvPr id="44" name="AutoShape 34"/>
            <p:cNvCxnSpPr>
              <a:cxnSpLocks noChangeShapeType="1"/>
              <a:endCxn id="50" idx="0"/>
            </p:cNvCxnSpPr>
            <p:nvPr/>
          </p:nvCxnSpPr>
          <p:spPr bwMode="auto">
            <a:xfrm flipH="1">
              <a:off x="8534654" y="1169538"/>
              <a:ext cx="1543" cy="3509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45" name="AutoShape 35"/>
            <p:cNvCxnSpPr>
              <a:cxnSpLocks noChangeShapeType="1"/>
              <a:endCxn id="52" idx="0"/>
            </p:cNvCxnSpPr>
            <p:nvPr/>
          </p:nvCxnSpPr>
          <p:spPr bwMode="auto">
            <a:xfrm>
              <a:off x="9147856" y="1171692"/>
              <a:ext cx="3857" cy="34880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46" name="AutoShape 36"/>
            <p:cNvCxnSpPr>
              <a:cxnSpLocks noChangeShapeType="1"/>
              <a:stCxn id="52" idx="2"/>
              <a:endCxn id="50" idx="6"/>
            </p:cNvCxnSpPr>
            <p:nvPr/>
          </p:nvCxnSpPr>
          <p:spPr bwMode="auto">
            <a:xfrm flipH="1">
              <a:off x="8566278" y="1552079"/>
              <a:ext cx="553811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8516142" y="1533419"/>
              <a:ext cx="36252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auto">
            <a:xfrm>
              <a:off x="9133973" y="1533419"/>
              <a:ext cx="35481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56" name="AutoShape 57"/>
            <p:cNvCxnSpPr>
              <a:cxnSpLocks noChangeShapeType="1"/>
              <a:endCxn id="62" idx="0"/>
            </p:cNvCxnSpPr>
            <p:nvPr/>
          </p:nvCxnSpPr>
          <p:spPr bwMode="auto">
            <a:xfrm>
              <a:off x="9750261" y="1170256"/>
              <a:ext cx="3856" cy="34880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57" name="AutoShape 58"/>
            <p:cNvCxnSpPr>
              <a:cxnSpLocks noChangeShapeType="1"/>
              <a:stCxn id="62" idx="2"/>
            </p:cNvCxnSpPr>
            <p:nvPr/>
          </p:nvCxnSpPr>
          <p:spPr bwMode="auto">
            <a:xfrm flipH="1">
              <a:off x="9168682" y="1550644"/>
              <a:ext cx="553811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62" name="Oval 65"/>
            <p:cNvSpPr>
              <a:spLocks noChangeArrowheads="1"/>
            </p:cNvSpPr>
            <p:nvPr/>
          </p:nvSpPr>
          <p:spPr bwMode="auto">
            <a:xfrm>
              <a:off x="9736377" y="1531983"/>
              <a:ext cx="35481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43800" y="457200"/>
            <a:ext cx="1255716" cy="884222"/>
            <a:chOff x="4957763" y="3460750"/>
            <a:chExt cx="2584450" cy="1955800"/>
          </a:xfrm>
        </p:grpSpPr>
        <p:cxnSp>
          <p:nvCxnSpPr>
            <p:cNvPr id="66" name="AutoShape 34"/>
            <p:cNvCxnSpPr>
              <a:cxnSpLocks noChangeShapeType="1"/>
              <a:endCxn id="72" idx="0"/>
            </p:cNvCxnSpPr>
            <p:nvPr/>
          </p:nvCxnSpPr>
          <p:spPr bwMode="auto">
            <a:xfrm flipH="1">
              <a:off x="4995863" y="4530725"/>
              <a:ext cx="3175" cy="77628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67" name="AutoShape 35"/>
            <p:cNvCxnSpPr>
              <a:cxnSpLocks noChangeShapeType="1"/>
              <a:stCxn id="75" idx="4"/>
              <a:endCxn id="74" idx="0"/>
            </p:cNvCxnSpPr>
            <p:nvPr/>
          </p:nvCxnSpPr>
          <p:spPr bwMode="auto">
            <a:xfrm>
              <a:off x="6257925" y="4535488"/>
              <a:ext cx="7938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68" name="AutoShape 36"/>
            <p:cNvCxnSpPr>
              <a:cxnSpLocks noChangeShapeType="1"/>
              <a:stCxn id="74" idx="2"/>
              <a:endCxn id="72" idx="6"/>
            </p:cNvCxnSpPr>
            <p:nvPr/>
          </p:nvCxnSpPr>
          <p:spPr bwMode="auto">
            <a:xfrm flipH="1">
              <a:off x="5060950" y="5376863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69" name="AutoShape 37"/>
            <p:cNvCxnSpPr>
              <a:cxnSpLocks noChangeShapeType="1"/>
              <a:stCxn id="75" idx="2"/>
              <a:endCxn id="73" idx="6"/>
            </p:cNvCxnSpPr>
            <p:nvPr/>
          </p:nvCxnSpPr>
          <p:spPr bwMode="auto">
            <a:xfrm flipH="1">
              <a:off x="5062538" y="4467225"/>
              <a:ext cx="1128712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70" name="AutoShape 41"/>
            <p:cNvCxnSpPr>
              <a:cxnSpLocks noChangeShapeType="1"/>
              <a:stCxn id="76" idx="4"/>
              <a:endCxn id="73" idx="0"/>
            </p:cNvCxnSpPr>
            <p:nvPr/>
          </p:nvCxnSpPr>
          <p:spPr bwMode="auto">
            <a:xfrm flipH="1">
              <a:off x="4997450" y="3573463"/>
              <a:ext cx="11113" cy="833437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71" name="AutoShape 43"/>
            <p:cNvCxnSpPr>
              <a:cxnSpLocks noChangeShapeType="1"/>
              <a:stCxn id="77" idx="2"/>
              <a:endCxn id="76" idx="6"/>
            </p:cNvCxnSpPr>
            <p:nvPr/>
          </p:nvCxnSpPr>
          <p:spPr bwMode="auto">
            <a:xfrm flipH="1">
              <a:off x="5073650" y="3505200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72" name="Oval 45"/>
            <p:cNvSpPr>
              <a:spLocks noChangeArrowheads="1"/>
            </p:cNvSpPr>
            <p:nvPr/>
          </p:nvSpPr>
          <p:spPr bwMode="auto">
            <a:xfrm>
              <a:off x="4957763" y="5335588"/>
              <a:ext cx="74612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" name="Oval 46"/>
            <p:cNvSpPr>
              <a:spLocks noChangeArrowheads="1"/>
            </p:cNvSpPr>
            <p:nvPr/>
          </p:nvSpPr>
          <p:spPr bwMode="auto">
            <a:xfrm>
              <a:off x="4959350" y="4435475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" name="Oval 47"/>
            <p:cNvSpPr>
              <a:spLocks noChangeArrowheads="1"/>
            </p:cNvSpPr>
            <p:nvPr/>
          </p:nvSpPr>
          <p:spPr bwMode="auto">
            <a:xfrm>
              <a:off x="6229350" y="5335588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" name="Oval 48"/>
            <p:cNvSpPr>
              <a:spLocks noChangeArrowheads="1"/>
            </p:cNvSpPr>
            <p:nvPr/>
          </p:nvSpPr>
          <p:spPr bwMode="auto">
            <a:xfrm>
              <a:off x="6219825" y="4425950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" name="Oval 51"/>
            <p:cNvSpPr>
              <a:spLocks noChangeArrowheads="1"/>
            </p:cNvSpPr>
            <p:nvPr/>
          </p:nvSpPr>
          <p:spPr bwMode="auto">
            <a:xfrm>
              <a:off x="4970463" y="346392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" name="Oval 52"/>
            <p:cNvSpPr>
              <a:spLocks noChangeArrowheads="1"/>
            </p:cNvSpPr>
            <p:nvPr/>
          </p:nvSpPr>
          <p:spPr bwMode="auto">
            <a:xfrm>
              <a:off x="6194425" y="3463925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78" name="AutoShape 57"/>
            <p:cNvCxnSpPr>
              <a:cxnSpLocks noChangeShapeType="1"/>
              <a:stCxn id="85" idx="4"/>
              <a:endCxn id="84" idx="0"/>
            </p:cNvCxnSpPr>
            <p:nvPr/>
          </p:nvCxnSpPr>
          <p:spPr bwMode="auto">
            <a:xfrm>
              <a:off x="7497763" y="4532313"/>
              <a:ext cx="7937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79" name="AutoShape 58"/>
            <p:cNvCxnSpPr>
              <a:cxnSpLocks noChangeShapeType="1"/>
              <a:stCxn id="84" idx="2"/>
            </p:cNvCxnSpPr>
            <p:nvPr/>
          </p:nvCxnSpPr>
          <p:spPr bwMode="auto">
            <a:xfrm flipH="1">
              <a:off x="6300788" y="5373688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80" name="AutoShape 59"/>
            <p:cNvCxnSpPr>
              <a:cxnSpLocks noChangeShapeType="1"/>
              <a:stCxn id="85" idx="2"/>
            </p:cNvCxnSpPr>
            <p:nvPr/>
          </p:nvCxnSpPr>
          <p:spPr bwMode="auto">
            <a:xfrm flipH="1">
              <a:off x="6302375" y="4464050"/>
              <a:ext cx="1128713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81" name="AutoShape 60"/>
            <p:cNvCxnSpPr>
              <a:cxnSpLocks noChangeShapeType="1"/>
              <a:endCxn id="75" idx="0"/>
            </p:cNvCxnSpPr>
            <p:nvPr/>
          </p:nvCxnSpPr>
          <p:spPr bwMode="auto">
            <a:xfrm>
              <a:off x="6248400" y="3570288"/>
              <a:ext cx="8732" cy="8556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82" name="AutoShape 61"/>
            <p:cNvCxnSpPr>
              <a:cxnSpLocks noChangeShapeType="1"/>
            </p:cNvCxnSpPr>
            <p:nvPr/>
          </p:nvCxnSpPr>
          <p:spPr bwMode="auto">
            <a:xfrm>
              <a:off x="7488705" y="3570288"/>
              <a:ext cx="0" cy="8350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83" name="AutoShape 62"/>
            <p:cNvCxnSpPr>
              <a:cxnSpLocks noChangeShapeType="1"/>
              <a:stCxn id="86" idx="2"/>
            </p:cNvCxnSpPr>
            <p:nvPr/>
          </p:nvCxnSpPr>
          <p:spPr bwMode="auto">
            <a:xfrm flipH="1">
              <a:off x="6313488" y="3502025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84" name="Oval 65"/>
            <p:cNvSpPr>
              <a:spLocks noChangeArrowheads="1"/>
            </p:cNvSpPr>
            <p:nvPr/>
          </p:nvSpPr>
          <p:spPr bwMode="auto">
            <a:xfrm>
              <a:off x="7469188" y="5332413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5" name="Oval 66"/>
            <p:cNvSpPr>
              <a:spLocks noChangeArrowheads="1"/>
            </p:cNvSpPr>
            <p:nvPr/>
          </p:nvSpPr>
          <p:spPr bwMode="auto">
            <a:xfrm>
              <a:off x="7459663" y="442277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" name="Oval 68"/>
            <p:cNvSpPr>
              <a:spLocks noChangeArrowheads="1"/>
            </p:cNvSpPr>
            <p:nvPr/>
          </p:nvSpPr>
          <p:spPr bwMode="auto">
            <a:xfrm>
              <a:off x="7434263" y="3460750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543800" y="1371600"/>
            <a:ext cx="1255716" cy="400484"/>
            <a:chOff x="8516142" y="1169538"/>
            <a:chExt cx="1255716" cy="400484"/>
          </a:xfrm>
        </p:grpSpPr>
        <p:cxnSp>
          <p:nvCxnSpPr>
            <p:cNvPr id="88" name="AutoShape 34"/>
            <p:cNvCxnSpPr>
              <a:cxnSpLocks noChangeShapeType="1"/>
              <a:endCxn id="91" idx="0"/>
            </p:cNvCxnSpPr>
            <p:nvPr/>
          </p:nvCxnSpPr>
          <p:spPr bwMode="auto">
            <a:xfrm flipH="1">
              <a:off x="8534654" y="1169538"/>
              <a:ext cx="1543" cy="3509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89" name="AutoShape 35"/>
            <p:cNvCxnSpPr>
              <a:cxnSpLocks noChangeShapeType="1"/>
              <a:endCxn id="92" idx="0"/>
            </p:cNvCxnSpPr>
            <p:nvPr/>
          </p:nvCxnSpPr>
          <p:spPr bwMode="auto">
            <a:xfrm>
              <a:off x="9147856" y="1171692"/>
              <a:ext cx="3857" cy="34880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90" name="AutoShape 36"/>
            <p:cNvCxnSpPr>
              <a:cxnSpLocks noChangeShapeType="1"/>
              <a:stCxn id="92" idx="2"/>
              <a:endCxn id="91" idx="6"/>
            </p:cNvCxnSpPr>
            <p:nvPr/>
          </p:nvCxnSpPr>
          <p:spPr bwMode="auto">
            <a:xfrm flipH="1">
              <a:off x="8566278" y="1552079"/>
              <a:ext cx="553811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91" name="Oval 45"/>
            <p:cNvSpPr>
              <a:spLocks noChangeArrowheads="1"/>
            </p:cNvSpPr>
            <p:nvPr/>
          </p:nvSpPr>
          <p:spPr bwMode="auto">
            <a:xfrm>
              <a:off x="8516142" y="1533419"/>
              <a:ext cx="36252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" name="Oval 47"/>
            <p:cNvSpPr>
              <a:spLocks noChangeArrowheads="1"/>
            </p:cNvSpPr>
            <p:nvPr/>
          </p:nvSpPr>
          <p:spPr bwMode="auto">
            <a:xfrm>
              <a:off x="9133973" y="1533419"/>
              <a:ext cx="35481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93" name="AutoShape 57"/>
            <p:cNvCxnSpPr>
              <a:cxnSpLocks noChangeShapeType="1"/>
              <a:endCxn id="95" idx="0"/>
            </p:cNvCxnSpPr>
            <p:nvPr/>
          </p:nvCxnSpPr>
          <p:spPr bwMode="auto">
            <a:xfrm>
              <a:off x="9750261" y="1170256"/>
              <a:ext cx="3856" cy="34880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94" name="AutoShape 58"/>
            <p:cNvCxnSpPr>
              <a:cxnSpLocks noChangeShapeType="1"/>
              <a:stCxn id="95" idx="2"/>
            </p:cNvCxnSpPr>
            <p:nvPr/>
          </p:nvCxnSpPr>
          <p:spPr bwMode="auto">
            <a:xfrm flipH="1">
              <a:off x="9168682" y="1550644"/>
              <a:ext cx="553811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95" name="Oval 65"/>
            <p:cNvSpPr>
              <a:spLocks noChangeArrowheads="1"/>
            </p:cNvSpPr>
            <p:nvPr/>
          </p:nvSpPr>
          <p:spPr bwMode="auto">
            <a:xfrm>
              <a:off x="9736377" y="1531983"/>
              <a:ext cx="35481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7" y="2666999"/>
            <a:ext cx="3579037" cy="30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44481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1177393" y="5701553"/>
            <a:ext cx="200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r>
              <a:rPr lang="en-GB" b="1" baseline="30000" dirty="0" smtClean="0"/>
              <a:t>16</a:t>
            </a:r>
            <a:r>
              <a:rPr lang="en-GB" b="1" dirty="0" smtClean="0"/>
              <a:t>  configurations</a:t>
            </a:r>
            <a:endParaRPr lang="en-GB" b="1" dirty="0"/>
          </a:p>
        </p:txBody>
      </p:sp>
      <p:sp>
        <p:nvSpPr>
          <p:cNvPr id="97" name="TextBox 96"/>
          <p:cNvSpPr txBox="1"/>
          <p:nvPr/>
        </p:nvSpPr>
        <p:spPr>
          <a:xfrm rot="16200000">
            <a:off x="-505829" y="3818130"/>
            <a:ext cx="152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Probability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50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240"/>
            <a:ext cx="9144000" cy="776270"/>
          </a:xfrm>
        </p:spPr>
        <p:txBody>
          <a:bodyPr>
            <a:normAutofit/>
          </a:bodyPr>
          <a:lstStyle/>
          <a:p>
            <a:r>
              <a:rPr lang="en-GB" dirty="0" smtClean="0"/>
              <a:t>Putting it together…</a:t>
            </a:r>
            <a:endParaRPr lang="en-GB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413799" y="1606034"/>
            <a:ext cx="3417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… let us look at this later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76240" y="1040368"/>
            <a:ext cx="4742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Posterior: P(</a:t>
            </a:r>
            <a:r>
              <a:rPr lang="en-GB" sz="2000" b="1" dirty="0" err="1" smtClean="0">
                <a:latin typeface="Comic Sans MS" pitchFamily="66" charset="0"/>
              </a:rPr>
              <a:t>x|z</a:t>
            </a:r>
            <a:r>
              <a:rPr lang="en-GB" sz="2000" b="1" dirty="0">
                <a:latin typeface="Comic Sans MS" pitchFamily="66" charset="0"/>
              </a:rPr>
              <a:t>) = P(</a:t>
            </a:r>
            <a:r>
              <a:rPr lang="en-GB" sz="2000" b="1" dirty="0" err="1">
                <a:latin typeface="Comic Sans MS" pitchFamily="66" charset="0"/>
              </a:rPr>
              <a:t>z|x</a:t>
            </a:r>
            <a:r>
              <a:rPr lang="en-GB" sz="2000" b="1" dirty="0">
                <a:latin typeface="Comic Sans MS" pitchFamily="66" charset="0"/>
              </a:rPr>
              <a:t>) P(x</a:t>
            </a:r>
            <a:r>
              <a:rPr lang="en-GB" sz="2000" b="1" dirty="0" smtClean="0">
                <a:latin typeface="Comic Sans MS" pitchFamily="66" charset="0"/>
              </a:rPr>
              <a:t>) / P(z)</a:t>
            </a:r>
            <a:endParaRPr lang="en-GB" sz="2000" b="1" dirty="0">
              <a:latin typeface="Comic Sans MS" pitchFamily="66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25584" y="3299029"/>
            <a:ext cx="80913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P(</a:t>
            </a:r>
            <a:r>
              <a:rPr lang="en-GB" sz="2000" b="1" dirty="0" err="1" smtClean="0">
                <a:latin typeface="Comic Sans MS" pitchFamily="66" charset="0"/>
              </a:rPr>
              <a:t>x|z</a:t>
            </a:r>
            <a:r>
              <a:rPr lang="en-GB" sz="2000" b="1" dirty="0" smtClean="0">
                <a:latin typeface="Comic Sans MS" pitchFamily="66" charset="0"/>
              </a:rPr>
              <a:t>) = 1/P(z)  * </a:t>
            </a:r>
            <a:r>
              <a:rPr lang="en-GB" b="1" dirty="0" smtClean="0">
                <a:latin typeface="Comic Sans MS" pitchFamily="66" charset="0"/>
              </a:rPr>
              <a:t>1/f </a:t>
            </a:r>
            <a:r>
              <a:rPr lang="en-GB" sz="2000" dirty="0">
                <a:latin typeface="Comic Sans MS" pitchFamily="66" charset="0"/>
                <a:cs typeface="Times New Roman" pitchFamily="18" charset="0"/>
              </a:rPr>
              <a:t>∏ </a:t>
            </a:r>
            <a:r>
              <a:rPr lang="en-GB" sz="2000" b="1" dirty="0" err="1" smtClean="0">
                <a:latin typeface="Comic Sans MS" pitchFamily="66" charset="0"/>
              </a:rPr>
              <a:t>exp</a:t>
            </a:r>
            <a:r>
              <a:rPr lang="en-GB" sz="2000" b="1" dirty="0">
                <a:latin typeface="Comic Sans MS" pitchFamily="66" charset="0"/>
              </a:rPr>
              <a:t>{-|x</a:t>
            </a:r>
            <a:r>
              <a:rPr lang="en-GB" sz="2000" b="1" baseline="-25000" dirty="0">
                <a:latin typeface="Comic Sans MS" pitchFamily="66" charset="0"/>
              </a:rPr>
              <a:t>i</a:t>
            </a:r>
            <a:r>
              <a:rPr lang="en-GB" sz="2000" b="1" dirty="0">
                <a:latin typeface="Comic Sans MS" pitchFamily="66" charset="0"/>
              </a:rPr>
              <a:t>-</a:t>
            </a:r>
            <a:r>
              <a:rPr lang="en-GB" sz="2000" b="1" dirty="0" err="1">
                <a:latin typeface="Comic Sans MS" pitchFamily="66" charset="0"/>
              </a:rPr>
              <a:t>x</a:t>
            </a:r>
            <a:r>
              <a:rPr lang="en-GB" sz="2000" b="1" baseline="-25000" dirty="0" err="1">
                <a:latin typeface="Comic Sans MS" pitchFamily="66" charset="0"/>
              </a:rPr>
              <a:t>j</a:t>
            </a:r>
            <a:r>
              <a:rPr lang="en-GB" sz="2000" b="1" dirty="0" smtClean="0">
                <a:latin typeface="Comic Sans MS" pitchFamily="66" charset="0"/>
              </a:rPr>
              <a:t>|} * </a:t>
            </a:r>
            <a:r>
              <a:rPr lang="en-GB" sz="2000" dirty="0" smtClean="0">
                <a:latin typeface="Comic Sans MS" pitchFamily="66" charset="0"/>
                <a:cs typeface="Times New Roman" pitchFamily="18" charset="0"/>
              </a:rPr>
              <a:t>∏</a:t>
            </a:r>
            <a:r>
              <a:rPr lang="en-GB" sz="2000" b="1" dirty="0" smtClean="0">
                <a:latin typeface="Comic Sans MS" pitchFamily="66" charset="0"/>
              </a:rPr>
              <a:t> p(</a:t>
            </a:r>
            <a:r>
              <a:rPr lang="en-GB" sz="2000" b="1" dirty="0" err="1" smtClean="0">
                <a:latin typeface="Comic Sans MS" pitchFamily="66" charset="0"/>
              </a:rPr>
              <a:t>z</a:t>
            </a:r>
            <a:r>
              <a:rPr lang="en-GB" sz="2000" b="1" baseline="-25000" dirty="0" err="1" smtClean="0">
                <a:latin typeface="Comic Sans MS" pitchFamily="66" charset="0"/>
              </a:rPr>
              <a:t>i</a:t>
            </a:r>
            <a:r>
              <a:rPr lang="en-GB" sz="2000" b="1" dirty="0" err="1" smtClean="0">
                <a:latin typeface="Comic Sans MS" pitchFamily="66" charset="0"/>
              </a:rPr>
              <a:t>|x</a:t>
            </a:r>
            <a:r>
              <a:rPr lang="en-GB" sz="2000" b="1" baseline="-25000" dirty="0" err="1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)</a:t>
            </a:r>
          </a:p>
          <a:p>
            <a:r>
              <a:rPr lang="en-GB" sz="2000" b="1" dirty="0">
                <a:latin typeface="Comic Sans MS" pitchFamily="66" charset="0"/>
              </a:rPr>
              <a:t>	</a:t>
            </a:r>
            <a:endParaRPr lang="en-GB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263530" y="2649322"/>
            <a:ext cx="541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Rewriting it… </a:t>
            </a:r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724035" y="1593334"/>
            <a:ext cx="2595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P(</a:t>
            </a:r>
            <a:r>
              <a:rPr lang="en-GB" sz="2000" b="1" dirty="0" err="1">
                <a:latin typeface="Comic Sans MS" pitchFamily="66" charset="0"/>
              </a:rPr>
              <a:t>x,z</a:t>
            </a:r>
            <a:r>
              <a:rPr lang="en-GB" sz="2000" b="1" dirty="0">
                <a:latin typeface="Comic Sans MS" pitchFamily="66" charset="0"/>
              </a:rPr>
              <a:t>) = P(</a:t>
            </a:r>
            <a:r>
              <a:rPr lang="en-GB" sz="2000" b="1" dirty="0" err="1">
                <a:latin typeface="Comic Sans MS" pitchFamily="66" charset="0"/>
              </a:rPr>
              <a:t>z|x</a:t>
            </a:r>
            <a:r>
              <a:rPr lang="en-GB" sz="2000" b="1" dirty="0">
                <a:latin typeface="Comic Sans MS" pitchFamily="66" charset="0"/>
              </a:rPr>
              <a:t>) P(x)</a:t>
            </a:r>
          </a:p>
        </p:txBody>
      </p:sp>
      <p:sp>
        <p:nvSpPr>
          <p:cNvPr id="6" name="Rectangle 5"/>
          <p:cNvSpPr/>
          <p:nvPr/>
        </p:nvSpPr>
        <p:spPr>
          <a:xfrm>
            <a:off x="940070" y="1618734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Joint: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751146" y="5329597"/>
            <a:ext cx="3171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with f</a:t>
            </a:r>
            <a:r>
              <a:rPr lang="en-GB" b="1" dirty="0" smtClean="0">
                <a:latin typeface="Comic Sans MS" pitchFamily="66" charset="0"/>
              </a:rPr>
              <a:t>(z</a:t>
            </a:r>
            <a:r>
              <a:rPr lang="en-GB" b="1" dirty="0">
                <a:latin typeface="Comic Sans MS" pitchFamily="66" charset="0"/>
              </a:rPr>
              <a:t>) =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exp</a:t>
            </a:r>
            <a:r>
              <a:rPr lang="en-GB" b="1" dirty="0">
                <a:latin typeface="Comic Sans MS" pitchFamily="66" charset="0"/>
              </a:rPr>
              <a:t>{-E(</a:t>
            </a:r>
            <a:r>
              <a:rPr lang="en-GB" b="1" dirty="0" err="1">
                <a:latin typeface="Comic Sans MS" pitchFamily="66" charset="0"/>
              </a:rPr>
              <a:t>x,z</a:t>
            </a:r>
            <a:r>
              <a:rPr lang="en-GB" b="1" dirty="0">
                <a:latin typeface="Comic Sans MS" pitchFamily="66" charset="0"/>
              </a:rPr>
              <a:t>)}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2843824" y="3602172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 </a:t>
            </a:r>
            <a:r>
              <a:rPr lang="en-GB" sz="1400" b="1" dirty="0" err="1" smtClean="0">
                <a:latin typeface="Comic Sans MS" pitchFamily="66" charset="0"/>
              </a:rPr>
              <a:t>i,j</a:t>
            </a:r>
            <a:r>
              <a:rPr lang="en-GB" sz="1400" b="1" dirty="0" smtClean="0">
                <a:latin typeface="Comic Sans MS" pitchFamily="66" charset="0"/>
              </a:rPr>
              <a:t> </a:t>
            </a:r>
            <a:r>
              <a:rPr lang="az-Cyrl-AZ" sz="1100" b="1" dirty="0" smtClean="0">
                <a:latin typeface="Comic Sans MS" pitchFamily="66" charset="0"/>
              </a:rPr>
              <a:t>Є</a:t>
            </a:r>
            <a:r>
              <a:rPr lang="en-GB" sz="1400" b="1" dirty="0" smtClean="0">
                <a:latin typeface="Comic Sans MS" pitchFamily="66" charset="0"/>
              </a:rPr>
              <a:t> N</a:t>
            </a:r>
            <a:r>
              <a:rPr lang="en-GB" sz="1400" b="1" baseline="-25000" dirty="0" smtClean="0">
                <a:latin typeface="Comic Sans MS" pitchFamily="66" charset="0"/>
              </a:rPr>
              <a:t>4</a:t>
            </a:r>
            <a:endParaRPr lang="en-GB" sz="1400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5320324" y="3562125"/>
            <a:ext cx="312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 i</a:t>
            </a:r>
            <a:endParaRPr lang="en-GB" sz="14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1171427" y="3988199"/>
            <a:ext cx="6743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= </a:t>
            </a:r>
            <a:r>
              <a:rPr lang="en-GB" sz="2000" b="1" dirty="0" smtClean="0">
                <a:latin typeface="Comic Sans MS" pitchFamily="66" charset="0"/>
              </a:rPr>
              <a:t>1/f(z)  </a:t>
            </a:r>
            <a:r>
              <a:rPr lang="en-GB" sz="2000" b="1" dirty="0" err="1" smtClean="0">
                <a:latin typeface="Comic Sans MS" pitchFamily="66" charset="0"/>
              </a:rPr>
              <a:t>exp</a:t>
            </a:r>
            <a:r>
              <a:rPr lang="en-GB" sz="2000" b="1" dirty="0" smtClean="0">
                <a:latin typeface="Comic Sans MS" pitchFamily="66" charset="0"/>
              </a:rPr>
              <a:t>{- (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000" b="1" dirty="0" smtClean="0">
                <a:latin typeface="Comic Sans MS" pitchFamily="66" charset="0"/>
              </a:rPr>
              <a:t>|x</a:t>
            </a:r>
            <a:r>
              <a:rPr lang="en-GB" sz="2000" b="1" baseline="-25000" dirty="0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-</a:t>
            </a:r>
            <a:r>
              <a:rPr lang="en-GB" sz="2000" b="1" dirty="0" err="1" smtClean="0">
                <a:latin typeface="Comic Sans MS" pitchFamily="66" charset="0"/>
              </a:rPr>
              <a:t>x</a:t>
            </a:r>
            <a:r>
              <a:rPr lang="en-GB" sz="2000" b="1" baseline="-25000" dirty="0" err="1" smtClean="0">
                <a:latin typeface="Comic Sans MS" pitchFamily="66" charset="0"/>
              </a:rPr>
              <a:t>j</a:t>
            </a:r>
            <a:r>
              <a:rPr lang="en-GB" sz="2000" b="1" dirty="0" smtClean="0">
                <a:latin typeface="Comic Sans MS" pitchFamily="66" charset="0"/>
              </a:rPr>
              <a:t>| +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sz="2000" b="1" dirty="0" smtClean="0">
                <a:latin typeface="Comic Sans MS" pitchFamily="66" charset="0"/>
              </a:rPr>
              <a:t> -log p(</a:t>
            </a:r>
            <a:r>
              <a:rPr lang="en-GB" sz="2000" b="1" dirty="0" err="1" smtClean="0">
                <a:latin typeface="Comic Sans MS" pitchFamily="66" charset="0"/>
              </a:rPr>
              <a:t>z</a:t>
            </a:r>
            <a:r>
              <a:rPr lang="en-GB" sz="2000" b="1" baseline="-25000" dirty="0" err="1" smtClean="0">
                <a:latin typeface="Comic Sans MS" pitchFamily="66" charset="0"/>
              </a:rPr>
              <a:t>i</a:t>
            </a:r>
            <a:r>
              <a:rPr lang="en-GB" sz="2000" b="1" dirty="0" err="1" smtClean="0">
                <a:latin typeface="Comic Sans MS" pitchFamily="66" charset="0"/>
              </a:rPr>
              <a:t>|x</a:t>
            </a:r>
            <a:r>
              <a:rPr lang="en-GB" sz="2000" b="1" baseline="-25000" dirty="0" err="1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)) }</a:t>
            </a:r>
            <a:endParaRPr lang="en-GB" sz="2000" dirty="0"/>
          </a:p>
        </p:txBody>
      </p:sp>
      <p:sp>
        <p:nvSpPr>
          <p:cNvPr id="33" name="Rectangle 32"/>
          <p:cNvSpPr/>
          <p:nvPr/>
        </p:nvSpPr>
        <p:spPr>
          <a:xfrm>
            <a:off x="4698529" y="4285220"/>
            <a:ext cx="312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 i</a:t>
            </a:r>
            <a:endParaRPr lang="en-GB" sz="1400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3047024" y="4297920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 </a:t>
            </a:r>
            <a:r>
              <a:rPr lang="en-GB" sz="1400" b="1" dirty="0" err="1" smtClean="0">
                <a:latin typeface="Comic Sans MS" pitchFamily="66" charset="0"/>
              </a:rPr>
              <a:t>i,j</a:t>
            </a:r>
            <a:r>
              <a:rPr lang="en-GB" sz="1400" b="1" dirty="0" smtClean="0">
                <a:latin typeface="Comic Sans MS" pitchFamily="66" charset="0"/>
              </a:rPr>
              <a:t> </a:t>
            </a:r>
            <a:r>
              <a:rPr lang="az-Cyrl-AZ" sz="1100" b="1" dirty="0" smtClean="0">
                <a:latin typeface="Comic Sans MS" pitchFamily="66" charset="0"/>
              </a:rPr>
              <a:t>Є</a:t>
            </a:r>
            <a:r>
              <a:rPr lang="en-GB" sz="1400" b="1" dirty="0" smtClean="0">
                <a:latin typeface="Comic Sans MS" pitchFamily="66" charset="0"/>
              </a:rPr>
              <a:t> N</a:t>
            </a:r>
            <a:r>
              <a:rPr lang="en-GB" sz="1400" b="1" baseline="-25000" dirty="0" smtClean="0">
                <a:latin typeface="Comic Sans MS" pitchFamily="66" charset="0"/>
              </a:rPr>
              <a:t>4</a:t>
            </a:r>
            <a:endParaRPr lang="en-GB" sz="1400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534174" y="5342297"/>
            <a:ext cx="6743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= </a:t>
            </a:r>
            <a:r>
              <a:rPr lang="en-GB" sz="2000" b="1" dirty="0" smtClean="0">
                <a:latin typeface="Comic Sans MS" pitchFamily="66" charset="0"/>
              </a:rPr>
              <a:t>1/f(z)  </a:t>
            </a:r>
            <a:r>
              <a:rPr lang="en-GB" sz="2000" b="1" dirty="0" err="1" smtClean="0">
                <a:latin typeface="Comic Sans MS" pitchFamily="66" charset="0"/>
              </a:rPr>
              <a:t>exp</a:t>
            </a:r>
            <a:r>
              <a:rPr lang="en-GB" sz="2000" b="1" dirty="0" smtClean="0">
                <a:latin typeface="Comic Sans MS" pitchFamily="66" charset="0"/>
              </a:rPr>
              <a:t>{-E(</a:t>
            </a:r>
            <a:r>
              <a:rPr lang="en-GB" sz="2000" b="1" dirty="0" err="1" smtClean="0">
                <a:latin typeface="Comic Sans MS" pitchFamily="66" charset="0"/>
              </a:rPr>
              <a:t>x,z</a:t>
            </a:r>
            <a:r>
              <a:rPr lang="en-GB" sz="2000" b="1" dirty="0" smtClean="0">
                <a:latin typeface="Comic Sans MS" pitchFamily="66" charset="0"/>
              </a:rPr>
              <a:t>)}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44808" y="5837198"/>
            <a:ext cx="283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“Gibbs distribution”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9384" y="4648599"/>
            <a:ext cx="8767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= </a:t>
            </a:r>
            <a:r>
              <a:rPr lang="en-GB" sz="2000" b="1" dirty="0" smtClean="0">
                <a:latin typeface="Comic Sans MS" pitchFamily="66" charset="0"/>
              </a:rPr>
              <a:t>1/f(z)  </a:t>
            </a:r>
            <a:r>
              <a:rPr lang="en-GB" sz="2000" b="1" dirty="0" err="1" smtClean="0">
                <a:latin typeface="Comic Sans MS" pitchFamily="66" charset="0"/>
              </a:rPr>
              <a:t>exp</a:t>
            </a:r>
            <a:r>
              <a:rPr lang="en-GB" sz="2000" b="1" dirty="0" smtClean="0">
                <a:latin typeface="Comic Sans MS" pitchFamily="66" charset="0"/>
              </a:rPr>
              <a:t>{- (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000" b="1" dirty="0" smtClean="0">
                <a:latin typeface="Comic Sans MS" pitchFamily="66" charset="0"/>
              </a:rPr>
              <a:t>|x</a:t>
            </a:r>
            <a:r>
              <a:rPr lang="en-GB" sz="2000" b="1" baseline="-25000" dirty="0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-</a:t>
            </a:r>
            <a:r>
              <a:rPr lang="en-GB" sz="2000" b="1" dirty="0" err="1" smtClean="0">
                <a:latin typeface="Comic Sans MS" pitchFamily="66" charset="0"/>
              </a:rPr>
              <a:t>x</a:t>
            </a:r>
            <a:r>
              <a:rPr lang="en-GB" sz="2000" b="1" baseline="-25000" dirty="0" err="1" smtClean="0">
                <a:latin typeface="Comic Sans MS" pitchFamily="66" charset="0"/>
              </a:rPr>
              <a:t>j</a:t>
            </a:r>
            <a:r>
              <a:rPr lang="en-GB" sz="2000" b="1" dirty="0" smtClean="0">
                <a:latin typeface="Comic Sans MS" pitchFamily="66" charset="0"/>
              </a:rPr>
              <a:t>| +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sz="2000" b="1" dirty="0" smtClean="0">
                <a:latin typeface="Comic Sans MS" pitchFamily="66" charset="0"/>
              </a:rPr>
              <a:t> -log p(</a:t>
            </a:r>
            <a:r>
              <a:rPr lang="en-GB" sz="2000" b="1" dirty="0" err="1" smtClean="0">
                <a:latin typeface="Comic Sans MS" pitchFamily="66" charset="0"/>
              </a:rPr>
              <a:t>z</a:t>
            </a:r>
            <a:r>
              <a:rPr lang="en-GB" sz="2000" b="1" baseline="-25000" dirty="0" err="1" smtClean="0">
                <a:latin typeface="Comic Sans MS" pitchFamily="66" charset="0"/>
              </a:rPr>
              <a:t>i</a:t>
            </a:r>
            <a:r>
              <a:rPr lang="en-GB" sz="2000" b="1" dirty="0" err="1" smtClean="0">
                <a:latin typeface="Comic Sans MS" pitchFamily="66" charset="0"/>
              </a:rPr>
              <a:t>|x</a:t>
            </a:r>
            <a:r>
              <a:rPr lang="en-GB" sz="2000" b="1" baseline="-25000" dirty="0" err="1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=0)(1-x</a:t>
            </a:r>
            <a:r>
              <a:rPr lang="en-GB" sz="2000" b="1" baseline="-25000" dirty="0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) -log p(</a:t>
            </a:r>
            <a:r>
              <a:rPr lang="en-GB" sz="2000" b="1" dirty="0" err="1" smtClean="0">
                <a:latin typeface="Comic Sans MS" pitchFamily="66" charset="0"/>
              </a:rPr>
              <a:t>z</a:t>
            </a:r>
            <a:r>
              <a:rPr lang="en-GB" sz="2000" b="1" baseline="-25000" dirty="0" err="1" smtClean="0">
                <a:latin typeface="Comic Sans MS" pitchFamily="66" charset="0"/>
              </a:rPr>
              <a:t>i</a:t>
            </a:r>
            <a:r>
              <a:rPr lang="en-GB" sz="2000" b="1" dirty="0" err="1" smtClean="0">
                <a:latin typeface="Comic Sans MS" pitchFamily="66" charset="0"/>
              </a:rPr>
              <a:t>|x</a:t>
            </a:r>
            <a:r>
              <a:rPr lang="en-GB" sz="2000" b="1" baseline="-25000" dirty="0" err="1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=1)x</a:t>
            </a:r>
            <a:r>
              <a:rPr lang="en-GB" sz="2000" b="1" baseline="-25000" dirty="0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)}</a:t>
            </a:r>
            <a:endParaRPr lang="en-GB" sz="2000" dirty="0"/>
          </a:p>
        </p:txBody>
      </p:sp>
      <p:sp>
        <p:nvSpPr>
          <p:cNvPr id="38" name="Rectangle 37"/>
          <p:cNvSpPr/>
          <p:nvPr/>
        </p:nvSpPr>
        <p:spPr>
          <a:xfrm>
            <a:off x="4043786" y="4945620"/>
            <a:ext cx="312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 i</a:t>
            </a:r>
            <a:endParaRPr lang="en-GB" sz="1400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2392281" y="4958320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 </a:t>
            </a:r>
            <a:r>
              <a:rPr lang="en-GB" sz="1400" b="1" dirty="0" err="1" smtClean="0">
                <a:latin typeface="Comic Sans MS" pitchFamily="66" charset="0"/>
              </a:rPr>
              <a:t>i,j</a:t>
            </a:r>
            <a:r>
              <a:rPr lang="en-GB" sz="1400" b="1" dirty="0" smtClean="0">
                <a:latin typeface="Comic Sans MS" pitchFamily="66" charset="0"/>
              </a:rPr>
              <a:t> </a:t>
            </a:r>
            <a:r>
              <a:rPr lang="az-Cyrl-AZ" sz="1100" b="1" dirty="0" smtClean="0">
                <a:latin typeface="Comic Sans MS" pitchFamily="66" charset="0"/>
              </a:rPr>
              <a:t>Є</a:t>
            </a:r>
            <a:r>
              <a:rPr lang="en-GB" sz="1400" b="1" dirty="0" smtClean="0">
                <a:latin typeface="Comic Sans MS" pitchFamily="66" charset="0"/>
              </a:rPr>
              <a:t> N</a:t>
            </a:r>
            <a:r>
              <a:rPr lang="en-GB" sz="1400" b="1" baseline="-25000" dirty="0" smtClean="0">
                <a:latin typeface="Comic Sans MS" pitchFamily="66" charset="0"/>
              </a:rPr>
              <a:t>4</a:t>
            </a:r>
            <a:endParaRPr lang="en-GB" sz="1400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5117716" y="5601732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86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33" grpId="0"/>
      <p:bldP spid="35" grpId="0"/>
      <p:bldP spid="36" grpId="0"/>
      <p:bldP spid="13" grpId="0"/>
      <p:bldP spid="37" grpId="0"/>
      <p:bldP spid="38" grpId="0"/>
      <p:bldP spid="3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240"/>
            <a:ext cx="9144000" cy="776270"/>
          </a:xfrm>
        </p:spPr>
        <p:txBody>
          <a:bodyPr>
            <a:normAutofit/>
          </a:bodyPr>
          <a:lstStyle/>
          <a:p>
            <a:r>
              <a:rPr lang="en-GB" dirty="0" smtClean="0"/>
              <a:t>Gibbs Distribution is more general </a:t>
            </a:r>
            <a:endParaRPr lang="en-GB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69834" y="5434022"/>
            <a:ext cx="50097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-log p(</a:t>
            </a:r>
            <a:r>
              <a:rPr lang="en-GB" sz="2000" b="1" dirty="0" err="1" smtClean="0">
                <a:latin typeface="Comic Sans MS" pitchFamily="66" charset="0"/>
              </a:rPr>
              <a:t>z</a:t>
            </a:r>
            <a:r>
              <a:rPr lang="en-GB" sz="2000" b="1" baseline="-25000" dirty="0" err="1" smtClean="0">
                <a:latin typeface="Comic Sans MS" pitchFamily="66" charset="0"/>
              </a:rPr>
              <a:t>i</a:t>
            </a:r>
            <a:r>
              <a:rPr lang="en-GB" sz="2000" b="1" dirty="0" err="1" smtClean="0">
                <a:latin typeface="Comic Sans MS" pitchFamily="66" charset="0"/>
              </a:rPr>
              <a:t>|x</a:t>
            </a:r>
            <a:r>
              <a:rPr lang="en-GB" sz="2000" b="1" baseline="-25000" dirty="0" err="1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=1) x</a:t>
            </a:r>
            <a:r>
              <a:rPr lang="en-GB" sz="2000" b="1" baseline="-25000" dirty="0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 -log p(</a:t>
            </a:r>
            <a:r>
              <a:rPr lang="en-GB" sz="2000" b="1" dirty="0" err="1" smtClean="0">
                <a:latin typeface="Comic Sans MS" pitchFamily="66" charset="0"/>
              </a:rPr>
              <a:t>z</a:t>
            </a:r>
            <a:r>
              <a:rPr lang="en-GB" sz="2000" b="1" baseline="-25000" dirty="0" err="1" smtClean="0">
                <a:latin typeface="Comic Sans MS" pitchFamily="66" charset="0"/>
              </a:rPr>
              <a:t>i</a:t>
            </a:r>
            <a:r>
              <a:rPr lang="en-GB" sz="2000" b="1" dirty="0" err="1" smtClean="0">
                <a:latin typeface="Comic Sans MS" pitchFamily="66" charset="0"/>
              </a:rPr>
              <a:t>|x</a:t>
            </a:r>
            <a:r>
              <a:rPr lang="en-GB" sz="2000" b="1" baseline="-25000" dirty="0" err="1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=0) (1-x</a:t>
            </a:r>
            <a:r>
              <a:rPr lang="en-GB" sz="2000" b="1" baseline="-25000" dirty="0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) </a:t>
            </a: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1062720" y="5415325"/>
            <a:ext cx="1636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latin typeface="Comic Sans MS" pitchFamily="66" charset="0"/>
              </a:rPr>
              <a:t>θ</a:t>
            </a:r>
            <a:r>
              <a:rPr lang="en-GB" sz="2000" b="1" baseline="-25000" dirty="0" smtClean="0">
                <a:latin typeface="Comic Sans MS" pitchFamily="66" charset="0"/>
              </a:rPr>
              <a:t>i </a:t>
            </a:r>
            <a:r>
              <a:rPr lang="en-GB" sz="2000" b="1" dirty="0" smtClean="0">
                <a:latin typeface="Comic Sans MS" pitchFamily="66" charset="0"/>
              </a:rPr>
              <a:t>(</a:t>
            </a:r>
            <a:r>
              <a:rPr lang="en-GB" sz="2000" b="1" dirty="0" err="1" smtClean="0">
                <a:latin typeface="Comic Sans MS" pitchFamily="66" charset="0"/>
              </a:rPr>
              <a:t>x</a:t>
            </a:r>
            <a:r>
              <a:rPr lang="en-GB" sz="2000" b="1" baseline="-25000" dirty="0" err="1" smtClean="0">
                <a:latin typeface="Comic Sans MS" pitchFamily="66" charset="0"/>
              </a:rPr>
              <a:t>i</a:t>
            </a:r>
            <a:r>
              <a:rPr lang="en-GB" sz="2000" b="1" dirty="0" err="1" smtClean="0">
                <a:latin typeface="Comic Sans MS" pitchFamily="66" charset="0"/>
              </a:rPr>
              <a:t>,z</a:t>
            </a:r>
            <a:r>
              <a:rPr lang="en-GB" sz="2000" b="1" baseline="-25000" dirty="0" err="1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) =  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1013239" y="4903519"/>
            <a:ext cx="2419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b="1" dirty="0" smtClean="0">
                <a:latin typeface="Comic Sans MS" pitchFamily="66" charset="0"/>
              </a:rPr>
              <a:t>θ</a:t>
            </a:r>
            <a:r>
              <a:rPr lang="en-GB" sz="2000" b="1" baseline="-25000" dirty="0" err="1" smtClean="0">
                <a:latin typeface="Comic Sans MS" pitchFamily="66" charset="0"/>
              </a:rPr>
              <a:t>ij</a:t>
            </a:r>
            <a:r>
              <a:rPr lang="en-GB" sz="2000" b="1" baseline="-25000" dirty="0" smtClean="0">
                <a:latin typeface="Comic Sans MS" pitchFamily="66" charset="0"/>
              </a:rPr>
              <a:t> </a:t>
            </a:r>
            <a:r>
              <a:rPr lang="en-GB" sz="2000" b="1" dirty="0" smtClean="0">
                <a:latin typeface="Comic Sans MS" pitchFamily="66" charset="0"/>
              </a:rPr>
              <a:t>(</a:t>
            </a:r>
            <a:r>
              <a:rPr lang="en-GB" sz="2000" b="1" dirty="0" err="1" smtClean="0">
                <a:latin typeface="Comic Sans MS" pitchFamily="66" charset="0"/>
              </a:rPr>
              <a:t>x</a:t>
            </a:r>
            <a:r>
              <a:rPr lang="en-GB" sz="2000" b="1" baseline="-25000" dirty="0" err="1" smtClean="0">
                <a:latin typeface="Comic Sans MS" pitchFamily="66" charset="0"/>
              </a:rPr>
              <a:t>i</a:t>
            </a:r>
            <a:r>
              <a:rPr lang="en-GB" sz="2000" b="1" dirty="0" err="1" smtClean="0">
                <a:latin typeface="Comic Sans MS" pitchFamily="66" charset="0"/>
              </a:rPr>
              <a:t>,x</a:t>
            </a:r>
            <a:r>
              <a:rPr lang="en-GB" sz="2000" b="1" baseline="-25000" dirty="0" err="1" smtClean="0">
                <a:latin typeface="Comic Sans MS" pitchFamily="66" charset="0"/>
              </a:rPr>
              <a:t>j</a:t>
            </a:r>
            <a:r>
              <a:rPr lang="en-GB" sz="2000" b="1" dirty="0" smtClean="0">
                <a:latin typeface="Comic Sans MS" pitchFamily="66" charset="0"/>
              </a:rPr>
              <a:t>) = |x</a:t>
            </a:r>
            <a:r>
              <a:rPr lang="en-GB" sz="2000" b="1" baseline="-25000" dirty="0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-</a:t>
            </a:r>
            <a:r>
              <a:rPr lang="en-GB" sz="2000" b="1" dirty="0" err="1" smtClean="0">
                <a:latin typeface="Comic Sans MS" pitchFamily="66" charset="0"/>
              </a:rPr>
              <a:t>x</a:t>
            </a:r>
            <a:r>
              <a:rPr lang="en-GB" sz="2000" b="1" baseline="-25000" dirty="0" err="1" smtClean="0">
                <a:latin typeface="Comic Sans MS" pitchFamily="66" charset="0"/>
              </a:rPr>
              <a:t>j</a:t>
            </a:r>
            <a:r>
              <a:rPr lang="en-GB" sz="2000" b="1" dirty="0" smtClean="0">
                <a:latin typeface="Comic Sans MS" pitchFamily="66" charset="0"/>
              </a:rPr>
              <a:t>|</a:t>
            </a:r>
            <a:endParaRPr lang="en-GB" sz="2000" b="1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52880" y="3706150"/>
            <a:ext cx="188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D09E00"/>
                </a:solidFill>
              </a:rPr>
              <a:t>Unary term </a:t>
            </a:r>
            <a:endParaRPr lang="en-GB" sz="2400" b="1" dirty="0">
              <a:solidFill>
                <a:srgbClr val="D09E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3380" y="4903519"/>
            <a:ext cx="54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“encoded our prior knowledge over </a:t>
            </a:r>
            <a:r>
              <a:rPr lang="en-GB" sz="2000" b="1" dirty="0" err="1" smtClean="0"/>
              <a:t>labellings</a:t>
            </a:r>
            <a:r>
              <a:rPr lang="en-GB" sz="2000" b="1" dirty="0" smtClean="0"/>
              <a:t>”  </a:t>
            </a:r>
            <a:endParaRPr lang="en-GB" sz="2400" b="1" dirty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39586" y="1842299"/>
            <a:ext cx="8028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P(</a:t>
            </a:r>
            <a:r>
              <a:rPr lang="en-GB" sz="2400" b="1" dirty="0" err="1" smtClean="0">
                <a:latin typeface="Comic Sans MS" pitchFamily="66" charset="0"/>
              </a:rPr>
              <a:t>x|z</a:t>
            </a:r>
            <a:r>
              <a:rPr lang="en-GB" sz="2400" b="1" dirty="0" smtClean="0">
                <a:latin typeface="Comic Sans MS" pitchFamily="66" charset="0"/>
              </a:rPr>
              <a:t>) = </a:t>
            </a:r>
            <a:r>
              <a:rPr lang="en-GB" sz="2000" b="1" dirty="0" smtClean="0">
                <a:latin typeface="Comic Sans MS" pitchFamily="66" charset="0"/>
              </a:rPr>
              <a:t>1/f(z) </a:t>
            </a:r>
            <a:r>
              <a:rPr lang="en-GB" sz="2400" b="1" dirty="0" smtClean="0">
                <a:latin typeface="Comic Sans MS" pitchFamily="66" charset="0"/>
              </a:rPr>
              <a:t>exp{-E(</a:t>
            </a:r>
            <a:r>
              <a:rPr lang="en-GB" sz="2400" b="1" dirty="0" err="1" smtClean="0">
                <a:latin typeface="Comic Sans MS" pitchFamily="66" charset="0"/>
              </a:rPr>
              <a:t>x,z</a:t>
            </a:r>
            <a:r>
              <a:rPr lang="en-GB" sz="2400" b="1" dirty="0" smtClean="0">
                <a:latin typeface="Comic Sans MS" pitchFamily="66" charset="0"/>
              </a:rPr>
              <a:t>)}   </a:t>
            </a:r>
            <a:r>
              <a:rPr lang="en-GB" sz="2000" b="1" dirty="0" smtClean="0">
                <a:latin typeface="Comic Sans MS" pitchFamily="66" charset="0"/>
              </a:rPr>
              <a:t>with f(z) =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Comic Sans MS" pitchFamily="66" charset="0"/>
              </a:rPr>
              <a:t>exp</a:t>
            </a:r>
            <a:r>
              <a:rPr lang="en-GB" sz="2000" b="1" dirty="0">
                <a:latin typeface="Comic Sans MS" pitchFamily="66" charset="0"/>
              </a:rPr>
              <a:t>{-E(</a:t>
            </a:r>
            <a:r>
              <a:rPr lang="en-GB" sz="2000" b="1" dirty="0" err="1">
                <a:latin typeface="Comic Sans MS" pitchFamily="66" charset="0"/>
              </a:rPr>
              <a:t>x,z</a:t>
            </a:r>
            <a:r>
              <a:rPr lang="en-GB" sz="2000" b="1" dirty="0">
                <a:latin typeface="Comic Sans MS" pitchFamily="66" charset="0"/>
              </a:rPr>
              <a:t>)}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endParaRPr lang="en-GB" sz="2400" dirty="0"/>
          </a:p>
        </p:txBody>
      </p:sp>
      <p:grpSp>
        <p:nvGrpSpPr>
          <p:cNvPr id="26" name="Group 20"/>
          <p:cNvGrpSpPr>
            <a:grpSpLocks/>
          </p:cNvGrpSpPr>
          <p:nvPr/>
        </p:nvGrpSpPr>
        <p:grpSpPr bwMode="auto">
          <a:xfrm>
            <a:off x="0" y="2982490"/>
            <a:ext cx="9144000" cy="1005536"/>
            <a:chOff x="967928" y="6450648"/>
            <a:chExt cx="8369740" cy="1985248"/>
          </a:xfrm>
        </p:grpSpPr>
        <p:sp>
          <p:nvSpPr>
            <p:cNvPr id="28" name="TextBox 17"/>
            <p:cNvSpPr txBox="1">
              <a:spLocks noChangeArrowheads="1"/>
            </p:cNvSpPr>
            <p:nvPr/>
          </p:nvSpPr>
          <p:spPr bwMode="auto">
            <a:xfrm>
              <a:off x="967928" y="6450648"/>
              <a:ext cx="8369740" cy="1033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 smtClean="0">
                  <a:latin typeface="Comic Sans MS" pitchFamily="66" charset="0"/>
                </a:rPr>
                <a:t>E(</a:t>
              </a:r>
              <a:r>
                <a:rPr lang="en-GB" sz="2000" b="1" dirty="0" err="1" smtClean="0">
                  <a:latin typeface="Comic Sans MS" pitchFamily="66" charset="0"/>
                </a:rPr>
                <a:t>x,z</a:t>
              </a:r>
              <a:r>
                <a:rPr lang="en-GB" sz="2000" b="1" dirty="0" smtClean="0">
                  <a:latin typeface="Comic Sans MS" pitchFamily="66" charset="0"/>
                </a:rPr>
                <a:t>) </a:t>
              </a:r>
              <a:r>
                <a:rPr lang="en-GB" sz="2000" b="1" dirty="0">
                  <a:latin typeface="Comic Sans MS" pitchFamily="66" charset="0"/>
                </a:rPr>
                <a:t>= </a:t>
              </a:r>
              <a:r>
                <a:rPr lang="en-GB" sz="2800" dirty="0" smtClean="0">
                  <a:latin typeface="Times New Roman" pitchFamily="18" charset="0"/>
                  <a:cs typeface="Times New Roman" pitchFamily="18" charset="0"/>
                </a:rPr>
                <a:t>∑</a:t>
              </a:r>
              <a:r>
                <a:rPr lang="en-GB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b="1" dirty="0">
                  <a:latin typeface="Comic Sans MS" pitchFamily="66" charset="0"/>
                </a:rPr>
                <a:t>θ</a:t>
              </a:r>
              <a:r>
                <a:rPr lang="en-GB" sz="2000" b="1" baseline="-25000" dirty="0">
                  <a:latin typeface="Comic Sans MS" pitchFamily="66" charset="0"/>
                </a:rPr>
                <a:t>i </a:t>
              </a:r>
              <a:r>
                <a:rPr lang="en-GB" sz="2000" b="1" dirty="0" smtClean="0">
                  <a:latin typeface="Comic Sans MS" pitchFamily="66" charset="0"/>
                </a:rPr>
                <a:t>(</a:t>
              </a:r>
              <a:r>
                <a:rPr lang="en-GB" sz="2000" b="1" dirty="0" err="1" smtClean="0">
                  <a:latin typeface="Comic Sans MS" pitchFamily="66" charset="0"/>
                </a:rPr>
                <a:t>x</a:t>
              </a:r>
              <a:r>
                <a:rPr lang="en-GB" sz="2000" b="1" baseline="-25000" dirty="0" err="1" smtClean="0">
                  <a:latin typeface="Comic Sans MS" pitchFamily="66" charset="0"/>
                </a:rPr>
                <a:t>i</a:t>
              </a:r>
              <a:r>
                <a:rPr lang="en-GB" sz="2000" b="1" dirty="0" err="1" smtClean="0">
                  <a:latin typeface="Comic Sans MS" pitchFamily="66" charset="0"/>
                </a:rPr>
                <a:t>,z</a:t>
              </a:r>
              <a:r>
                <a:rPr lang="en-GB" sz="2000" b="1" dirty="0" smtClean="0">
                  <a:latin typeface="Comic Sans MS" pitchFamily="66" charset="0"/>
                </a:rPr>
                <a:t>) </a:t>
              </a:r>
              <a:r>
                <a:rPr lang="en-GB" sz="2000" b="1" dirty="0">
                  <a:latin typeface="Comic Sans MS" pitchFamily="66" charset="0"/>
                </a:rPr>
                <a:t>+ </a:t>
              </a:r>
              <a:r>
                <a:rPr lang="en-GB" sz="2000" b="1" dirty="0" smtClean="0">
                  <a:latin typeface="Comic Sans MS" pitchFamily="66" charset="0"/>
                </a:rPr>
                <a:t>w</a:t>
              </a:r>
              <a:r>
                <a:rPr lang="en-GB" sz="2800" dirty="0" smtClean="0">
                  <a:latin typeface="Times New Roman" pitchFamily="18" charset="0"/>
                  <a:cs typeface="Times New Roman" pitchFamily="18" charset="0"/>
                </a:rPr>
                <a:t>∑</a:t>
              </a:r>
              <a:r>
                <a:rPr lang="en-GB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b="1" dirty="0">
                  <a:latin typeface="Comic Sans MS" pitchFamily="66" charset="0"/>
                </a:rPr>
                <a:t>θ</a:t>
              </a:r>
              <a:r>
                <a:rPr lang="en-GB" sz="2000" b="1" baseline="-25000" dirty="0" err="1">
                  <a:latin typeface="Comic Sans MS" pitchFamily="66" charset="0"/>
                </a:rPr>
                <a:t>ij</a:t>
              </a:r>
              <a:r>
                <a:rPr lang="en-GB" sz="2000" b="1" baseline="-25000" dirty="0">
                  <a:latin typeface="Comic Sans MS" pitchFamily="66" charset="0"/>
                </a:rPr>
                <a:t> </a:t>
              </a:r>
              <a:r>
                <a:rPr lang="en-GB" sz="2000" b="1" dirty="0" smtClean="0">
                  <a:latin typeface="Comic Sans MS" pitchFamily="66" charset="0"/>
                </a:rPr>
                <a:t>(</a:t>
              </a:r>
              <a:r>
                <a:rPr lang="en-GB" sz="2000" b="1" dirty="0" err="1" smtClean="0">
                  <a:latin typeface="Comic Sans MS" pitchFamily="66" charset="0"/>
                </a:rPr>
                <a:t>x</a:t>
              </a:r>
              <a:r>
                <a:rPr lang="en-GB" sz="2000" b="1" baseline="-25000" dirty="0" err="1" smtClean="0">
                  <a:latin typeface="Comic Sans MS" pitchFamily="66" charset="0"/>
                </a:rPr>
                <a:t>i</a:t>
              </a:r>
              <a:r>
                <a:rPr lang="en-GB" sz="2000" b="1" dirty="0" err="1" smtClean="0">
                  <a:latin typeface="Comic Sans MS" pitchFamily="66" charset="0"/>
                </a:rPr>
                <a:t>,x</a:t>
              </a:r>
              <a:r>
                <a:rPr lang="en-GB" sz="2000" b="1" baseline="-25000" dirty="0" err="1" smtClean="0">
                  <a:latin typeface="Comic Sans MS" pitchFamily="66" charset="0"/>
                </a:rPr>
                <a:t>j</a:t>
              </a:r>
              <a:r>
                <a:rPr lang="en-GB" sz="2000" b="1" dirty="0" err="1" smtClean="0">
                  <a:latin typeface="Comic Sans MS" pitchFamily="66" charset="0"/>
                </a:rPr>
                <a:t>,z</a:t>
              </a:r>
              <a:r>
                <a:rPr lang="en-GB" sz="2000" b="1" dirty="0" smtClean="0">
                  <a:latin typeface="Comic Sans MS" pitchFamily="66" charset="0"/>
                </a:rPr>
                <a:t>) + </a:t>
              </a:r>
              <a:r>
                <a:rPr lang="en-GB" sz="2800" dirty="0">
                  <a:latin typeface="Times New Roman" pitchFamily="18" charset="0"/>
                  <a:cs typeface="Times New Roman" pitchFamily="18" charset="0"/>
                </a:rPr>
                <a:t>∑</a:t>
              </a:r>
              <a:r>
                <a:rPr lang="en-GB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b="1" dirty="0">
                  <a:latin typeface="Comic Sans MS" pitchFamily="66" charset="0"/>
                </a:rPr>
                <a:t>θ</a:t>
              </a:r>
              <a:r>
                <a:rPr lang="en-GB" sz="2000" b="1" baseline="-25000" dirty="0" err="1" smtClean="0">
                  <a:latin typeface="Comic Sans MS" pitchFamily="66" charset="0"/>
                </a:rPr>
                <a:t>ij,k</a:t>
              </a:r>
              <a:r>
                <a:rPr lang="en-GB" sz="2000" b="1" baseline="-25000" dirty="0" smtClean="0">
                  <a:latin typeface="Comic Sans MS" pitchFamily="66" charset="0"/>
                </a:rPr>
                <a:t> </a:t>
              </a:r>
              <a:r>
                <a:rPr lang="en-GB" sz="2000" b="1" dirty="0">
                  <a:latin typeface="Comic Sans MS" pitchFamily="66" charset="0"/>
                </a:rPr>
                <a:t>(</a:t>
              </a:r>
              <a:r>
                <a:rPr lang="en-GB" sz="2000" b="1" dirty="0" err="1" smtClean="0">
                  <a:latin typeface="Comic Sans MS" pitchFamily="66" charset="0"/>
                </a:rPr>
                <a:t>x</a:t>
              </a:r>
              <a:r>
                <a:rPr lang="en-GB" sz="2000" b="1" baseline="-25000" dirty="0" err="1" smtClean="0">
                  <a:latin typeface="Comic Sans MS" pitchFamily="66" charset="0"/>
                </a:rPr>
                <a:t>i</a:t>
              </a:r>
              <a:r>
                <a:rPr lang="en-GB" sz="2000" b="1" dirty="0" err="1" smtClean="0">
                  <a:latin typeface="Comic Sans MS" pitchFamily="66" charset="0"/>
                </a:rPr>
                <a:t>,x</a:t>
              </a:r>
              <a:r>
                <a:rPr lang="en-GB" sz="2000" b="1" baseline="-25000" dirty="0" err="1" smtClean="0">
                  <a:latin typeface="Comic Sans MS" pitchFamily="66" charset="0"/>
                </a:rPr>
                <a:t>j</a:t>
              </a:r>
              <a:r>
                <a:rPr lang="en-GB" sz="2000" b="1" dirty="0" err="1" smtClean="0">
                  <a:latin typeface="Comic Sans MS" pitchFamily="66" charset="0"/>
                </a:rPr>
                <a:t>,x</a:t>
              </a:r>
              <a:r>
                <a:rPr lang="en-GB" sz="2000" b="1" baseline="-25000" dirty="0" err="1" smtClean="0">
                  <a:latin typeface="Comic Sans MS" pitchFamily="66" charset="0"/>
                </a:rPr>
                <a:t>k,</a:t>
              </a:r>
              <a:r>
                <a:rPr lang="en-GB" sz="2000" b="1" dirty="0" err="1" smtClean="0">
                  <a:latin typeface="Comic Sans MS" pitchFamily="66" charset="0"/>
                </a:rPr>
                <a:t>z</a:t>
              </a:r>
              <a:r>
                <a:rPr lang="en-GB" sz="2000" b="1" dirty="0" smtClean="0">
                  <a:latin typeface="Comic Sans MS" pitchFamily="66" charset="0"/>
                </a:rPr>
                <a:t>) +...  </a:t>
              </a:r>
              <a:endParaRPr lang="en-GB" sz="2000" b="1" dirty="0">
                <a:latin typeface="Comic Sans MS" pitchFamily="66" charset="0"/>
              </a:endParaRPr>
            </a:p>
          </p:txBody>
        </p:sp>
        <p:sp>
          <p:nvSpPr>
            <p:cNvPr id="29" name="TextBox 19"/>
            <p:cNvSpPr txBox="1">
              <a:spLocks noChangeArrowheads="1"/>
            </p:cNvSpPr>
            <p:nvPr/>
          </p:nvSpPr>
          <p:spPr bwMode="auto">
            <a:xfrm>
              <a:off x="2607127" y="7378388"/>
              <a:ext cx="5000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 b="1" dirty="0" err="1">
                  <a:latin typeface="Comic Sans MS" pitchFamily="66" charset="0"/>
                </a:rPr>
                <a:t>i</a:t>
              </a:r>
              <a:endParaRPr lang="en-GB" sz="1600" b="1" dirty="0">
                <a:latin typeface="Comic Sans MS" pitchFamily="66" charset="0"/>
              </a:endParaRPr>
            </a:p>
          </p:txBody>
        </p:sp>
        <p:sp>
          <p:nvSpPr>
            <p:cNvPr id="30" name="TextBox 18"/>
            <p:cNvSpPr txBox="1">
              <a:spLocks noChangeArrowheads="1"/>
            </p:cNvSpPr>
            <p:nvPr/>
          </p:nvSpPr>
          <p:spPr bwMode="auto">
            <a:xfrm>
              <a:off x="3997602" y="7274134"/>
              <a:ext cx="983967" cy="1154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 err="1" smtClean="0">
                  <a:latin typeface="Comic Sans MS" pitchFamily="66" charset="0"/>
                </a:rPr>
                <a:t>i,j</a:t>
              </a:r>
              <a:endParaRPr lang="en-GB" sz="1600" baseline="-25000" dirty="0"/>
            </a:p>
            <a:p>
              <a:pPr algn="ctr"/>
              <a:endParaRPr lang="en-GB" sz="1600" b="1" dirty="0">
                <a:latin typeface="Comic Sans MS" pitchFamily="66" charset="0"/>
              </a:endParaRPr>
            </a:p>
          </p:txBody>
        </p:sp>
        <p:sp>
          <p:nvSpPr>
            <p:cNvPr id="32" name="TextBox 18"/>
            <p:cNvSpPr txBox="1">
              <a:spLocks noChangeArrowheads="1"/>
            </p:cNvSpPr>
            <p:nvPr/>
          </p:nvSpPr>
          <p:spPr bwMode="auto">
            <a:xfrm>
              <a:off x="5781170" y="7281364"/>
              <a:ext cx="983967" cy="1154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 err="1" smtClean="0">
                  <a:latin typeface="Comic Sans MS" pitchFamily="66" charset="0"/>
                </a:rPr>
                <a:t>i,j,k</a:t>
              </a:r>
              <a:endParaRPr lang="en-GB" sz="1600" baseline="-25000" dirty="0"/>
            </a:p>
            <a:p>
              <a:pPr algn="ctr"/>
              <a:endParaRPr lang="en-GB" sz="1600" b="1" dirty="0">
                <a:latin typeface="Comic Sans MS" pitchFamily="66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39586" y="1341846"/>
            <a:ext cx="8144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Gibbs distribution does not has to decompose into prior and likelihood: </a:t>
            </a:r>
            <a:endParaRPr lang="en-GB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173560" y="2148811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x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22339" y="2462862"/>
            <a:ext cx="1206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smtClean="0">
                <a:solidFill>
                  <a:srgbClr val="D09E00"/>
                </a:solidFill>
              </a:rPr>
              <a:t>Energy: </a:t>
            </a:r>
            <a:endParaRPr lang="en-GB" sz="2400" b="1" u="sng" dirty="0">
              <a:solidFill>
                <a:srgbClr val="D09E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91480" y="3712972"/>
            <a:ext cx="2020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D09E00"/>
                </a:solidFill>
              </a:rPr>
              <a:t>Pairwise term </a:t>
            </a:r>
            <a:endParaRPr lang="en-GB" sz="2400" dirty="0">
              <a:solidFill>
                <a:srgbClr val="D09E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42640" y="5841861"/>
            <a:ext cx="54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“encoded our dependency on the data” </a:t>
            </a:r>
            <a:endParaRPr lang="en-GB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5931225" y="3706150"/>
            <a:ext cx="1892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D09E00"/>
                </a:solidFill>
              </a:rPr>
              <a:t>Higher-order </a:t>
            </a:r>
            <a:br>
              <a:rPr lang="en-GB" sz="2400" b="1" dirty="0" smtClean="0">
                <a:solidFill>
                  <a:srgbClr val="D09E00"/>
                </a:solidFill>
              </a:rPr>
            </a:br>
            <a:r>
              <a:rPr lang="en-GB" sz="2400" b="1" dirty="0" smtClean="0">
                <a:solidFill>
                  <a:srgbClr val="D09E00"/>
                </a:solidFill>
              </a:rPr>
              <a:t>terms</a:t>
            </a:r>
            <a:endParaRPr lang="en-GB" sz="2400" dirty="0">
              <a:solidFill>
                <a:srgbClr val="D09E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228" y="4213985"/>
            <a:ext cx="1651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smtClean="0">
                <a:solidFill>
                  <a:srgbClr val="D09E00"/>
                </a:solidFill>
              </a:rPr>
              <a:t>In our case:</a:t>
            </a:r>
            <a:endParaRPr lang="en-GB" sz="2400" u="sng" dirty="0">
              <a:solidFill>
                <a:srgbClr val="D09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1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3" grpId="0"/>
      <p:bldP spid="24" grpId="0"/>
      <p:bldP spid="25" grpId="0"/>
      <p:bldP spid="31" grpId="0"/>
      <p:bldP spid="7" grpId="0"/>
      <p:bldP spid="8" grpId="0"/>
      <p:bldP spid="9" grpId="0"/>
      <p:bldP spid="34" grpId="0"/>
      <p:bldP spid="22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85" y="-727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Energy minimization</a:t>
            </a:r>
            <a:endParaRPr lang="en-GB" dirty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929886" y="2788603"/>
            <a:ext cx="5429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-log P(</a:t>
            </a:r>
            <a:r>
              <a:rPr lang="en-GB" sz="2400" b="1" dirty="0" err="1" smtClean="0">
                <a:latin typeface="Comic Sans MS" pitchFamily="66" charset="0"/>
              </a:rPr>
              <a:t>x|z</a:t>
            </a:r>
            <a:r>
              <a:rPr lang="en-GB" sz="2400" b="1" dirty="0" smtClean="0">
                <a:latin typeface="Comic Sans MS" pitchFamily="66" charset="0"/>
              </a:rPr>
              <a:t>) = -log (1/f(z)) + E(</a:t>
            </a:r>
            <a:r>
              <a:rPr lang="en-GB" sz="2400" b="1" dirty="0" err="1" smtClean="0">
                <a:latin typeface="Comic Sans MS" pitchFamily="66" charset="0"/>
              </a:rPr>
              <a:t>x,z</a:t>
            </a:r>
            <a:r>
              <a:rPr lang="en-GB" sz="2400" b="1" dirty="0" smtClean="0">
                <a:latin typeface="Comic Sans MS" pitchFamily="66" charset="0"/>
              </a:rPr>
              <a:t>)</a:t>
            </a:r>
            <a:endParaRPr lang="en-GB" sz="2400" dirty="0">
              <a:solidFill>
                <a:srgbClr val="F0AD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5072" y="3523263"/>
            <a:ext cx="3492321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M</a:t>
            </a:r>
            <a:r>
              <a:rPr lang="en-GB" sz="2000" b="1" dirty="0" smtClean="0"/>
              <a:t>inimum Energy solution is the same as MAP solution</a:t>
            </a:r>
            <a:endParaRPr lang="en-GB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09090" y="6488451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MAP; Global min E</a:t>
            </a:r>
            <a:endParaRPr lang="en-GB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81236" y="3418383"/>
            <a:ext cx="2981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x* = </a:t>
            </a:r>
            <a:r>
              <a:rPr lang="en-GB" sz="2400" b="1" dirty="0" err="1" smtClean="0">
                <a:latin typeface="Comic Sans MS" pitchFamily="66" charset="0"/>
              </a:rPr>
              <a:t>argmin</a:t>
            </a:r>
            <a:r>
              <a:rPr lang="en-GB" sz="2400" b="1" dirty="0" smtClean="0">
                <a:latin typeface="Comic Sans MS" pitchFamily="66" charset="0"/>
              </a:rPr>
              <a:t> E(</a:t>
            </a:r>
            <a:r>
              <a:rPr lang="en-GB" sz="2400" b="1" dirty="0" err="1" smtClean="0">
                <a:latin typeface="Comic Sans MS" pitchFamily="66" charset="0"/>
              </a:rPr>
              <a:t>x,z</a:t>
            </a:r>
            <a:r>
              <a:rPr lang="en-GB" sz="2400" b="1" dirty="0" smtClean="0">
                <a:latin typeface="Comic Sans MS" pitchFamily="66" charset="0"/>
              </a:rPr>
              <a:t>)</a:t>
            </a:r>
            <a:endParaRPr lang="en-GB" sz="2400" dirty="0">
              <a:solidFill>
                <a:srgbClr val="F0AD00"/>
              </a:solidFill>
            </a:endParaRPr>
          </a:p>
        </p:txBody>
      </p:sp>
      <p:pic>
        <p:nvPicPr>
          <p:cNvPr id="12" name="Picture 1" descr="C:\Projects_local\MATLAB\ExampleCode\Excersise\Task3\data\starfishUser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021" y="4646083"/>
            <a:ext cx="2414843" cy="191121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396154" y="648845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ML</a:t>
            </a:r>
            <a:endParaRPr lang="en-GB" dirty="0"/>
          </a:p>
        </p:txBody>
      </p:sp>
      <p:pic>
        <p:nvPicPr>
          <p:cNvPr id="16" name="Picture 3" descr="C:\Projects_local\MATLAB\ExampleCode\Excersise\Task3\code\out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9408" y="4600108"/>
            <a:ext cx="2410783" cy="1908000"/>
          </a:xfrm>
          <a:prstGeom prst="rect">
            <a:avLst/>
          </a:prstGeom>
          <a:noFill/>
          <a:ln>
            <a:solidFill>
              <a:srgbClr val="F0AD00"/>
            </a:solidFill>
          </a:ln>
        </p:spPr>
      </p:pic>
      <p:pic>
        <p:nvPicPr>
          <p:cNvPr id="18" name="Picture 4" descr="C:\Projects_local\MATLAB\ExampleCode\Excersise\Task3\code\out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6609" y="4606605"/>
            <a:ext cx="2410784" cy="1908000"/>
          </a:xfrm>
          <a:prstGeom prst="rect">
            <a:avLst/>
          </a:prstGeom>
          <a:noFill/>
          <a:ln>
            <a:solidFill>
              <a:srgbClr val="F0AD00"/>
            </a:solidFill>
          </a:ln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603240" y="1398622"/>
            <a:ext cx="22525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f(</a:t>
            </a:r>
            <a:r>
              <a:rPr lang="en-GB" sz="1400" b="1" dirty="0" err="1" smtClean="0">
                <a:latin typeface="Comic Sans MS" pitchFamily="66" charset="0"/>
              </a:rPr>
              <a:t>z,w</a:t>
            </a:r>
            <a:r>
              <a:rPr lang="en-GB" sz="1400" b="1" dirty="0" smtClean="0">
                <a:latin typeface="Comic Sans MS" pitchFamily="66" charset="0"/>
              </a:rPr>
              <a:t>) = </a:t>
            </a:r>
            <a:r>
              <a:rPr lang="en-GB" sz="1400" b="1" dirty="0" smtClean="0">
                <a:latin typeface="Comic Sans MS" pitchFamily="66" charset="0"/>
                <a:cs typeface="Times New Roman" pitchFamily="18" charset="0"/>
              </a:rPr>
              <a:t>∑ </a:t>
            </a:r>
            <a:r>
              <a:rPr lang="en-GB" sz="1400" b="1" dirty="0" smtClean="0">
                <a:latin typeface="Comic Sans MS" pitchFamily="66" charset="0"/>
              </a:rPr>
              <a:t>exp{-E(</a:t>
            </a:r>
            <a:r>
              <a:rPr lang="en-GB" sz="1400" b="1" dirty="0" err="1" smtClean="0">
                <a:latin typeface="Comic Sans MS" pitchFamily="66" charset="0"/>
              </a:rPr>
              <a:t>x,z</a:t>
            </a:r>
            <a:r>
              <a:rPr lang="en-GB" sz="1400" b="1" dirty="0" smtClean="0">
                <a:latin typeface="Comic Sans MS" pitchFamily="66" charset="0"/>
              </a:rPr>
              <a:t>)}</a:t>
            </a:r>
            <a:endParaRPr lang="en-GB" sz="1400" dirty="0">
              <a:solidFill>
                <a:srgbClr val="F0AD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94311" y="1590657"/>
            <a:ext cx="2872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b="1" dirty="0" smtClean="0">
                <a:latin typeface="Comic Sans MS" pitchFamily="66" charset="0"/>
              </a:rPr>
              <a:t>X</a:t>
            </a:r>
            <a:endParaRPr lang="en-GB" sz="1050" dirty="0"/>
          </a:p>
        </p:txBody>
      </p:sp>
      <p:sp>
        <p:nvSpPr>
          <p:cNvPr id="21" name="Rectangle 20"/>
          <p:cNvSpPr/>
          <p:nvPr/>
        </p:nvSpPr>
        <p:spPr>
          <a:xfrm>
            <a:off x="2459103" y="3776127"/>
            <a:ext cx="333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Comic Sans MS" pitchFamily="66" charset="0"/>
              </a:rPr>
              <a:t>X</a:t>
            </a:r>
            <a:endParaRPr lang="en-GB" sz="1600" dirty="0"/>
          </a:p>
        </p:txBody>
      </p:sp>
      <p:sp>
        <p:nvSpPr>
          <p:cNvPr id="23" name="Rectangle 22"/>
          <p:cNvSpPr/>
          <p:nvPr/>
        </p:nvSpPr>
        <p:spPr>
          <a:xfrm>
            <a:off x="1194957" y="925678"/>
            <a:ext cx="4485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P(</a:t>
            </a:r>
            <a:r>
              <a:rPr lang="en-GB" sz="2400" b="1" dirty="0" err="1" smtClean="0">
                <a:latin typeface="Comic Sans MS" pitchFamily="66" charset="0"/>
              </a:rPr>
              <a:t>x|z</a:t>
            </a:r>
            <a:r>
              <a:rPr lang="en-GB" sz="2400" b="1" dirty="0" smtClean="0">
                <a:latin typeface="Comic Sans MS" pitchFamily="66" charset="0"/>
              </a:rPr>
              <a:t>) = 1/f(z) exp{-E(</a:t>
            </a:r>
            <a:r>
              <a:rPr lang="en-GB" sz="2400" b="1" dirty="0" err="1" smtClean="0">
                <a:latin typeface="Comic Sans MS" pitchFamily="66" charset="0"/>
              </a:rPr>
              <a:t>x,z</a:t>
            </a:r>
            <a:r>
              <a:rPr lang="en-GB" sz="2400" b="1" dirty="0" smtClean="0">
                <a:latin typeface="Comic Sans MS" pitchFamily="66" charset="0"/>
              </a:rPr>
              <a:t>)}</a:t>
            </a:r>
            <a:endParaRPr lang="en-GB" sz="2400" dirty="0">
              <a:solidFill>
                <a:srgbClr val="F0AD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94956" y="1852213"/>
            <a:ext cx="3054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x</a:t>
            </a:r>
            <a:r>
              <a:rPr lang="en-GB" sz="2400" b="1" dirty="0" smtClean="0">
                <a:latin typeface="Comic Sans MS" pitchFamily="66" charset="0"/>
              </a:rPr>
              <a:t>*= </a:t>
            </a:r>
            <a:r>
              <a:rPr lang="en-GB" sz="2400" b="1" dirty="0" err="1" smtClean="0">
                <a:latin typeface="Comic Sans MS" pitchFamily="66" charset="0"/>
              </a:rPr>
              <a:t>argmax</a:t>
            </a:r>
            <a:r>
              <a:rPr lang="en-GB" sz="2400" b="1" dirty="0">
                <a:latin typeface="Comic Sans MS" pitchFamily="66" charset="0"/>
              </a:rPr>
              <a:t> P(</a:t>
            </a:r>
            <a:r>
              <a:rPr lang="en-GB" sz="2400" b="1" dirty="0" err="1">
                <a:latin typeface="Comic Sans MS" pitchFamily="66" charset="0"/>
              </a:rPr>
              <a:t>x|z</a:t>
            </a:r>
            <a:r>
              <a:rPr lang="en-GB" sz="2400" b="1" dirty="0">
                <a:latin typeface="Comic Sans MS" pitchFamily="66" charset="0"/>
              </a:rPr>
              <a:t>) </a:t>
            </a:r>
            <a:endParaRPr lang="en-GB" sz="2400" dirty="0">
              <a:solidFill>
                <a:srgbClr val="F0AD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1054" y="2129212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x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06185" y="1898379"/>
            <a:ext cx="4231864" cy="40011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 smtClean="0"/>
              <a:t>maximum-a-posteriori </a:t>
            </a:r>
            <a:r>
              <a:rPr lang="en-GB" sz="2000" b="1" dirty="0"/>
              <a:t>(MAP</a:t>
            </a:r>
            <a:r>
              <a:rPr lang="en-GB" sz="2000" b="1" dirty="0" smtClean="0"/>
              <a:t>) solution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940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14400" y="1447800"/>
            <a:ext cx="62158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Posterior, </a:t>
            </a:r>
            <a:r>
              <a:rPr lang="en-GB" sz="2400" dirty="0" smtClean="0">
                <a:latin typeface="+mj-lt"/>
              </a:rPr>
              <a:t>Likelihood, </a:t>
            </a:r>
            <a:r>
              <a:rPr lang="en-GB" sz="2400" dirty="0" smtClean="0"/>
              <a:t>Prior</a:t>
            </a:r>
            <a:r>
              <a:rPr lang="en-GB" sz="2400" b="1" dirty="0" smtClean="0">
                <a:latin typeface="Comic Sans MS" pitchFamily="66" charset="0"/>
              </a:rPr>
              <a:t/>
            </a:r>
            <a:br>
              <a:rPr lang="en-GB" sz="2400" b="1" dirty="0" smtClean="0">
                <a:latin typeface="Comic Sans MS" pitchFamily="66" charset="0"/>
              </a:rPr>
            </a:br>
            <a:r>
              <a:rPr lang="en-GB" sz="2400" b="1" dirty="0" smtClean="0">
                <a:latin typeface="Comic Sans MS" pitchFamily="66" charset="0"/>
              </a:rPr>
              <a:t>     P(</a:t>
            </a:r>
            <a:r>
              <a:rPr lang="en-GB" sz="2400" b="1" dirty="0" err="1" smtClean="0">
                <a:latin typeface="Comic Sans MS" pitchFamily="66" charset="0"/>
              </a:rPr>
              <a:t>x|z</a:t>
            </a:r>
            <a:r>
              <a:rPr lang="en-GB" sz="2400" b="1" dirty="0" smtClean="0">
                <a:latin typeface="Comic Sans MS" pitchFamily="66" charset="0"/>
              </a:rPr>
              <a:t>) </a:t>
            </a:r>
            <a:r>
              <a:rPr lang="en-GB" sz="2400" b="1" dirty="0">
                <a:latin typeface="Comic Sans MS" pitchFamily="66" charset="0"/>
              </a:rPr>
              <a:t>=</a:t>
            </a:r>
            <a:r>
              <a:rPr lang="en-GB" sz="2400" b="1" dirty="0" smtClean="0">
                <a:latin typeface="Comic Sans MS" pitchFamily="66" charset="0"/>
              </a:rPr>
              <a:t> P(</a:t>
            </a:r>
            <a:r>
              <a:rPr lang="en-GB" sz="2400" b="1" dirty="0" err="1" smtClean="0">
                <a:latin typeface="Comic Sans MS" pitchFamily="66" charset="0"/>
              </a:rPr>
              <a:t>z|x</a:t>
            </a:r>
            <a:r>
              <a:rPr lang="en-GB" sz="2400" b="1" dirty="0" smtClean="0">
                <a:latin typeface="Comic Sans MS" pitchFamily="66" charset="0"/>
              </a:rPr>
              <a:t>) P(x) / P(z)</a:t>
            </a:r>
            <a:br>
              <a:rPr lang="en-GB" sz="2400" b="1" dirty="0" smtClean="0">
                <a:latin typeface="Comic Sans MS" pitchFamily="66" charset="0"/>
              </a:rPr>
            </a:br>
            <a:endParaRPr lang="en-GB" sz="2400" b="1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Gibbs distribution:</a:t>
            </a:r>
            <a:br>
              <a:rPr lang="en-GB" sz="2400" dirty="0" smtClean="0"/>
            </a:br>
            <a:r>
              <a:rPr lang="en-GB" sz="2400" dirty="0" smtClean="0"/>
              <a:t>	</a:t>
            </a:r>
            <a:r>
              <a:rPr lang="en-GB" sz="2400" b="1" dirty="0">
                <a:latin typeface="Comic Sans MS" pitchFamily="66" charset="0"/>
              </a:rPr>
              <a:t> P(</a:t>
            </a:r>
            <a:r>
              <a:rPr lang="en-GB" sz="2400" b="1" dirty="0" err="1">
                <a:latin typeface="Comic Sans MS" pitchFamily="66" charset="0"/>
              </a:rPr>
              <a:t>x|z</a:t>
            </a:r>
            <a:r>
              <a:rPr lang="en-GB" sz="2400" b="1" dirty="0">
                <a:latin typeface="Comic Sans MS" pitchFamily="66" charset="0"/>
              </a:rPr>
              <a:t>) </a:t>
            </a:r>
            <a:r>
              <a:rPr lang="en-GB" sz="2400" b="1" dirty="0" smtClean="0">
                <a:latin typeface="Comic Sans MS" pitchFamily="66" charset="0"/>
              </a:rPr>
              <a:t>= 1/f(z) </a:t>
            </a:r>
            <a:r>
              <a:rPr lang="en-GB" sz="2400" b="1" dirty="0" err="1" smtClean="0">
                <a:latin typeface="Comic Sans MS" pitchFamily="66" charset="0"/>
              </a:rPr>
              <a:t>exp</a:t>
            </a:r>
            <a:r>
              <a:rPr lang="en-GB" sz="2400" b="1" dirty="0" smtClean="0">
                <a:latin typeface="Comic Sans MS" pitchFamily="66" charset="0"/>
              </a:rPr>
              <a:t>{-E(</a:t>
            </a:r>
            <a:r>
              <a:rPr lang="en-GB" sz="2400" b="1" dirty="0" err="1" smtClean="0">
                <a:latin typeface="Comic Sans MS" pitchFamily="66" charset="0"/>
              </a:rPr>
              <a:t>x,z</a:t>
            </a:r>
            <a:r>
              <a:rPr lang="en-GB" sz="2400" b="1" dirty="0" smtClean="0">
                <a:latin typeface="Comic Sans MS" pitchFamily="66" charset="0"/>
              </a:rPr>
              <a:t>)}</a:t>
            </a:r>
            <a:endParaRPr lang="en-GB" sz="24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+mj-lt"/>
              </a:rPr>
              <a:t>Energy minimization same as MAP estimation</a:t>
            </a:r>
            <a:endParaRPr lang="en-GB" sz="2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8680" y="4106922"/>
            <a:ext cx="68478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Comic Sans MS" pitchFamily="66" charset="0"/>
              </a:rPr>
              <a:t>x* = </a:t>
            </a:r>
            <a:r>
              <a:rPr lang="en-GB" sz="2200" b="1" dirty="0" err="1" smtClean="0">
                <a:latin typeface="Comic Sans MS" pitchFamily="66" charset="0"/>
              </a:rPr>
              <a:t>argmax</a:t>
            </a:r>
            <a:r>
              <a:rPr lang="en-GB" sz="2200" b="1" dirty="0" smtClean="0">
                <a:latin typeface="Comic Sans MS" pitchFamily="66" charset="0"/>
              </a:rPr>
              <a:t> P(</a:t>
            </a:r>
            <a:r>
              <a:rPr lang="en-GB" sz="2200" b="1" dirty="0" err="1" smtClean="0">
                <a:latin typeface="Comic Sans MS" pitchFamily="66" charset="0"/>
              </a:rPr>
              <a:t>x</a:t>
            </a:r>
            <a:r>
              <a:rPr lang="en-GB" sz="2200" dirty="0" err="1" smtClean="0"/>
              <a:t>|</a:t>
            </a:r>
            <a:r>
              <a:rPr lang="en-GB" sz="2200" b="1" dirty="0" err="1" smtClean="0">
                <a:latin typeface="Comic Sans MS" pitchFamily="66" charset="0"/>
              </a:rPr>
              <a:t>z</a:t>
            </a:r>
            <a:r>
              <a:rPr lang="en-GB" sz="2200" b="1" dirty="0" smtClean="0">
                <a:latin typeface="Comic Sans MS" pitchFamily="66" charset="0"/>
              </a:rPr>
              <a:t>)</a:t>
            </a:r>
            <a:endParaRPr lang="en-GB" sz="2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873309" y="4117677"/>
            <a:ext cx="1871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= </a:t>
            </a:r>
            <a:r>
              <a:rPr lang="en-GB" sz="2000" b="1" dirty="0" err="1" smtClean="0">
                <a:latin typeface="Comic Sans MS" pitchFamily="66" charset="0"/>
              </a:rPr>
              <a:t>argmin</a:t>
            </a:r>
            <a:r>
              <a:rPr lang="en-GB" sz="2000" b="1" dirty="0" smtClean="0">
                <a:latin typeface="Comic Sans MS" pitchFamily="66" charset="0"/>
              </a:rPr>
              <a:t> E(x)</a:t>
            </a:r>
            <a:endParaRPr lang="en-GB" sz="2000" dirty="0">
              <a:solidFill>
                <a:srgbClr val="F0AD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7899" y="4330432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x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352800" y="4365843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7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Weighting of Unary and Pairwise term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46988" y="3169003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w</a:t>
            </a:r>
            <a:r>
              <a:rPr lang="en-GB" dirty="0" smtClean="0"/>
              <a:t> =0</a:t>
            </a:r>
            <a:endParaRPr lang="en-GB" dirty="0"/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423775" y="6118975"/>
            <a:ext cx="7715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 smtClean="0">
                <a:latin typeface="Comic Sans MS" pitchFamily="66" charset="0"/>
              </a:rPr>
              <a:t>E(</a:t>
            </a:r>
            <a:r>
              <a:rPr lang="en-GB" sz="2400" b="1" dirty="0" err="1" smtClean="0">
                <a:latin typeface="Comic Sans MS" pitchFamily="66" charset="0"/>
              </a:rPr>
              <a:t>x,z,w</a:t>
            </a:r>
            <a:r>
              <a:rPr lang="en-GB" sz="2400" b="1" dirty="0" smtClean="0">
                <a:latin typeface="Comic Sans MS" pitchFamily="66" charset="0"/>
              </a:rPr>
              <a:t>) </a:t>
            </a:r>
            <a:r>
              <a:rPr lang="en-GB" sz="2400" b="1" dirty="0">
                <a:latin typeface="Comic Sans MS" pitchFamily="66" charset="0"/>
              </a:rPr>
              <a:t>=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>
                <a:latin typeface="Comic Sans MS" pitchFamily="66" charset="0"/>
              </a:rPr>
              <a:t>θ</a:t>
            </a:r>
            <a:r>
              <a:rPr lang="en-GB" sz="2400" b="1" baseline="-25000" dirty="0" err="1">
                <a:latin typeface="Comic Sans MS" pitchFamily="66" charset="0"/>
              </a:rPr>
              <a:t>i</a:t>
            </a:r>
            <a:r>
              <a:rPr lang="en-GB" sz="2400" b="1" baseline="-25000" dirty="0">
                <a:latin typeface="Comic Sans MS" pitchFamily="66" charset="0"/>
              </a:rPr>
              <a:t> </a:t>
            </a:r>
            <a:r>
              <a:rPr lang="en-GB" sz="2400" b="1" dirty="0" smtClean="0">
                <a:latin typeface="Comic Sans MS" pitchFamily="66" charset="0"/>
              </a:rPr>
              <a:t>(</a:t>
            </a:r>
            <a:r>
              <a:rPr lang="en-GB" sz="2400" b="1" dirty="0" err="1" smtClean="0">
                <a:latin typeface="Comic Sans MS" pitchFamily="66" charset="0"/>
              </a:rPr>
              <a:t>x</a:t>
            </a:r>
            <a:r>
              <a:rPr lang="en-GB" sz="2400" b="1" baseline="-25000" dirty="0" err="1" smtClean="0">
                <a:latin typeface="Comic Sans MS" pitchFamily="66" charset="0"/>
              </a:rPr>
              <a:t>i</a:t>
            </a:r>
            <a:r>
              <a:rPr lang="en-GB" sz="2400" b="1" dirty="0" err="1" smtClean="0">
                <a:latin typeface="Comic Sans MS" pitchFamily="66" charset="0"/>
              </a:rPr>
              <a:t>,z</a:t>
            </a:r>
            <a:r>
              <a:rPr lang="en-GB" sz="2400" b="1" baseline="-25000" dirty="0" err="1" smtClean="0">
                <a:latin typeface="Comic Sans MS" pitchFamily="66" charset="0"/>
              </a:rPr>
              <a:t>i</a:t>
            </a:r>
            <a:r>
              <a:rPr lang="en-GB" sz="2400" b="1" dirty="0" smtClean="0">
                <a:latin typeface="Comic Sans MS" pitchFamily="66" charset="0"/>
              </a:rPr>
              <a:t>) </a:t>
            </a:r>
            <a:r>
              <a:rPr lang="en-GB" sz="2400" b="1" dirty="0">
                <a:latin typeface="Comic Sans MS" pitchFamily="66" charset="0"/>
              </a:rPr>
              <a:t>+ </a:t>
            </a:r>
            <a:r>
              <a:rPr lang="en-GB" sz="2400" b="1" dirty="0" err="1" smtClean="0">
                <a:latin typeface="Comic Sans MS" pitchFamily="66" charset="0"/>
              </a:rPr>
              <a:t>w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>
                <a:latin typeface="Comic Sans MS" pitchFamily="66" charset="0"/>
              </a:rPr>
              <a:t>θ</a:t>
            </a:r>
            <a:r>
              <a:rPr lang="en-GB" sz="2400" b="1" baseline="-25000" dirty="0" err="1">
                <a:latin typeface="Comic Sans MS" pitchFamily="66" charset="0"/>
              </a:rPr>
              <a:t>ij</a:t>
            </a:r>
            <a:r>
              <a:rPr lang="en-GB" sz="2400" b="1" baseline="-25000" dirty="0">
                <a:latin typeface="Comic Sans MS" pitchFamily="66" charset="0"/>
              </a:rPr>
              <a:t> </a:t>
            </a:r>
            <a:r>
              <a:rPr lang="en-GB" sz="2400" b="1" dirty="0" smtClean="0">
                <a:latin typeface="Comic Sans MS" pitchFamily="66" charset="0"/>
              </a:rPr>
              <a:t>(</a:t>
            </a:r>
            <a:r>
              <a:rPr lang="en-GB" sz="2400" b="1" dirty="0" err="1" smtClean="0">
                <a:latin typeface="Comic Sans MS" pitchFamily="66" charset="0"/>
              </a:rPr>
              <a:t>x</a:t>
            </a:r>
            <a:r>
              <a:rPr lang="en-GB" sz="2400" b="1" baseline="-25000" dirty="0" err="1" smtClean="0">
                <a:latin typeface="Comic Sans MS" pitchFamily="66" charset="0"/>
              </a:rPr>
              <a:t>i</a:t>
            </a:r>
            <a:r>
              <a:rPr lang="en-GB" sz="2400" b="1" dirty="0" err="1" smtClean="0">
                <a:latin typeface="Comic Sans MS" pitchFamily="66" charset="0"/>
              </a:rPr>
              <a:t>,x</a:t>
            </a:r>
            <a:r>
              <a:rPr lang="en-GB" sz="2400" b="1" baseline="-25000" dirty="0" err="1" smtClean="0">
                <a:latin typeface="Comic Sans MS" pitchFamily="66" charset="0"/>
              </a:rPr>
              <a:t>j</a:t>
            </a:r>
            <a:r>
              <a:rPr lang="en-GB" sz="2400" b="1" dirty="0">
                <a:latin typeface="Comic Sans MS" pitchFamily="66" charset="0"/>
              </a:rPr>
              <a:t>)</a:t>
            </a:r>
          </a:p>
        </p:txBody>
      </p:sp>
      <p:pic>
        <p:nvPicPr>
          <p:cNvPr id="1544193" name="Picture 1" descr="C:\Projects_local\MATLAB\ExampleCode\Excersise\Task3\code\ou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1942" y="1031792"/>
            <a:ext cx="2729190" cy="2160000"/>
          </a:xfrm>
          <a:prstGeom prst="rect">
            <a:avLst/>
          </a:prstGeom>
          <a:noFill/>
        </p:spPr>
      </p:pic>
      <p:pic>
        <p:nvPicPr>
          <p:cNvPr id="11" name="Picture 4" descr="C:\Projects_local\MATLAB\ExampleCode\Excersise\Task3\code\out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5273" y="1049428"/>
            <a:ext cx="2729189" cy="2160000"/>
          </a:xfrm>
          <a:prstGeom prst="rect">
            <a:avLst/>
          </a:prstGeom>
          <a:noFill/>
          <a:ln>
            <a:solidFill>
              <a:srgbClr val="F0AD00"/>
            </a:solidFill>
          </a:ln>
        </p:spPr>
      </p:pic>
      <p:pic>
        <p:nvPicPr>
          <p:cNvPr id="1544194" name="Picture 2" descr="C:\Projects_local\MATLAB\ExampleCode\Excersise\Task3\code\out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9099" y="3622695"/>
            <a:ext cx="2729189" cy="2160000"/>
          </a:xfrm>
          <a:prstGeom prst="rect">
            <a:avLst/>
          </a:prstGeom>
          <a:noFill/>
        </p:spPr>
      </p:pic>
      <p:pic>
        <p:nvPicPr>
          <p:cNvPr id="1544195" name="Picture 3" descr="C:\Projects_local\MATLAB\ExampleCode\Excersise\Task3\code\out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4344" y="3618107"/>
            <a:ext cx="2729189" cy="216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508348" y="3158843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w</a:t>
            </a:r>
            <a:r>
              <a:rPr lang="en-GB" dirty="0" smtClean="0"/>
              <a:t> =10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416908" y="5769963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w</a:t>
            </a:r>
            <a:r>
              <a:rPr lang="en-GB" dirty="0" smtClean="0"/>
              <a:t> =200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074268" y="5749643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w</a:t>
            </a:r>
            <a:r>
              <a:rPr lang="en-GB" dirty="0" smtClean="0"/>
              <a:t> =40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4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Syllabus (updated)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55000" lnSpcReduction="20000"/>
          </a:bodyPr>
          <a:lstStyle/>
          <a:p>
            <a:r>
              <a:rPr lang="en-GB" sz="5500" dirty="0" smtClean="0"/>
              <a:t>L1&amp;2: Intro </a:t>
            </a:r>
          </a:p>
          <a:p>
            <a:pPr lvl="1"/>
            <a:r>
              <a:rPr lang="en-GB" dirty="0" smtClean="0"/>
              <a:t>Intro: Probabilistic models</a:t>
            </a:r>
          </a:p>
          <a:p>
            <a:pPr lvl="1"/>
            <a:r>
              <a:rPr lang="en-GB" dirty="0" smtClean="0"/>
              <a:t>Different approaches for learning </a:t>
            </a:r>
          </a:p>
          <a:p>
            <a:pPr lvl="1"/>
            <a:r>
              <a:rPr lang="en-GB" dirty="0" smtClean="0"/>
              <a:t>Generative/discriminative models, discriminative functions </a:t>
            </a:r>
            <a:br>
              <a:rPr lang="en-GB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endParaRPr lang="en-GB" dirty="0" smtClean="0"/>
          </a:p>
          <a:p>
            <a:r>
              <a:rPr lang="en-GB" sz="5500" dirty="0" smtClean="0"/>
              <a:t>L3&amp;4: Labelling Problems in Computer Vision</a:t>
            </a:r>
          </a:p>
          <a:p>
            <a:pPr lvl="1"/>
            <a:r>
              <a:rPr lang="en-GB" dirty="0" smtClean="0"/>
              <a:t>Graphical models</a:t>
            </a:r>
          </a:p>
          <a:p>
            <a:pPr lvl="1"/>
            <a:r>
              <a:rPr lang="en-GB" dirty="0" smtClean="0"/>
              <a:t>Expressing vision problems as labelling problems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sz="5500" dirty="0" smtClean="0"/>
              <a:t>L5&amp;6: Optimization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900" dirty="0" smtClean="0"/>
              <a:t>- Message </a:t>
            </a:r>
            <a:r>
              <a:rPr lang="en-GB" sz="2900" dirty="0"/>
              <a:t>Passing (BP, TRW) </a:t>
            </a:r>
            <a:br>
              <a:rPr lang="en-GB" sz="2900" dirty="0"/>
            </a:br>
            <a:r>
              <a:rPr lang="en-GB" sz="2900" dirty="0" smtClean="0"/>
              <a:t>- </a:t>
            </a:r>
            <a:r>
              <a:rPr lang="en-GB" sz="2900" dirty="0" err="1" smtClean="0"/>
              <a:t>Submodularity</a:t>
            </a:r>
            <a:r>
              <a:rPr lang="en-GB" sz="2900" dirty="0" smtClean="0"/>
              <a:t> </a:t>
            </a:r>
            <a:r>
              <a:rPr lang="en-GB" sz="2900" dirty="0"/>
              <a:t>and Graph Cuts </a:t>
            </a:r>
            <a:br>
              <a:rPr lang="en-GB" sz="2900" dirty="0"/>
            </a:br>
            <a:r>
              <a:rPr lang="en-GB" sz="2900" dirty="0" smtClean="0"/>
              <a:t>- Move </a:t>
            </a:r>
            <a:r>
              <a:rPr lang="en-GB" sz="2900" dirty="0"/>
              <a:t>Making algorithms (Expansion/Swap/Range/Fusion) </a:t>
            </a:r>
            <a:br>
              <a:rPr lang="en-GB" sz="2900" dirty="0"/>
            </a:br>
            <a:r>
              <a:rPr lang="en-GB" sz="2900" dirty="0" smtClean="0"/>
              <a:t>- LP </a:t>
            </a:r>
            <a:r>
              <a:rPr lang="en-GB" sz="2900" dirty="0"/>
              <a:t>Relaxations </a:t>
            </a:r>
            <a:r>
              <a:rPr lang="en-GB" sz="2900" dirty="0" smtClean="0"/>
              <a:t/>
            </a:r>
            <a:br>
              <a:rPr lang="en-GB" sz="2900" dirty="0" smtClean="0"/>
            </a:br>
            <a:r>
              <a:rPr lang="en-GB" sz="2900" dirty="0" smtClean="0"/>
              <a:t>- Dual </a:t>
            </a:r>
            <a:r>
              <a:rPr lang="en-GB" sz="2900" dirty="0"/>
              <a:t>Decomposition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8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Learning versus Optimization/Prediction</a:t>
            </a: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94946" y="1377253"/>
            <a:ext cx="7609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+mj-lt"/>
              </a:rPr>
              <a:t>Gibbs distribution: </a:t>
            </a:r>
            <a:r>
              <a:rPr lang="en-GB" sz="2400" b="1" dirty="0" smtClean="0">
                <a:latin typeface="Comic Sans MS" pitchFamily="66" charset="0"/>
              </a:rPr>
              <a:t>P(</a:t>
            </a:r>
            <a:r>
              <a:rPr lang="en-GB" sz="2400" b="1" dirty="0" err="1" smtClean="0">
                <a:latin typeface="Comic Sans MS" pitchFamily="66" charset="0"/>
              </a:rPr>
              <a:t>x|z,w</a:t>
            </a:r>
            <a:r>
              <a:rPr lang="en-GB" sz="2400" b="1" dirty="0" smtClean="0">
                <a:latin typeface="Comic Sans MS" pitchFamily="66" charset="0"/>
              </a:rPr>
              <a:t>) = </a:t>
            </a:r>
            <a:r>
              <a:rPr lang="en-GB" sz="2000" b="1" dirty="0" smtClean="0">
                <a:latin typeface="Comic Sans MS" pitchFamily="66" charset="0"/>
              </a:rPr>
              <a:t>1/f(</a:t>
            </a:r>
            <a:r>
              <a:rPr lang="en-GB" sz="2000" b="1" dirty="0" err="1" smtClean="0">
                <a:latin typeface="Comic Sans MS" pitchFamily="66" charset="0"/>
              </a:rPr>
              <a:t>z,w</a:t>
            </a:r>
            <a:r>
              <a:rPr lang="en-GB" sz="2000" b="1" dirty="0" smtClean="0">
                <a:latin typeface="Comic Sans MS" pitchFamily="66" charset="0"/>
              </a:rPr>
              <a:t>) </a:t>
            </a:r>
            <a:r>
              <a:rPr lang="en-GB" sz="2400" b="1" dirty="0" smtClean="0">
                <a:latin typeface="Comic Sans MS" pitchFamily="66" charset="0"/>
              </a:rPr>
              <a:t>exp{-E(</a:t>
            </a:r>
            <a:r>
              <a:rPr lang="en-GB" sz="2400" b="1" dirty="0" err="1" smtClean="0">
                <a:latin typeface="Comic Sans MS" pitchFamily="66" charset="0"/>
              </a:rPr>
              <a:t>x,z,w</a:t>
            </a:r>
            <a:r>
              <a:rPr lang="en-GB" sz="2400" b="1" dirty="0" smtClean="0">
                <a:latin typeface="Comic Sans MS" pitchFamily="66" charset="0"/>
              </a:rPr>
              <a:t>)}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32227" y="5002069"/>
            <a:ext cx="571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Testing phase</a:t>
            </a:r>
            <a:r>
              <a:rPr lang="en-GB" b="1" dirty="0" smtClean="0"/>
              <a:t>: </a:t>
            </a:r>
            <a:r>
              <a:rPr lang="en-GB" dirty="0" smtClean="0"/>
              <a:t>infer </a:t>
            </a:r>
            <a:r>
              <a:rPr lang="en-GB" b="1" dirty="0">
                <a:latin typeface="Comic Sans MS" pitchFamily="66" charset="0"/>
              </a:rPr>
              <a:t>x</a:t>
            </a:r>
            <a:r>
              <a:rPr lang="en-GB" dirty="0" smtClean="0"/>
              <a:t> which does depends on test image </a:t>
            </a:r>
            <a:r>
              <a:rPr lang="en-GB" b="1" dirty="0">
                <a:latin typeface="Comic Sans MS" pitchFamily="66" charset="0"/>
              </a:rPr>
              <a:t>z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32227" y="2558534"/>
            <a:ext cx="644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Training phase</a:t>
            </a:r>
            <a:r>
              <a:rPr lang="en-GB" b="1" dirty="0" smtClean="0"/>
              <a:t>: </a:t>
            </a:r>
            <a:r>
              <a:rPr lang="en-GB" dirty="0" smtClean="0"/>
              <a:t>infer </a:t>
            </a:r>
            <a:r>
              <a:rPr lang="en-GB" b="1" dirty="0">
                <a:latin typeface="Comic Sans MS" pitchFamily="66" charset="0"/>
              </a:rPr>
              <a:t>w</a:t>
            </a:r>
            <a:r>
              <a:rPr lang="en-GB" dirty="0" smtClean="0"/>
              <a:t> which does </a:t>
            </a:r>
            <a:r>
              <a:rPr lang="en-GB" b="1" dirty="0" smtClean="0"/>
              <a:t>not</a:t>
            </a:r>
            <a:r>
              <a:rPr lang="en-GB" dirty="0" smtClean="0"/>
              <a:t> depend on a test image </a:t>
            </a:r>
            <a:r>
              <a:rPr lang="en-GB" b="1" dirty="0">
                <a:latin typeface="Comic Sans MS" pitchFamily="66" charset="0"/>
              </a:rPr>
              <a:t>z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19798" y="3153453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{</a:t>
            </a:r>
            <a:r>
              <a:rPr lang="en-GB" sz="2400" b="1" dirty="0" err="1" smtClean="0">
                <a:latin typeface="Comic Sans MS" pitchFamily="66" charset="0"/>
              </a:rPr>
              <a:t>x</a:t>
            </a:r>
            <a:r>
              <a:rPr lang="en-GB" sz="2400" b="1" baseline="30000" dirty="0" err="1" smtClean="0">
                <a:latin typeface="Comic Sans MS" pitchFamily="66" charset="0"/>
              </a:rPr>
              <a:t>t</a:t>
            </a:r>
            <a:r>
              <a:rPr lang="en-GB" sz="2400" b="1" dirty="0" err="1" smtClean="0">
                <a:latin typeface="Comic Sans MS" pitchFamily="66" charset="0"/>
              </a:rPr>
              <a:t>,z</a:t>
            </a:r>
            <a:r>
              <a:rPr lang="en-GB" sz="2400" b="1" baseline="30000" dirty="0" err="1" smtClean="0">
                <a:latin typeface="Comic Sans MS" pitchFamily="66" charset="0"/>
              </a:rPr>
              <a:t>t</a:t>
            </a:r>
            <a:r>
              <a:rPr lang="en-GB" sz="2400" b="1" dirty="0" smtClean="0">
                <a:latin typeface="Comic Sans MS" pitchFamily="66" charset="0"/>
              </a:rPr>
              <a:t>} =&gt; w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1012373" y="5465967"/>
            <a:ext cx="1781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latin typeface="Comic Sans MS" pitchFamily="66" charset="0"/>
              </a:rPr>
              <a:t>z</a:t>
            </a:r>
            <a:r>
              <a:rPr lang="en-GB" sz="2400" b="1" dirty="0" err="1" smtClean="0">
                <a:latin typeface="Comic Sans MS" pitchFamily="66" charset="0"/>
              </a:rPr>
              <a:t>,w</a:t>
            </a:r>
            <a:r>
              <a:rPr lang="en-GB" sz="2400" b="1" dirty="0" smtClean="0">
                <a:latin typeface="Comic Sans MS" pitchFamily="66" charset="0"/>
              </a:rPr>
              <a:t> =&gt; x  </a:t>
            </a:r>
            <a:endParaRPr lang="en-GB" sz="2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1931" y="3271838"/>
            <a:ext cx="986301" cy="720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3374" y="3255118"/>
            <a:ext cx="986301" cy="720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099" name="Picture 3" descr="\\Cam-01-srv\dfsroot\Groups\Vision\carrot\Work2\Projects_local\MATLAB\GrabCut\BOUNDARY\boundary_GT\153077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931" y="4008558"/>
            <a:ext cx="9863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Cam-01-srv\dfsroot\Groups\Vision\carrot\Work2\Projects_local\MATLAB\GrabCut\DATA\data_GT\153077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74" y="3991838"/>
            <a:ext cx="9863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Cam-01-srv\dfsroot\Groups\Vision\carrot\Work2\Projects_local\MATLAB\GrabCut\BOUNDARY\boundary_GT_lasso\153077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35" y="3991838"/>
            <a:ext cx="98630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\Cam-01-srv\dfsroot\Groups\Vision\carrot\Work2\Projects_local\MATLAB\GrabCut\BOUNDARY\boundary_GT_lasso\frogINTERN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35" y="3255118"/>
            <a:ext cx="98630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05524" y="2968787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latin typeface="Comic Sans MS" pitchFamily="66" charset="0"/>
              </a:rPr>
              <a:t>z</a:t>
            </a:r>
            <a:r>
              <a:rPr lang="en-GB" b="1" baseline="30000" dirty="0" err="1" smtClean="0">
                <a:latin typeface="Comic Sans MS" pitchFamily="66" charset="0"/>
              </a:rPr>
              <a:t>t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4219538" y="2946738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latin typeface="Comic Sans MS" pitchFamily="66" charset="0"/>
              </a:rPr>
              <a:t>z</a:t>
            </a:r>
            <a:r>
              <a:rPr lang="en-GB" b="1" baseline="30000" dirty="0" err="1" smtClean="0">
                <a:latin typeface="Comic Sans MS" pitchFamily="66" charset="0"/>
              </a:rPr>
              <a:t>t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438553" y="294673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latin typeface="Comic Sans MS" pitchFamily="66" charset="0"/>
              </a:rPr>
              <a:t>x</a:t>
            </a:r>
            <a:r>
              <a:rPr lang="en-GB" b="1" baseline="30000" dirty="0" err="1" smtClean="0">
                <a:latin typeface="Comic Sans MS" pitchFamily="66" charset="0"/>
              </a:rPr>
              <a:t>t</a:t>
            </a:r>
            <a:endParaRPr lang="en-GB" dirty="0"/>
          </a:p>
        </p:txBody>
      </p:sp>
      <p:pic>
        <p:nvPicPr>
          <p:cNvPr id="4108" name="Picture 12" descr="\\Cam-01-srv\dfsroot\users\carrot\Work\6x9020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82" y="5633725"/>
            <a:ext cx="107887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\\Cam-01-srv\dfsroot\users\carrot\Work\6902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44" y="5620847"/>
            <a:ext cx="107887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\\Cam-01-srv\dfsroot\users\carrot\Work\k69020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84" y="5620847"/>
            <a:ext cx="107887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066292" y="5281301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z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017415" y="5820782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=&gt;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013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8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73" y="11684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 simple procedure to learn </a:t>
            </a:r>
            <a:r>
              <a:rPr lang="en-GB" sz="4000" b="1" dirty="0" smtClean="0">
                <a:latin typeface="Comic Sans MS" pitchFamily="66" charset="0"/>
              </a:rPr>
              <a:t>w 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649669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33048" t="21340" r="29619" b="70539"/>
          <a:stretch/>
        </p:blipFill>
        <p:spPr bwMode="auto">
          <a:xfrm>
            <a:off x="2026772" y="4005892"/>
            <a:ext cx="5059828" cy="155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25564" y="5642919"/>
            <a:ext cx="406224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Questions: </a:t>
            </a:r>
          </a:p>
          <a:p>
            <a:r>
              <a:rPr lang="en-GB" dirty="0" smtClean="0"/>
              <a:t>- Is it the best and only way?</a:t>
            </a:r>
          </a:p>
          <a:p>
            <a:r>
              <a:rPr lang="en-GB" dirty="0" smtClean="0"/>
              <a:t>- Can we over-fit to training data? 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324600" y="5255820"/>
            <a:ext cx="34336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w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967507" y="1160530"/>
            <a:ext cx="804566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>
                <a:latin typeface="+mj-lt"/>
              </a:rPr>
              <a:t>Iterate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000" b="1" dirty="0" smtClean="0">
                <a:latin typeface="Comic Sans MS" pitchFamily="66" charset="0"/>
              </a:rPr>
              <a:t>w </a:t>
            </a:r>
            <a:r>
              <a:rPr lang="en-GB" sz="2000" b="1" dirty="0">
                <a:latin typeface="Cambria Math"/>
                <a:ea typeface="Cambria Math"/>
              </a:rPr>
              <a:t>=</a:t>
            </a:r>
            <a:r>
              <a:rPr lang="en-GB" sz="2000" b="1" dirty="0" smtClean="0">
                <a:latin typeface="Comic Sans MS" pitchFamily="66" charset="0"/>
              </a:rPr>
              <a:t> 0,…,400 </a:t>
            </a:r>
          </a:p>
          <a:p>
            <a:pPr marL="914400" lvl="1" indent="-457200">
              <a:buAutoNum type="arabicPeriod"/>
            </a:pPr>
            <a:r>
              <a:rPr lang="en-GB" sz="2400" dirty="0" smtClean="0">
                <a:latin typeface="+mj-lt"/>
              </a:rPr>
              <a:t>Compute </a:t>
            </a:r>
            <a:r>
              <a:rPr lang="en-GB" sz="2000" b="1" dirty="0" smtClean="0">
                <a:latin typeface="Comic Sans MS" pitchFamily="66" charset="0"/>
              </a:rPr>
              <a:t>x*</a:t>
            </a:r>
            <a:r>
              <a:rPr lang="en-GB" sz="2000" b="1" baseline="30000" dirty="0" smtClean="0">
                <a:latin typeface="Comic Sans MS" pitchFamily="66" charset="0"/>
              </a:rPr>
              <a:t>t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dirty="0" smtClean="0">
                <a:latin typeface="+mj-lt"/>
              </a:rPr>
              <a:t>for all training images </a:t>
            </a:r>
            <a:r>
              <a:rPr lang="en-GB" sz="2000" b="1" dirty="0" smtClean="0">
                <a:latin typeface="Comic Sans MS" pitchFamily="66" charset="0"/>
              </a:rPr>
              <a:t>{</a:t>
            </a:r>
            <a:r>
              <a:rPr lang="en-GB" sz="2000" b="1" dirty="0" err="1" smtClean="0">
                <a:latin typeface="Comic Sans MS" pitchFamily="66" charset="0"/>
              </a:rPr>
              <a:t>x</a:t>
            </a:r>
            <a:r>
              <a:rPr lang="en-GB" sz="2000" b="1" baseline="30000" dirty="0" err="1" smtClean="0">
                <a:latin typeface="Comic Sans MS" pitchFamily="66" charset="0"/>
              </a:rPr>
              <a:t>t</a:t>
            </a:r>
            <a:r>
              <a:rPr lang="en-GB" sz="2000" b="1" dirty="0" err="1" smtClean="0">
                <a:latin typeface="Comic Sans MS" pitchFamily="66" charset="0"/>
              </a:rPr>
              <a:t>,z</a:t>
            </a:r>
            <a:r>
              <a:rPr lang="en-GB" sz="2000" b="1" baseline="30000" dirty="0" err="1" smtClean="0">
                <a:latin typeface="Comic Sans MS" pitchFamily="66" charset="0"/>
              </a:rPr>
              <a:t>t</a:t>
            </a:r>
            <a:r>
              <a:rPr lang="en-GB" sz="2000" b="1" dirty="0" smtClean="0">
                <a:latin typeface="Comic Sans MS" pitchFamily="66" charset="0"/>
              </a:rPr>
              <a:t>} </a:t>
            </a:r>
            <a:endParaRPr lang="en-GB" sz="2400" b="1" dirty="0" smtClean="0">
              <a:latin typeface="Comic Sans MS" pitchFamily="66" charset="0"/>
            </a:endParaRPr>
          </a:p>
          <a:p>
            <a:pPr marL="914400" lvl="1" indent="-457200">
              <a:buAutoNum type="arabicPeriod"/>
            </a:pPr>
            <a:r>
              <a:rPr lang="en-GB" sz="2400" dirty="0" smtClean="0">
                <a:latin typeface="+mj-lt"/>
              </a:rPr>
              <a:t>Compute average error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Er</a:t>
            </a:r>
            <a:r>
              <a:rPr lang="en-GB" sz="2000" b="1" dirty="0" smtClean="0">
                <a:latin typeface="Comic Sans MS" pitchFamily="66" charset="0"/>
              </a:rPr>
              <a:t> = 1/|T|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∑ </a:t>
            </a:r>
            <a:r>
              <a:rPr lang="en-GB" sz="2400" b="1" dirty="0" smtClean="0">
                <a:latin typeface="Comic Sans MS" pitchFamily="66" charset="0"/>
              </a:rPr>
              <a:t>  </a:t>
            </a:r>
            <a:br>
              <a:rPr lang="en-GB" sz="2400" b="1" dirty="0" smtClean="0">
                <a:latin typeface="Comic Sans MS" pitchFamily="66" charset="0"/>
              </a:rPr>
            </a:br>
            <a:r>
              <a:rPr lang="en-GB" sz="1200" b="1" dirty="0" smtClean="0">
                <a:latin typeface="Comic Sans MS" pitchFamily="66" charset="0"/>
              </a:rPr>
              <a:t>  </a:t>
            </a:r>
            <a:r>
              <a:rPr lang="en-GB" sz="2400" b="1" dirty="0" smtClean="0">
                <a:latin typeface="Comic Sans MS" pitchFamily="66" charset="0"/>
              </a:rPr>
              <a:t/>
            </a:r>
            <a:br>
              <a:rPr lang="en-GB" sz="2400" b="1" dirty="0" smtClean="0">
                <a:latin typeface="Comic Sans MS" pitchFamily="66" charset="0"/>
              </a:rPr>
            </a:br>
            <a:r>
              <a:rPr lang="en-GB" sz="2400" dirty="0" smtClean="0">
                <a:latin typeface="+mj-lt"/>
              </a:rPr>
              <a:t>with loss function:                                     (Hamming error)</a:t>
            </a:r>
            <a:br>
              <a:rPr lang="en-GB" sz="2400" dirty="0" smtClean="0">
                <a:latin typeface="+mj-lt"/>
              </a:rPr>
            </a:br>
            <a:r>
              <a:rPr lang="en-GB" sz="1050" dirty="0" smtClean="0">
                <a:latin typeface="+mj-lt"/>
              </a:rPr>
              <a:t> 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+mj-lt"/>
              </a:rPr>
              <a:t>Take </a:t>
            </a:r>
            <a:r>
              <a:rPr lang="en-GB" sz="2000" b="1" dirty="0">
                <a:latin typeface="Comic Sans MS" pitchFamily="66" charset="0"/>
              </a:rPr>
              <a:t>w</a:t>
            </a:r>
            <a:r>
              <a:rPr lang="en-GB" sz="2400" dirty="0" smtClean="0">
                <a:latin typeface="+mj-lt"/>
              </a:rPr>
              <a:t> with smallest </a:t>
            </a:r>
            <a:r>
              <a:rPr lang="en-GB" sz="2000" b="1" dirty="0" err="1" smtClean="0">
                <a:latin typeface="Comic Sans MS" pitchFamily="66" charset="0"/>
              </a:rPr>
              <a:t>Er</a:t>
            </a:r>
            <a:endParaRPr lang="en-GB" sz="2000" dirty="0"/>
          </a:p>
        </p:txBody>
      </p:sp>
      <p:sp>
        <p:nvSpPr>
          <p:cNvPr id="21" name="Rectangle 20"/>
          <p:cNvSpPr/>
          <p:nvPr/>
        </p:nvSpPr>
        <p:spPr>
          <a:xfrm>
            <a:off x="1897819" y="4459914"/>
            <a:ext cx="43954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b="1" dirty="0" err="1" smtClean="0">
                <a:latin typeface="Comic Sans MS" pitchFamily="66" charset="0"/>
              </a:rPr>
              <a:t>Er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671920" y="2079522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Δ(</a:t>
            </a:r>
            <a:r>
              <a:rPr lang="en-GB" b="1" dirty="0" err="1" smtClean="0">
                <a:latin typeface="Comic Sans MS" pitchFamily="66" charset="0"/>
              </a:rPr>
              <a:t>x</a:t>
            </a:r>
            <a:r>
              <a:rPr lang="en-GB" b="1" baseline="30000" dirty="0" err="1" smtClean="0">
                <a:latin typeface="Comic Sans MS" pitchFamily="66" charset="0"/>
              </a:rPr>
              <a:t>t</a:t>
            </a:r>
            <a:r>
              <a:rPr lang="en-GB" b="1" dirty="0" err="1" smtClean="0">
                <a:latin typeface="Comic Sans MS" pitchFamily="66" charset="0"/>
              </a:rPr>
              <a:t>,x</a:t>
            </a:r>
            <a:r>
              <a:rPr lang="en-GB" b="1" dirty="0" smtClean="0">
                <a:latin typeface="Comic Sans MS" pitchFamily="66" charset="0"/>
              </a:rPr>
              <a:t>*</a:t>
            </a:r>
            <a:r>
              <a:rPr lang="en-GB" b="1" baseline="30000" dirty="0" smtClean="0">
                <a:latin typeface="Comic Sans MS" pitchFamily="66" charset="0"/>
              </a:rPr>
              <a:t>t</a:t>
            </a:r>
            <a:r>
              <a:rPr lang="en-GB" b="1" dirty="0" smtClean="0">
                <a:latin typeface="Comic Sans MS" pitchFamily="66" charset="0"/>
              </a:rPr>
              <a:t>) 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2337363" y="3821226"/>
            <a:ext cx="46538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H</a:t>
            </a:r>
            <a:r>
              <a:rPr lang="en-GB" sz="1600" dirty="0" smtClean="0">
                <a:latin typeface="Comic Sans MS" pitchFamily="66" charset="0"/>
              </a:rPr>
              <a:t>amming error: number of misclassified pixels 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89528" y="2592599"/>
                <a:ext cx="24673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latin typeface="Comic Sans MS" pitchFamily="66" charset="0"/>
                  </a:rPr>
                  <a:t>Δ(</a:t>
                </a:r>
                <a:r>
                  <a:rPr lang="en-GB" b="1" dirty="0" err="1">
                    <a:latin typeface="Comic Sans MS" pitchFamily="66" charset="0"/>
                  </a:rPr>
                  <a:t>x,x</a:t>
                </a:r>
                <a:r>
                  <a:rPr lang="en-GB" b="1" dirty="0">
                    <a:latin typeface="Comic Sans MS" pitchFamily="66" charset="0"/>
                  </a:rPr>
                  <a:t>*) = </a:t>
                </a:r>
                <a:r>
                  <a:rPr lang="en-GB" sz="2000" b="1" dirty="0">
                    <a:latin typeface="Comic Sans MS" pitchFamily="66" charset="0"/>
                  </a:rPr>
                  <a:t>∑</a:t>
                </a:r>
                <a:r>
                  <a:rPr lang="en-GB" b="1" dirty="0">
                    <a:latin typeface="Comic Sans MS" pitchFamily="66" charset="0"/>
                  </a:rPr>
                  <a:t> x</a:t>
                </a:r>
                <a:r>
                  <a:rPr lang="en-GB" b="1" baseline="-25000" dirty="0">
                    <a:latin typeface="Comic Sans MS" pitchFamily="66" charset="0"/>
                  </a:rPr>
                  <a:t>i</a:t>
                </a:r>
                <a:r>
                  <a:rPr lang="en-GB" b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GB" b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b="1" dirty="0">
                    <a:latin typeface="Comic Sans MS" pitchFamily="66" charset="0"/>
                  </a:rPr>
                  <a:t>x</a:t>
                </a:r>
                <a:r>
                  <a:rPr lang="en-GB" b="1" baseline="-25000" dirty="0">
                    <a:latin typeface="Comic Sans MS" pitchFamily="66" charset="0"/>
                  </a:rPr>
                  <a:t>i</a:t>
                </a:r>
                <a:r>
                  <a:rPr lang="en-GB" b="1" dirty="0">
                    <a:latin typeface="Comic Sans MS" pitchFamily="66" charset="0"/>
                  </a:rPr>
                  <a:t>*</a:t>
                </a:r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528" y="2592599"/>
                <a:ext cx="2467342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228" t="-7576" r="-990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558368" y="2777918"/>
            <a:ext cx="22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-25000" dirty="0">
                <a:latin typeface="Comic Sans MS" pitchFamily="66" charset="0"/>
              </a:rPr>
              <a:t>i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415118" y="2341491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>
                <a:latin typeface="Comic Sans MS" pitchFamily="66" charset="0"/>
              </a:rPr>
              <a:t>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02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 txBox="1">
            <a:spLocks noChangeArrowheads="1"/>
          </p:cNvSpPr>
          <p:nvPr/>
        </p:nvSpPr>
        <p:spPr bwMode="auto">
          <a:xfrm>
            <a:off x="122238" y="1301750"/>
            <a:ext cx="4286250" cy="17145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864" tIns="91440"/>
          <a:lstStyle>
            <a:lvl1pPr marL="438150" indent="-3190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2400" b="1" dirty="0"/>
              <a:t>Model :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GB" sz="2000" dirty="0"/>
              <a:t>discrete or continuous variables?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GB" sz="2000" dirty="0"/>
              <a:t>discrete or continuous space?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GB" sz="2000" dirty="0"/>
              <a:t>Dependence between variables?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GB" sz="2000" dirty="0"/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313" y="1706563"/>
            <a:ext cx="857250" cy="534987"/>
          </a:xfrm>
          <a:prstGeom prst="rect">
            <a:avLst/>
          </a:prstGeom>
          <a:solidFill>
            <a:srgbClr val="FF0101">
              <a:alpha val="7059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2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b="1" dirty="0" smtClean="0"/>
              <a:t>Big Picture: </a:t>
            </a:r>
            <a:r>
              <a:rPr lang="en-GB" sz="3200" dirty="0" smtClean="0"/>
              <a:t>Statistical Models in Computer Vision </a:t>
            </a: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4583723" y="1285448"/>
            <a:ext cx="4403969" cy="2843475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2300" b="1" dirty="0" smtClean="0">
                <a:latin typeface="+mn-lt"/>
              </a:rPr>
              <a:t>Optimisation/Prediction/inference</a:t>
            </a:r>
            <a:endParaRPr lang="en-GB" sz="2300" b="1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dirty="0">
                <a:latin typeface="+mn-lt"/>
              </a:rPr>
              <a:t>Combinatorial optimization: </a:t>
            </a:r>
            <a:r>
              <a:rPr lang="en-GB" dirty="0" smtClean="0">
                <a:latin typeface="+mn-lt"/>
              </a:rPr>
              <a:t/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>e.g</a:t>
            </a:r>
            <a:r>
              <a:rPr lang="en-GB" dirty="0">
                <a:latin typeface="+mn-lt"/>
              </a:rPr>
              <a:t>. Graph Cut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dirty="0">
                <a:latin typeface="+mn-lt"/>
              </a:rPr>
              <a:t>Message Passing: e.g. BP, TRW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dirty="0">
                <a:latin typeface="+mn-lt"/>
              </a:rPr>
              <a:t>Iterated Conditional Modes (ICM)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dirty="0">
                <a:latin typeface="+mn-lt"/>
              </a:rPr>
              <a:t>LP-relaxation: e.g. Cutting-plane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dirty="0">
                <a:latin typeface="+mn-lt"/>
              </a:rPr>
              <a:t>Problem decomposition + </a:t>
            </a:r>
            <a:r>
              <a:rPr lang="en-GB" dirty="0" err="1">
                <a:latin typeface="+mn-lt"/>
              </a:rPr>
              <a:t>subgradient</a:t>
            </a:r>
            <a:r>
              <a:rPr lang="en-GB" dirty="0">
                <a:latin typeface="+mn-lt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GB" dirty="0">
                <a:latin typeface="+mn-lt"/>
              </a:rPr>
              <a:t>…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GB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4622800" y="4298761"/>
            <a:ext cx="4318000" cy="2512584"/>
          </a:xfrm>
          <a:prstGeom prst="rect">
            <a:avLst/>
          </a:prstGeom>
          <a:noFill/>
          <a:ln w="57150">
            <a:solidFill>
              <a:srgbClr val="F0A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sz="2400" b="1" dirty="0">
                <a:latin typeface="Calibri" pitchFamily="34" charset="0"/>
              </a:rPr>
              <a:t>Learning: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dirty="0" smtClean="0">
                <a:latin typeface="Calibri" pitchFamily="34" charset="0"/>
              </a:rPr>
              <a:t>Maximum Likelihood Learning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dirty="0" smtClean="0">
                <a:latin typeface="Calibri" pitchFamily="34" charset="0"/>
              </a:rPr>
              <a:t>Pseudo-likelihood approximation</a:t>
            </a:r>
            <a:endParaRPr lang="en-GB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dirty="0" smtClean="0">
                <a:latin typeface="Calibri" pitchFamily="34" charset="0"/>
              </a:rPr>
              <a:t>Loss minimizing Parameter Learning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dirty="0" smtClean="0">
                <a:latin typeface="Calibri" pitchFamily="34" charset="0"/>
              </a:rPr>
              <a:t>Exhaustive search </a:t>
            </a:r>
            <a:endParaRPr lang="en-GB" dirty="0"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dirty="0" smtClean="0">
                <a:latin typeface="Calibri" pitchFamily="34" charset="0"/>
              </a:rPr>
              <a:t>Constraint generation 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GB" dirty="0" smtClean="0">
                <a:latin typeface="Calibri" pitchFamily="34" charset="0"/>
              </a:rPr>
              <a:t>…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GB" dirty="0">
              <a:latin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1763" y="3384550"/>
            <a:ext cx="4191000" cy="291941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GB" sz="2000"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7325" y="3411538"/>
            <a:ext cx="45720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38150" indent="-319088">
              <a:lnSpc>
                <a:spcPct val="90000"/>
              </a:lnSpc>
              <a:buClr>
                <a:srgbClr val="F0AD00"/>
              </a:buClr>
              <a:buSzPct val="80000"/>
            </a:pPr>
            <a:r>
              <a:rPr lang="en-GB" sz="2400" b="1">
                <a:latin typeface="Calibri" pitchFamily="34" charset="0"/>
              </a:rPr>
              <a:t>Applications:</a:t>
            </a:r>
            <a:endParaRPr lang="en-GB" sz="2000">
              <a:latin typeface="Calibri" pitchFamily="34" charset="0"/>
            </a:endParaRPr>
          </a:p>
          <a:p>
            <a:pPr marL="438150" indent="-319088">
              <a:lnSpc>
                <a:spcPct val="90000"/>
              </a:lnSpc>
              <a:buClr>
                <a:srgbClr val="F0AD00"/>
              </a:buClr>
              <a:buSzPct val="80000"/>
              <a:buFont typeface="Wingdings 2" pitchFamily="18" charset="2"/>
              <a:buChar char=""/>
            </a:pPr>
            <a:r>
              <a:rPr lang="en-GB" sz="2000">
                <a:latin typeface="Calibri" pitchFamily="34" charset="0"/>
              </a:rPr>
              <a:t>2D/3D Image segmentation</a:t>
            </a:r>
          </a:p>
          <a:p>
            <a:pPr marL="438150" indent="-319088">
              <a:lnSpc>
                <a:spcPct val="90000"/>
              </a:lnSpc>
              <a:buClr>
                <a:srgbClr val="F0AD00"/>
              </a:buClr>
              <a:buSzPct val="80000"/>
              <a:buFont typeface="Wingdings 2" pitchFamily="18" charset="2"/>
              <a:buChar char=""/>
            </a:pPr>
            <a:r>
              <a:rPr lang="en-GB" sz="2000">
                <a:latin typeface="Calibri" pitchFamily="34" charset="0"/>
              </a:rPr>
              <a:t>Object Recognition</a:t>
            </a:r>
          </a:p>
          <a:p>
            <a:pPr marL="438150" indent="-319088">
              <a:lnSpc>
                <a:spcPct val="90000"/>
              </a:lnSpc>
              <a:buClr>
                <a:srgbClr val="F0AD00"/>
              </a:buClr>
              <a:buSzPct val="80000"/>
              <a:buFont typeface="Wingdings 2" pitchFamily="18" charset="2"/>
              <a:buChar char=""/>
            </a:pPr>
            <a:r>
              <a:rPr lang="en-GB" sz="2000">
                <a:latin typeface="Calibri" pitchFamily="34" charset="0"/>
              </a:rPr>
              <a:t>3D reconstruction</a:t>
            </a:r>
          </a:p>
          <a:p>
            <a:pPr marL="438150" indent="-319088">
              <a:lnSpc>
                <a:spcPct val="90000"/>
              </a:lnSpc>
              <a:buClr>
                <a:srgbClr val="F0AD00"/>
              </a:buClr>
              <a:buSzPct val="80000"/>
              <a:buFont typeface="Wingdings 2" pitchFamily="18" charset="2"/>
              <a:buChar char=""/>
            </a:pPr>
            <a:r>
              <a:rPr lang="en-GB" sz="2000">
                <a:latin typeface="Calibri" pitchFamily="34" charset="0"/>
              </a:rPr>
              <a:t>Stereo matching</a:t>
            </a:r>
          </a:p>
          <a:p>
            <a:pPr marL="438150" indent="-319088">
              <a:lnSpc>
                <a:spcPct val="90000"/>
              </a:lnSpc>
              <a:buClr>
                <a:srgbClr val="F0AD00"/>
              </a:buClr>
              <a:buSzPct val="80000"/>
              <a:buFont typeface="Wingdings 2" pitchFamily="18" charset="2"/>
              <a:buChar char=""/>
            </a:pPr>
            <a:r>
              <a:rPr lang="en-GB" sz="2000">
                <a:latin typeface="Calibri" pitchFamily="34" charset="0"/>
              </a:rPr>
              <a:t>Image denoising</a:t>
            </a:r>
          </a:p>
          <a:p>
            <a:pPr marL="438150" indent="-319088">
              <a:lnSpc>
                <a:spcPct val="90000"/>
              </a:lnSpc>
              <a:buClr>
                <a:srgbClr val="F0AD00"/>
              </a:buClr>
              <a:buSzPct val="80000"/>
              <a:buFont typeface="Wingdings 2" pitchFamily="18" charset="2"/>
              <a:buChar char=""/>
            </a:pPr>
            <a:r>
              <a:rPr lang="en-GB" sz="2000">
                <a:latin typeface="Calibri" pitchFamily="34" charset="0"/>
              </a:rPr>
              <a:t>Texture Synthesis</a:t>
            </a:r>
          </a:p>
          <a:p>
            <a:pPr marL="438150" indent="-319088">
              <a:lnSpc>
                <a:spcPct val="90000"/>
              </a:lnSpc>
              <a:buClr>
                <a:srgbClr val="F0AD00"/>
              </a:buClr>
              <a:buSzPct val="80000"/>
              <a:buFont typeface="Wingdings 2" pitchFamily="18" charset="2"/>
              <a:buChar char=""/>
            </a:pPr>
            <a:r>
              <a:rPr lang="en-GB" sz="2000">
                <a:latin typeface="Calibri" pitchFamily="34" charset="0"/>
              </a:rPr>
              <a:t>Pose estimation</a:t>
            </a:r>
          </a:p>
          <a:p>
            <a:pPr marL="438150" indent="-319088">
              <a:lnSpc>
                <a:spcPct val="90000"/>
              </a:lnSpc>
              <a:buClr>
                <a:srgbClr val="F0AD00"/>
              </a:buClr>
              <a:buSzPct val="80000"/>
              <a:buFont typeface="Wingdings 2" pitchFamily="18" charset="2"/>
              <a:buChar char=""/>
            </a:pPr>
            <a:r>
              <a:rPr lang="en-GB" sz="2000">
                <a:latin typeface="Calibri" pitchFamily="34" charset="0"/>
              </a:rPr>
              <a:t>Panoramic Stitching</a:t>
            </a:r>
          </a:p>
          <a:p>
            <a:pPr marL="438150" indent="-319088">
              <a:lnSpc>
                <a:spcPct val="90000"/>
              </a:lnSpc>
              <a:buClr>
                <a:srgbClr val="F0AD00"/>
              </a:buClr>
              <a:buSzPct val="80000"/>
              <a:buFont typeface="Wingdings 2" pitchFamily="18" charset="2"/>
              <a:buChar char=""/>
            </a:pPr>
            <a:r>
              <a:rPr lang="en-GB" sz="2000">
                <a:latin typeface="Calibri" pitchFamily="34" charset="0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663" y="2241550"/>
            <a:ext cx="3455987" cy="319088"/>
          </a:xfrm>
          <a:prstGeom prst="rect">
            <a:avLst/>
          </a:prstGeom>
          <a:solidFill>
            <a:srgbClr val="FF0101">
              <a:alpha val="7059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95313" y="1706563"/>
            <a:ext cx="3462337" cy="854075"/>
            <a:chOff x="594639" y="1706136"/>
            <a:chExt cx="3463014" cy="854746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175204" y="2133510"/>
              <a:ext cx="85474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02578" y="2560882"/>
              <a:ext cx="345507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452057" y="2241543"/>
              <a:ext cx="259765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94639" y="1706136"/>
              <a:ext cx="85741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1184352" y="1973840"/>
              <a:ext cx="53540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897984" y="2401213"/>
              <a:ext cx="31933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2283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0532" grpId="0" animBg="1"/>
      <p:bldP spid="150536" grpId="0" animBg="1"/>
      <p:bldP spid="8" grpId="0" animBg="1"/>
      <p:bldP spid="7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Machine Learning view:</a:t>
            </a:r>
            <a:br>
              <a:rPr lang="en-GB" dirty="0" smtClean="0"/>
            </a:br>
            <a:r>
              <a:rPr lang="en-GB" dirty="0" smtClean="0"/>
              <a:t>Structured Learning and Prediction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66800" y="1600200"/>
            <a:ext cx="5867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/>
              <a:t>”Normal” Machine Learning</a:t>
            </a:r>
            <a:r>
              <a:rPr lang="en-GB" u="sng" dirty="0" smtClean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r>
              <a:rPr lang="en-GB" dirty="0" smtClean="0">
                <a:latin typeface="Comic Sans MS" pitchFamily="66" charset="0"/>
              </a:rPr>
              <a:t>f </a:t>
            </a:r>
            <a:r>
              <a:rPr lang="en-GB" dirty="0">
                <a:latin typeface="Comic Sans MS" pitchFamily="66" charset="0"/>
              </a:rPr>
              <a:t>: </a:t>
            </a:r>
            <a:r>
              <a:rPr lang="en-GB" dirty="0" smtClean="0">
                <a:latin typeface="Comic Sans MS" pitchFamily="66" charset="0"/>
              </a:rPr>
              <a:t>Z      </a:t>
            </a:r>
            <a:r>
              <a:rPr lang="en-GB" dirty="0">
                <a:latin typeface="Castellar" pitchFamily="18" charset="0"/>
              </a:rPr>
              <a:t>N</a:t>
            </a:r>
            <a:r>
              <a:rPr lang="en-GB" dirty="0" smtClean="0">
                <a:latin typeface="Comic Sans MS" pitchFamily="66" charset="0"/>
              </a:rPr>
              <a:t>  </a:t>
            </a:r>
            <a:r>
              <a:rPr lang="en-GB" dirty="0" smtClean="0"/>
              <a:t>(classification) </a:t>
            </a:r>
            <a:endParaRPr lang="en-GB" dirty="0"/>
          </a:p>
          <a:p>
            <a:r>
              <a:rPr lang="en-GB" dirty="0">
                <a:latin typeface="Comic Sans MS" pitchFamily="66" charset="0"/>
              </a:rPr>
              <a:t>f : Z </a:t>
            </a:r>
            <a:r>
              <a:rPr lang="en-GB" dirty="0" smtClean="0">
                <a:latin typeface="Comic Sans MS" pitchFamily="66" charset="0"/>
              </a:rPr>
              <a:t>     </a:t>
            </a:r>
            <a:r>
              <a:rPr lang="en-GB" dirty="0" smtClean="0">
                <a:latin typeface="Castellar" pitchFamily="18" charset="0"/>
              </a:rPr>
              <a:t>R</a:t>
            </a:r>
            <a:r>
              <a:rPr lang="en-GB" dirty="0" smtClean="0">
                <a:latin typeface="Comic Sans MS" pitchFamily="66" charset="0"/>
              </a:rPr>
              <a:t>  </a:t>
            </a:r>
            <a:r>
              <a:rPr lang="en-GB" dirty="0" smtClean="0"/>
              <a:t>(</a:t>
            </a:r>
            <a:r>
              <a:rPr lang="en-GB" dirty="0"/>
              <a:t>regression) 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Input</a:t>
            </a:r>
            <a:r>
              <a:rPr lang="en-GB" dirty="0" smtClean="0"/>
              <a:t>: Image, text</a:t>
            </a:r>
          </a:p>
          <a:p>
            <a:r>
              <a:rPr lang="en-GB" i="1" dirty="0" smtClean="0"/>
              <a:t>Output</a:t>
            </a:r>
            <a:r>
              <a:rPr lang="en-GB" dirty="0" smtClean="0"/>
              <a:t>: real number(s)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f </a:t>
            </a:r>
            <a:r>
              <a:rPr lang="en-GB" dirty="0">
                <a:latin typeface="Comic Sans MS" pitchFamily="66" charset="0"/>
              </a:rPr>
              <a:t>: Z      </a:t>
            </a:r>
            <a:r>
              <a:rPr lang="en-GB" dirty="0" smtClean="0">
                <a:latin typeface="Castellar" pitchFamily="18" charset="0"/>
              </a:rPr>
              <a:t>X</a:t>
            </a:r>
            <a:endParaRPr lang="en-GB" dirty="0"/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Input: </a:t>
            </a:r>
            <a:r>
              <a:rPr lang="en-GB" dirty="0" smtClean="0"/>
              <a:t>Image , text</a:t>
            </a:r>
          </a:p>
          <a:p>
            <a:r>
              <a:rPr lang="en-GB" i="1" dirty="0" smtClean="0"/>
              <a:t>Output: </a:t>
            </a:r>
            <a:r>
              <a:rPr lang="en-GB" dirty="0" smtClean="0"/>
              <a:t>complex structure object </a:t>
            </a:r>
            <a:br>
              <a:rPr lang="en-GB" dirty="0" smtClean="0"/>
            </a:br>
            <a:r>
              <a:rPr lang="en-GB" dirty="0" smtClean="0"/>
              <a:t>	(labelling, parse tree)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66" y="1566333"/>
            <a:ext cx="2057400" cy="76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67" y="2489200"/>
            <a:ext cx="1752600" cy="131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carrot\Desktop\ParseTreeS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116778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46800" y="5181600"/>
            <a:ext cx="24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Parse tree of a sentence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1" y="6409267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Image labelling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>
            <a:off x="1752600" y="2277545"/>
            <a:ext cx="228600" cy="6927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1752600" y="2565411"/>
            <a:ext cx="228600" cy="6927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1752594" y="4478959"/>
            <a:ext cx="228600" cy="6927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4" y="5753633"/>
            <a:ext cx="1540403" cy="74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31267" y="6488668"/>
            <a:ext cx="202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Chemical structure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80" y="5862638"/>
            <a:ext cx="1868487" cy="62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7359" y="3853934"/>
            <a:ext cx="2977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/>
              <a:t>Structured Output </a:t>
            </a:r>
            <a:r>
              <a:rPr lang="en-GB" u="sng" dirty="0" smtClean="0"/>
              <a:t>Prediction: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50736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 animBg="1"/>
      <p:bldP spid="15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Structured Output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53574" y="2226353"/>
            <a:ext cx="7589673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u="sng" dirty="0"/>
              <a:t>Ad hoc </a:t>
            </a:r>
            <a:r>
              <a:rPr lang="en-GB" sz="2000" u="sng" dirty="0" smtClean="0"/>
              <a:t>definition</a:t>
            </a:r>
            <a:r>
              <a:rPr lang="en-GB" sz="2000" u="sng" dirty="0"/>
              <a:t> </a:t>
            </a:r>
            <a:r>
              <a:rPr lang="en-GB" sz="1600" u="sng" dirty="0" smtClean="0"/>
              <a:t>(from [Nowozin et al. 2011])</a:t>
            </a:r>
            <a:r>
              <a:rPr lang="en-GB" sz="2000" u="sng" dirty="0" smtClean="0"/>
              <a:t/>
            </a:r>
            <a:br>
              <a:rPr lang="en-GB" sz="2000" u="sng" dirty="0" smtClean="0"/>
            </a:br>
            <a:r>
              <a:rPr lang="en-GB" sz="2000" dirty="0" smtClean="0"/>
              <a:t>Data </a:t>
            </a:r>
            <a:r>
              <a:rPr lang="en-GB" sz="2000" dirty="0"/>
              <a:t>that consists of several parts, and not only </a:t>
            </a:r>
            <a:r>
              <a:rPr lang="en-GB" sz="2000" dirty="0" smtClean="0"/>
              <a:t>the parts themselves </a:t>
            </a:r>
            <a:r>
              <a:rPr lang="en-GB" sz="2000" dirty="0"/>
              <a:t>contain information, but also the way in which the </a:t>
            </a:r>
            <a:r>
              <a:rPr lang="en-GB" sz="2000" dirty="0" smtClean="0"/>
              <a:t>parts belong </a:t>
            </a:r>
            <a:r>
              <a:rPr lang="en-GB" sz="2000" dirty="0"/>
              <a:t>together.</a:t>
            </a:r>
          </a:p>
        </p:txBody>
      </p:sp>
    </p:spTree>
    <p:extLst>
      <p:ext uri="{BB962C8B-B14F-4D97-AF65-F5344CB8AC3E}">
        <p14:creationId xmlns:p14="http://schemas.microsoft.com/office/powerpoint/2010/main" val="10130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Learning: A simple toy problem</a:t>
            </a:r>
            <a:endParaRPr lang="en-GB" dirty="0"/>
          </a:p>
        </p:txBody>
      </p:sp>
      <p:pic>
        <p:nvPicPr>
          <p:cNvPr id="5122" name="Picture 2" descr="C:\Local\Work+Work2\Projects-Ideas\Teaching\AdvancedVisionCourse2011\MISC\lossfunction\data\label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29" y="2460379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Local\Work+Work2\Projects-Ideas\Teaching\AdvancedVisionCourse2011\MISC\lossfunction\data\labe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27" y="2460379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Local\Work+Work2\Projects-Ideas\Teaching\AdvancedVisionCourse2011\MISC\lossfunction\data\label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75" y="2460379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Local\Work+Work2\Projects-Ideas\Teaching\AdvancedVisionCourse2011\MISC\lossfunction\data\image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608" y="4025410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Local\Work+Work2\Projects-Ideas\Teaching\AdvancedVisionCourse2011\MISC\lossfunction\data\imag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964" y="4025410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Local\Work+Work2\Projects-Ideas\Teaching\AdvancedVisionCourse2011\MISC\lossfunction\data\image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75" y="4025410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06645" y="1961996"/>
            <a:ext cx="477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Label generation:</a:t>
            </a:r>
            <a:endParaRPr lang="en-GB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806645" y="3579781"/>
            <a:ext cx="477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Data generation:</a:t>
            </a:r>
            <a:endParaRPr lang="en-GB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642336" y="2460379"/>
            <a:ext cx="419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“small deviation of a 2x2 foreground (white) square at arbitrary position”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642335" y="3943292"/>
            <a:ext cx="4501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 smtClean="0"/>
              <a:t>Foreground pixels are white, Background black</a:t>
            </a:r>
          </a:p>
          <a:p>
            <a:pPr marL="342900" indent="-342900">
              <a:buAutoNum type="arabicPeriod"/>
            </a:pPr>
            <a:r>
              <a:rPr lang="en-GB" sz="1600" dirty="0" smtClean="0"/>
              <a:t>Flip label of a few random pixels</a:t>
            </a:r>
          </a:p>
          <a:p>
            <a:pPr marL="342900" indent="-342900">
              <a:buAutoNum type="arabicPeriod"/>
            </a:pPr>
            <a:r>
              <a:rPr lang="en-GB" sz="1600" dirty="0" smtClean="0"/>
              <a:t>Add some Gaussian noise</a:t>
            </a:r>
            <a:endParaRPr lang="en-GB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744292" y="4984900"/>
            <a:ext cx="614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Example man-made object detection </a:t>
            </a:r>
            <a:r>
              <a:rPr lang="en-GB" sz="1400" dirty="0" smtClean="0"/>
              <a:t>[Nowozin and Lampert ‘2011]</a:t>
            </a:r>
            <a:endParaRPr lang="en-GB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34"/>
          <a:stretch/>
        </p:blipFill>
        <p:spPr bwMode="auto">
          <a:xfrm>
            <a:off x="1460562" y="5412848"/>
            <a:ext cx="1886968" cy="130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02" b="89302" l="35691" r="63451">
                        <a14:backgroundMark x1="38478" y1="38605" x2="39979" y2="36279"/>
                        <a14:backgroundMark x1="59914" y1="48837" x2="61415" y2="46977"/>
                        <a14:backgroundMark x1="62058" y1="49767" x2="62058" y2="56744"/>
                        <a14:backgroundMark x1="57342" y1="67442" x2="55305" y2="64186"/>
                        <a14:backgroundMark x1="42122" y1="43721" x2="41693" y2="48837"/>
                        <a14:backgroundMark x1="47696" y1="48372" x2="46838" y2="53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70" r="32260"/>
          <a:stretch/>
        </p:blipFill>
        <p:spPr bwMode="auto">
          <a:xfrm>
            <a:off x="3538239" y="5501099"/>
            <a:ext cx="1683909" cy="11458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1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possible model for the data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5079" y="1423462"/>
            <a:ext cx="5279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Ising</a:t>
            </a:r>
            <a:r>
              <a:rPr lang="en-GB" sz="2000" dirty="0" smtClean="0"/>
              <a:t> model on 4x4 grid graph:</a:t>
            </a:r>
            <a:br>
              <a:rPr lang="en-GB" sz="2000" dirty="0" smtClean="0"/>
            </a:b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8385" y="1873332"/>
            <a:ext cx="79881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P(</a:t>
            </a:r>
            <a:r>
              <a:rPr lang="en-GB" sz="2000" b="1" dirty="0" err="1" smtClean="0">
                <a:latin typeface="Comic Sans MS" pitchFamily="66" charset="0"/>
              </a:rPr>
              <a:t>x|z,w</a:t>
            </a:r>
            <a:r>
              <a:rPr lang="en-GB" sz="2000" b="1" dirty="0" smtClean="0">
                <a:latin typeface="Comic Sans MS" pitchFamily="66" charset="0"/>
              </a:rPr>
              <a:t>) = </a:t>
            </a:r>
            <a:r>
              <a:rPr lang="en-GB" b="1" dirty="0" smtClean="0">
                <a:latin typeface="Comic Sans MS" pitchFamily="66" charset="0"/>
              </a:rPr>
              <a:t>1/f(</a:t>
            </a:r>
            <a:r>
              <a:rPr lang="en-GB" b="1" dirty="0" err="1" smtClean="0">
                <a:latin typeface="Comic Sans MS" pitchFamily="66" charset="0"/>
              </a:rPr>
              <a:t>z,w</a:t>
            </a:r>
            <a:r>
              <a:rPr lang="en-GB" b="1" dirty="0" smtClean="0">
                <a:latin typeface="Comic Sans MS" pitchFamily="66" charset="0"/>
              </a:rPr>
              <a:t>) </a:t>
            </a:r>
            <a:r>
              <a:rPr lang="en-GB" sz="2000" b="1" dirty="0" err="1" smtClean="0">
                <a:latin typeface="Comic Sans MS" pitchFamily="66" charset="0"/>
              </a:rPr>
              <a:t>exp</a:t>
            </a:r>
            <a:r>
              <a:rPr lang="en-GB" sz="2000" b="1" dirty="0" smtClean="0">
                <a:latin typeface="Comic Sans MS" pitchFamily="66" charset="0"/>
              </a:rPr>
              <a:t>{-(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latin typeface="Comic Sans MS" pitchFamily="66" charset="0"/>
              </a:rPr>
              <a:t>(</a:t>
            </a:r>
            <a:r>
              <a:rPr lang="en-GB" sz="2000" b="1" dirty="0" err="1" smtClean="0">
                <a:latin typeface="Comic Sans MS" pitchFamily="66" charset="0"/>
              </a:rPr>
              <a:t>z</a:t>
            </a:r>
            <a:r>
              <a:rPr lang="en-GB" sz="2000" b="1" baseline="-25000" dirty="0" err="1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(1-x</a:t>
            </a:r>
            <a:r>
              <a:rPr lang="en-GB" sz="2000" b="1" baseline="-25000" dirty="0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)+(1-z</a:t>
            </a:r>
            <a:r>
              <a:rPr lang="en-GB" sz="2000" b="1" baseline="-25000" dirty="0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)x</a:t>
            </a:r>
            <a:r>
              <a:rPr lang="en-GB" sz="2000" b="1" baseline="-25000" dirty="0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) </a:t>
            </a:r>
            <a:r>
              <a:rPr lang="en-GB" sz="2000" b="1" dirty="0">
                <a:latin typeface="Comic Sans MS" pitchFamily="66" charset="0"/>
              </a:rPr>
              <a:t>+ w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latin typeface="Comic Sans MS" pitchFamily="66" charset="0"/>
              </a:rPr>
              <a:t>|x</a:t>
            </a:r>
            <a:r>
              <a:rPr lang="en-GB" sz="2000" b="1" baseline="-25000" dirty="0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-</a:t>
            </a:r>
            <a:r>
              <a:rPr lang="en-GB" sz="2000" b="1" dirty="0" err="1" smtClean="0">
                <a:latin typeface="Comic Sans MS" pitchFamily="66" charset="0"/>
              </a:rPr>
              <a:t>x</a:t>
            </a:r>
            <a:r>
              <a:rPr lang="en-GB" sz="2000" b="1" baseline="-25000" dirty="0" err="1" smtClean="0">
                <a:latin typeface="Comic Sans MS" pitchFamily="66" charset="0"/>
              </a:rPr>
              <a:t>j</a:t>
            </a:r>
            <a:r>
              <a:rPr lang="en-GB" sz="2000" b="1" dirty="0" smtClean="0">
                <a:latin typeface="Comic Sans MS" pitchFamily="66" charset="0"/>
              </a:rPr>
              <a:t>| )}</a:t>
            </a:r>
            <a:endParaRPr lang="en-GB" sz="2000" dirty="0"/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3521372" y="2302313"/>
            <a:ext cx="5000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 dirty="0" err="1">
                <a:latin typeface="Comic Sans MS" pitchFamily="66" charset="0"/>
              </a:rPr>
              <a:t>i</a:t>
            </a:r>
            <a:endParaRPr lang="en-GB" sz="1100" b="1" dirty="0">
              <a:latin typeface="Comic Sans MS" pitchFamily="66" charset="0"/>
            </a:endParaRP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6300161" y="2291564"/>
            <a:ext cx="983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 smtClean="0">
                <a:latin typeface="Comic Sans MS" pitchFamily="66" charset="0"/>
              </a:rPr>
              <a:t>i,j</a:t>
            </a:r>
            <a:r>
              <a:rPr lang="en-GB" sz="1400" b="1" dirty="0" smtClean="0">
                <a:latin typeface="Comic Sans MS" pitchFamily="66" charset="0"/>
              </a:rPr>
              <a:t> </a:t>
            </a:r>
            <a:r>
              <a:rPr lang="az-Cyrl-AZ" sz="1100" b="1" dirty="0" smtClean="0">
                <a:latin typeface="Comic Sans MS" pitchFamily="66" charset="0"/>
              </a:rPr>
              <a:t>Є</a:t>
            </a:r>
            <a:r>
              <a:rPr lang="en-GB" sz="1100" b="1" dirty="0" smtClean="0">
                <a:latin typeface="Comic Sans MS" pitchFamily="66" charset="0"/>
              </a:rPr>
              <a:t> </a:t>
            </a:r>
            <a:r>
              <a:rPr lang="en-GB" sz="1400" b="1" dirty="0" smtClean="0">
                <a:latin typeface="Comic Sans MS" pitchFamily="66" charset="0"/>
              </a:rPr>
              <a:t>N</a:t>
            </a:r>
            <a:r>
              <a:rPr lang="en-GB" sz="1400" b="1" baseline="-25000" dirty="0" smtClean="0">
                <a:latin typeface="Comic Sans MS" pitchFamily="66" charset="0"/>
              </a:rPr>
              <a:t>4</a:t>
            </a:r>
            <a:endParaRPr lang="en-GB" sz="1400" baseline="-25000" dirty="0"/>
          </a:p>
          <a:p>
            <a:pPr algn="ctr"/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0105" y="1607612"/>
            <a:ext cx="188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C000"/>
                </a:solidFill>
              </a:rPr>
              <a:t>Unary term</a:t>
            </a:r>
            <a:endParaRPr lang="en-GB" sz="20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61" y="1581741"/>
            <a:ext cx="2524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FFC000"/>
                </a:solidFill>
              </a:rPr>
              <a:t>Pairwise</a:t>
            </a:r>
            <a:r>
              <a:rPr lang="en-GB" sz="2000" dirty="0" smtClean="0">
                <a:solidFill>
                  <a:srgbClr val="FFC000"/>
                </a:solidFill>
              </a:rPr>
              <a:t> terms</a:t>
            </a:r>
            <a:endParaRPr lang="en-GB" sz="2000" dirty="0">
              <a:solidFill>
                <a:srgbClr val="FFC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44985" y="3080439"/>
            <a:ext cx="1255716" cy="884222"/>
            <a:chOff x="4957763" y="3460750"/>
            <a:chExt cx="2584450" cy="1955800"/>
          </a:xfrm>
        </p:grpSpPr>
        <p:cxnSp>
          <p:nvCxnSpPr>
            <p:cNvPr id="19" name="AutoShape 34"/>
            <p:cNvCxnSpPr>
              <a:cxnSpLocks noChangeShapeType="1"/>
              <a:endCxn id="25" idx="0"/>
            </p:cNvCxnSpPr>
            <p:nvPr/>
          </p:nvCxnSpPr>
          <p:spPr bwMode="auto">
            <a:xfrm flipH="1">
              <a:off x="4995863" y="4530725"/>
              <a:ext cx="3175" cy="77628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0" name="AutoShape 35"/>
            <p:cNvCxnSpPr>
              <a:cxnSpLocks noChangeShapeType="1"/>
              <a:stCxn id="28" idx="4"/>
              <a:endCxn id="27" idx="0"/>
            </p:cNvCxnSpPr>
            <p:nvPr/>
          </p:nvCxnSpPr>
          <p:spPr bwMode="auto">
            <a:xfrm>
              <a:off x="6257925" y="4535488"/>
              <a:ext cx="7938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1" name="AutoShape 36"/>
            <p:cNvCxnSpPr>
              <a:cxnSpLocks noChangeShapeType="1"/>
              <a:stCxn id="27" idx="2"/>
              <a:endCxn id="25" idx="6"/>
            </p:cNvCxnSpPr>
            <p:nvPr/>
          </p:nvCxnSpPr>
          <p:spPr bwMode="auto">
            <a:xfrm flipH="1">
              <a:off x="5060950" y="5376863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2" name="AutoShape 37"/>
            <p:cNvCxnSpPr>
              <a:cxnSpLocks noChangeShapeType="1"/>
              <a:stCxn id="28" idx="2"/>
              <a:endCxn id="26" idx="6"/>
            </p:cNvCxnSpPr>
            <p:nvPr/>
          </p:nvCxnSpPr>
          <p:spPr bwMode="auto">
            <a:xfrm flipH="1">
              <a:off x="5062538" y="4467225"/>
              <a:ext cx="1128712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3" name="AutoShape 41"/>
            <p:cNvCxnSpPr>
              <a:cxnSpLocks noChangeShapeType="1"/>
              <a:stCxn id="29" idx="4"/>
              <a:endCxn id="26" idx="0"/>
            </p:cNvCxnSpPr>
            <p:nvPr/>
          </p:nvCxnSpPr>
          <p:spPr bwMode="auto">
            <a:xfrm flipH="1">
              <a:off x="4997450" y="3573463"/>
              <a:ext cx="11113" cy="833437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24" name="AutoShape 43"/>
            <p:cNvCxnSpPr>
              <a:cxnSpLocks noChangeShapeType="1"/>
              <a:stCxn id="30" idx="2"/>
              <a:endCxn id="29" idx="6"/>
            </p:cNvCxnSpPr>
            <p:nvPr/>
          </p:nvCxnSpPr>
          <p:spPr bwMode="auto">
            <a:xfrm flipH="1">
              <a:off x="5073650" y="3505200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25" name="Oval 45"/>
            <p:cNvSpPr>
              <a:spLocks noChangeArrowheads="1"/>
            </p:cNvSpPr>
            <p:nvPr/>
          </p:nvSpPr>
          <p:spPr bwMode="auto">
            <a:xfrm>
              <a:off x="4957763" y="5335588"/>
              <a:ext cx="74612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Oval 46"/>
            <p:cNvSpPr>
              <a:spLocks noChangeArrowheads="1"/>
            </p:cNvSpPr>
            <p:nvPr/>
          </p:nvSpPr>
          <p:spPr bwMode="auto">
            <a:xfrm>
              <a:off x="4959350" y="4435475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Oval 47"/>
            <p:cNvSpPr>
              <a:spLocks noChangeArrowheads="1"/>
            </p:cNvSpPr>
            <p:nvPr/>
          </p:nvSpPr>
          <p:spPr bwMode="auto">
            <a:xfrm>
              <a:off x="6229350" y="5335588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Oval 48"/>
            <p:cNvSpPr>
              <a:spLocks noChangeArrowheads="1"/>
            </p:cNvSpPr>
            <p:nvPr/>
          </p:nvSpPr>
          <p:spPr bwMode="auto">
            <a:xfrm>
              <a:off x="6219825" y="4425950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Oval 51"/>
            <p:cNvSpPr>
              <a:spLocks noChangeArrowheads="1"/>
            </p:cNvSpPr>
            <p:nvPr/>
          </p:nvSpPr>
          <p:spPr bwMode="auto">
            <a:xfrm>
              <a:off x="4970463" y="346392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Oval 52"/>
            <p:cNvSpPr>
              <a:spLocks noChangeArrowheads="1"/>
            </p:cNvSpPr>
            <p:nvPr/>
          </p:nvSpPr>
          <p:spPr bwMode="auto">
            <a:xfrm>
              <a:off x="6194425" y="3463925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31" name="AutoShape 57"/>
            <p:cNvCxnSpPr>
              <a:cxnSpLocks noChangeShapeType="1"/>
              <a:stCxn id="38" idx="4"/>
              <a:endCxn id="37" idx="0"/>
            </p:cNvCxnSpPr>
            <p:nvPr/>
          </p:nvCxnSpPr>
          <p:spPr bwMode="auto">
            <a:xfrm>
              <a:off x="7497763" y="4532313"/>
              <a:ext cx="7937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2" name="AutoShape 58"/>
            <p:cNvCxnSpPr>
              <a:cxnSpLocks noChangeShapeType="1"/>
              <a:stCxn id="37" idx="2"/>
            </p:cNvCxnSpPr>
            <p:nvPr/>
          </p:nvCxnSpPr>
          <p:spPr bwMode="auto">
            <a:xfrm flipH="1">
              <a:off x="6300788" y="5373688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3" name="AutoShape 59"/>
            <p:cNvCxnSpPr>
              <a:cxnSpLocks noChangeShapeType="1"/>
              <a:stCxn id="38" idx="2"/>
            </p:cNvCxnSpPr>
            <p:nvPr/>
          </p:nvCxnSpPr>
          <p:spPr bwMode="auto">
            <a:xfrm flipH="1">
              <a:off x="6302375" y="4464050"/>
              <a:ext cx="1128713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4" name="AutoShape 60"/>
            <p:cNvCxnSpPr>
              <a:cxnSpLocks noChangeShapeType="1"/>
              <a:endCxn id="28" idx="0"/>
            </p:cNvCxnSpPr>
            <p:nvPr/>
          </p:nvCxnSpPr>
          <p:spPr bwMode="auto">
            <a:xfrm>
              <a:off x="6248400" y="3570288"/>
              <a:ext cx="8732" cy="8556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5" name="AutoShape 61"/>
            <p:cNvCxnSpPr>
              <a:cxnSpLocks noChangeShapeType="1"/>
            </p:cNvCxnSpPr>
            <p:nvPr/>
          </p:nvCxnSpPr>
          <p:spPr bwMode="auto">
            <a:xfrm>
              <a:off x="7488705" y="3570288"/>
              <a:ext cx="0" cy="8350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6" name="AutoShape 62"/>
            <p:cNvCxnSpPr>
              <a:cxnSpLocks noChangeShapeType="1"/>
              <a:stCxn id="39" idx="2"/>
            </p:cNvCxnSpPr>
            <p:nvPr/>
          </p:nvCxnSpPr>
          <p:spPr bwMode="auto">
            <a:xfrm flipH="1">
              <a:off x="6313488" y="3502025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37" name="Oval 65"/>
            <p:cNvSpPr>
              <a:spLocks noChangeArrowheads="1"/>
            </p:cNvSpPr>
            <p:nvPr/>
          </p:nvSpPr>
          <p:spPr bwMode="auto">
            <a:xfrm>
              <a:off x="7469188" y="5332413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Oval 66"/>
            <p:cNvSpPr>
              <a:spLocks noChangeArrowheads="1"/>
            </p:cNvSpPr>
            <p:nvPr/>
          </p:nvSpPr>
          <p:spPr bwMode="auto">
            <a:xfrm>
              <a:off x="7459663" y="442277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Oval 68"/>
            <p:cNvSpPr>
              <a:spLocks noChangeArrowheads="1"/>
            </p:cNvSpPr>
            <p:nvPr/>
          </p:nvSpPr>
          <p:spPr bwMode="auto">
            <a:xfrm>
              <a:off x="7434263" y="3460750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244985" y="3981191"/>
            <a:ext cx="1255716" cy="400484"/>
            <a:chOff x="8516142" y="1169538"/>
            <a:chExt cx="1255716" cy="400484"/>
          </a:xfrm>
        </p:grpSpPr>
        <p:cxnSp>
          <p:nvCxnSpPr>
            <p:cNvPr id="41" name="AutoShape 34"/>
            <p:cNvCxnSpPr>
              <a:cxnSpLocks noChangeShapeType="1"/>
              <a:endCxn id="44" idx="0"/>
            </p:cNvCxnSpPr>
            <p:nvPr/>
          </p:nvCxnSpPr>
          <p:spPr bwMode="auto">
            <a:xfrm flipH="1">
              <a:off x="8534654" y="1169538"/>
              <a:ext cx="1543" cy="3509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42" name="AutoShape 35"/>
            <p:cNvCxnSpPr>
              <a:cxnSpLocks noChangeShapeType="1"/>
              <a:endCxn id="45" idx="0"/>
            </p:cNvCxnSpPr>
            <p:nvPr/>
          </p:nvCxnSpPr>
          <p:spPr bwMode="auto">
            <a:xfrm>
              <a:off x="9147856" y="1171692"/>
              <a:ext cx="3857" cy="34880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43" name="AutoShape 36"/>
            <p:cNvCxnSpPr>
              <a:cxnSpLocks noChangeShapeType="1"/>
              <a:stCxn id="45" idx="2"/>
              <a:endCxn id="44" idx="6"/>
            </p:cNvCxnSpPr>
            <p:nvPr/>
          </p:nvCxnSpPr>
          <p:spPr bwMode="auto">
            <a:xfrm flipH="1">
              <a:off x="8566278" y="1552079"/>
              <a:ext cx="553811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44" name="Oval 45"/>
            <p:cNvSpPr>
              <a:spLocks noChangeArrowheads="1"/>
            </p:cNvSpPr>
            <p:nvPr/>
          </p:nvSpPr>
          <p:spPr bwMode="auto">
            <a:xfrm>
              <a:off x="8516142" y="1533419"/>
              <a:ext cx="36252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" name="Oval 47"/>
            <p:cNvSpPr>
              <a:spLocks noChangeArrowheads="1"/>
            </p:cNvSpPr>
            <p:nvPr/>
          </p:nvSpPr>
          <p:spPr bwMode="auto">
            <a:xfrm>
              <a:off x="9133973" y="1533419"/>
              <a:ext cx="35481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46" name="AutoShape 57"/>
            <p:cNvCxnSpPr>
              <a:cxnSpLocks noChangeShapeType="1"/>
              <a:endCxn id="48" idx="0"/>
            </p:cNvCxnSpPr>
            <p:nvPr/>
          </p:nvCxnSpPr>
          <p:spPr bwMode="auto">
            <a:xfrm>
              <a:off x="9750261" y="1170256"/>
              <a:ext cx="3856" cy="34880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47" name="AutoShape 58"/>
            <p:cNvCxnSpPr>
              <a:cxnSpLocks noChangeShapeType="1"/>
              <a:stCxn id="48" idx="2"/>
            </p:cNvCxnSpPr>
            <p:nvPr/>
          </p:nvCxnSpPr>
          <p:spPr bwMode="auto">
            <a:xfrm flipH="1">
              <a:off x="9168682" y="1550644"/>
              <a:ext cx="553811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48" name="Oval 65"/>
            <p:cNvSpPr>
              <a:spLocks noChangeArrowheads="1"/>
            </p:cNvSpPr>
            <p:nvPr/>
          </p:nvSpPr>
          <p:spPr bwMode="auto">
            <a:xfrm>
              <a:off x="9736377" y="1531983"/>
              <a:ext cx="35481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854585" y="3080439"/>
            <a:ext cx="1255716" cy="884222"/>
            <a:chOff x="4957763" y="3460750"/>
            <a:chExt cx="2584450" cy="1955800"/>
          </a:xfrm>
        </p:grpSpPr>
        <p:cxnSp>
          <p:nvCxnSpPr>
            <p:cNvPr id="50" name="AutoShape 34"/>
            <p:cNvCxnSpPr>
              <a:cxnSpLocks noChangeShapeType="1"/>
              <a:endCxn id="56" idx="0"/>
            </p:cNvCxnSpPr>
            <p:nvPr/>
          </p:nvCxnSpPr>
          <p:spPr bwMode="auto">
            <a:xfrm flipH="1">
              <a:off x="4995863" y="4530725"/>
              <a:ext cx="3175" cy="77628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51" name="AutoShape 35"/>
            <p:cNvCxnSpPr>
              <a:cxnSpLocks noChangeShapeType="1"/>
              <a:stCxn id="59" idx="4"/>
              <a:endCxn id="58" idx="0"/>
            </p:cNvCxnSpPr>
            <p:nvPr/>
          </p:nvCxnSpPr>
          <p:spPr bwMode="auto">
            <a:xfrm>
              <a:off x="6257925" y="4535488"/>
              <a:ext cx="7938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52" name="AutoShape 36"/>
            <p:cNvCxnSpPr>
              <a:cxnSpLocks noChangeShapeType="1"/>
              <a:stCxn id="58" idx="2"/>
              <a:endCxn id="56" idx="6"/>
            </p:cNvCxnSpPr>
            <p:nvPr/>
          </p:nvCxnSpPr>
          <p:spPr bwMode="auto">
            <a:xfrm flipH="1">
              <a:off x="5060950" y="5376863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53" name="AutoShape 37"/>
            <p:cNvCxnSpPr>
              <a:cxnSpLocks noChangeShapeType="1"/>
              <a:stCxn id="59" idx="2"/>
              <a:endCxn id="57" idx="6"/>
            </p:cNvCxnSpPr>
            <p:nvPr/>
          </p:nvCxnSpPr>
          <p:spPr bwMode="auto">
            <a:xfrm flipH="1">
              <a:off x="5062538" y="4467225"/>
              <a:ext cx="1128712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54" name="AutoShape 41"/>
            <p:cNvCxnSpPr>
              <a:cxnSpLocks noChangeShapeType="1"/>
              <a:stCxn id="60" idx="4"/>
              <a:endCxn id="57" idx="0"/>
            </p:cNvCxnSpPr>
            <p:nvPr/>
          </p:nvCxnSpPr>
          <p:spPr bwMode="auto">
            <a:xfrm flipH="1">
              <a:off x="4997450" y="3573463"/>
              <a:ext cx="11113" cy="833437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55" name="AutoShape 43"/>
            <p:cNvCxnSpPr>
              <a:cxnSpLocks noChangeShapeType="1"/>
              <a:stCxn id="61" idx="2"/>
              <a:endCxn id="60" idx="6"/>
            </p:cNvCxnSpPr>
            <p:nvPr/>
          </p:nvCxnSpPr>
          <p:spPr bwMode="auto">
            <a:xfrm flipH="1">
              <a:off x="5073650" y="3505200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56" name="Oval 45"/>
            <p:cNvSpPr>
              <a:spLocks noChangeArrowheads="1"/>
            </p:cNvSpPr>
            <p:nvPr/>
          </p:nvSpPr>
          <p:spPr bwMode="auto">
            <a:xfrm>
              <a:off x="4957763" y="5335588"/>
              <a:ext cx="74612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" name="Oval 46"/>
            <p:cNvSpPr>
              <a:spLocks noChangeArrowheads="1"/>
            </p:cNvSpPr>
            <p:nvPr/>
          </p:nvSpPr>
          <p:spPr bwMode="auto">
            <a:xfrm>
              <a:off x="4959350" y="4435475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" name="Oval 47"/>
            <p:cNvSpPr>
              <a:spLocks noChangeArrowheads="1"/>
            </p:cNvSpPr>
            <p:nvPr/>
          </p:nvSpPr>
          <p:spPr bwMode="auto">
            <a:xfrm>
              <a:off x="6229350" y="5335588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" name="Oval 48"/>
            <p:cNvSpPr>
              <a:spLocks noChangeArrowheads="1"/>
            </p:cNvSpPr>
            <p:nvPr/>
          </p:nvSpPr>
          <p:spPr bwMode="auto">
            <a:xfrm>
              <a:off x="6219825" y="4425950"/>
              <a:ext cx="74613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" name="Oval 51"/>
            <p:cNvSpPr>
              <a:spLocks noChangeArrowheads="1"/>
            </p:cNvSpPr>
            <p:nvPr/>
          </p:nvSpPr>
          <p:spPr bwMode="auto">
            <a:xfrm>
              <a:off x="4970463" y="346392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" name="Oval 52"/>
            <p:cNvSpPr>
              <a:spLocks noChangeArrowheads="1"/>
            </p:cNvSpPr>
            <p:nvPr/>
          </p:nvSpPr>
          <p:spPr bwMode="auto">
            <a:xfrm>
              <a:off x="6194425" y="3463925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62" name="AutoShape 57"/>
            <p:cNvCxnSpPr>
              <a:cxnSpLocks noChangeShapeType="1"/>
              <a:stCxn id="69" idx="4"/>
              <a:endCxn id="68" idx="0"/>
            </p:cNvCxnSpPr>
            <p:nvPr/>
          </p:nvCxnSpPr>
          <p:spPr bwMode="auto">
            <a:xfrm>
              <a:off x="7497763" y="4532313"/>
              <a:ext cx="7937" cy="771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63" name="AutoShape 58"/>
            <p:cNvCxnSpPr>
              <a:cxnSpLocks noChangeShapeType="1"/>
              <a:stCxn id="68" idx="2"/>
            </p:cNvCxnSpPr>
            <p:nvPr/>
          </p:nvCxnSpPr>
          <p:spPr bwMode="auto">
            <a:xfrm flipH="1">
              <a:off x="6300788" y="5373688"/>
              <a:ext cx="1139825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64" name="AutoShape 59"/>
            <p:cNvCxnSpPr>
              <a:cxnSpLocks noChangeShapeType="1"/>
              <a:stCxn id="69" idx="2"/>
            </p:cNvCxnSpPr>
            <p:nvPr/>
          </p:nvCxnSpPr>
          <p:spPr bwMode="auto">
            <a:xfrm flipH="1">
              <a:off x="6302375" y="4464050"/>
              <a:ext cx="1128713" cy="95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65" name="AutoShape 60"/>
            <p:cNvCxnSpPr>
              <a:cxnSpLocks noChangeShapeType="1"/>
              <a:endCxn id="59" idx="0"/>
            </p:cNvCxnSpPr>
            <p:nvPr/>
          </p:nvCxnSpPr>
          <p:spPr bwMode="auto">
            <a:xfrm>
              <a:off x="6248400" y="3570288"/>
              <a:ext cx="8732" cy="8556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66" name="AutoShape 61"/>
            <p:cNvCxnSpPr>
              <a:cxnSpLocks noChangeShapeType="1"/>
            </p:cNvCxnSpPr>
            <p:nvPr/>
          </p:nvCxnSpPr>
          <p:spPr bwMode="auto">
            <a:xfrm>
              <a:off x="7488705" y="3570288"/>
              <a:ext cx="0" cy="835025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67" name="AutoShape 62"/>
            <p:cNvCxnSpPr>
              <a:cxnSpLocks noChangeShapeType="1"/>
              <a:stCxn id="70" idx="2"/>
            </p:cNvCxnSpPr>
            <p:nvPr/>
          </p:nvCxnSpPr>
          <p:spPr bwMode="auto">
            <a:xfrm flipH="1">
              <a:off x="6313488" y="3502025"/>
              <a:ext cx="1092200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68" name="Oval 65"/>
            <p:cNvSpPr>
              <a:spLocks noChangeArrowheads="1"/>
            </p:cNvSpPr>
            <p:nvPr/>
          </p:nvSpPr>
          <p:spPr bwMode="auto">
            <a:xfrm>
              <a:off x="7469188" y="5332413"/>
              <a:ext cx="73025" cy="80962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" name="Oval 66"/>
            <p:cNvSpPr>
              <a:spLocks noChangeArrowheads="1"/>
            </p:cNvSpPr>
            <p:nvPr/>
          </p:nvSpPr>
          <p:spPr bwMode="auto">
            <a:xfrm>
              <a:off x="7459663" y="4422775"/>
              <a:ext cx="74612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auto">
            <a:xfrm>
              <a:off x="7434263" y="3460750"/>
              <a:ext cx="73025" cy="8096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854585" y="3981191"/>
            <a:ext cx="1255716" cy="400484"/>
            <a:chOff x="8516142" y="1169538"/>
            <a:chExt cx="1255716" cy="400484"/>
          </a:xfrm>
        </p:grpSpPr>
        <p:cxnSp>
          <p:nvCxnSpPr>
            <p:cNvPr id="72" name="AutoShape 34"/>
            <p:cNvCxnSpPr>
              <a:cxnSpLocks noChangeShapeType="1"/>
              <a:endCxn id="75" idx="0"/>
            </p:cNvCxnSpPr>
            <p:nvPr/>
          </p:nvCxnSpPr>
          <p:spPr bwMode="auto">
            <a:xfrm flipH="1">
              <a:off x="8534654" y="1169538"/>
              <a:ext cx="1543" cy="350962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73" name="AutoShape 35"/>
            <p:cNvCxnSpPr>
              <a:cxnSpLocks noChangeShapeType="1"/>
              <a:endCxn id="76" idx="0"/>
            </p:cNvCxnSpPr>
            <p:nvPr/>
          </p:nvCxnSpPr>
          <p:spPr bwMode="auto">
            <a:xfrm>
              <a:off x="9147856" y="1171692"/>
              <a:ext cx="3857" cy="34880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74" name="AutoShape 36"/>
            <p:cNvCxnSpPr>
              <a:cxnSpLocks noChangeShapeType="1"/>
              <a:stCxn id="76" idx="2"/>
              <a:endCxn id="75" idx="6"/>
            </p:cNvCxnSpPr>
            <p:nvPr/>
          </p:nvCxnSpPr>
          <p:spPr bwMode="auto">
            <a:xfrm flipH="1">
              <a:off x="8566278" y="1552079"/>
              <a:ext cx="553811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75" name="Oval 45"/>
            <p:cNvSpPr>
              <a:spLocks noChangeArrowheads="1"/>
            </p:cNvSpPr>
            <p:nvPr/>
          </p:nvSpPr>
          <p:spPr bwMode="auto">
            <a:xfrm>
              <a:off x="8516142" y="1533419"/>
              <a:ext cx="36252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" name="Oval 47"/>
            <p:cNvSpPr>
              <a:spLocks noChangeArrowheads="1"/>
            </p:cNvSpPr>
            <p:nvPr/>
          </p:nvSpPr>
          <p:spPr bwMode="auto">
            <a:xfrm>
              <a:off x="9133973" y="1533419"/>
              <a:ext cx="35481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77" name="AutoShape 57"/>
            <p:cNvCxnSpPr>
              <a:cxnSpLocks noChangeShapeType="1"/>
              <a:endCxn id="79" idx="0"/>
            </p:cNvCxnSpPr>
            <p:nvPr/>
          </p:nvCxnSpPr>
          <p:spPr bwMode="auto">
            <a:xfrm>
              <a:off x="9750261" y="1170256"/>
              <a:ext cx="3856" cy="34880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78" name="AutoShape 58"/>
            <p:cNvCxnSpPr>
              <a:cxnSpLocks noChangeShapeType="1"/>
              <a:stCxn id="79" idx="2"/>
            </p:cNvCxnSpPr>
            <p:nvPr/>
          </p:nvCxnSpPr>
          <p:spPr bwMode="auto">
            <a:xfrm flipH="1">
              <a:off x="9168682" y="1550644"/>
              <a:ext cx="553811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79" name="Oval 65"/>
            <p:cNvSpPr>
              <a:spLocks noChangeArrowheads="1"/>
            </p:cNvSpPr>
            <p:nvPr/>
          </p:nvSpPr>
          <p:spPr bwMode="auto">
            <a:xfrm>
              <a:off x="9736377" y="1531983"/>
              <a:ext cx="35481" cy="36603"/>
            </a:xfrm>
            <a:prstGeom prst="ellipse">
              <a:avLst/>
            </a:prstGeom>
            <a:solidFill>
              <a:srgbClr val="0000FF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489517" y="2591809"/>
            <a:ext cx="90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Data </a:t>
            </a:r>
            <a:r>
              <a:rPr lang="en-GB" b="1" u="sng" dirty="0" smtClean="0">
                <a:latin typeface="Comic Sans MS" pitchFamily="66" charset="0"/>
              </a:rPr>
              <a:t>z</a:t>
            </a:r>
            <a:r>
              <a:rPr lang="en-GB" u="sng" dirty="0" smtClean="0"/>
              <a:t>:</a:t>
            </a:r>
            <a:endParaRPr lang="en-GB" u="sng" dirty="0"/>
          </a:p>
        </p:txBody>
      </p:sp>
      <p:sp>
        <p:nvSpPr>
          <p:cNvPr id="87" name="TextBox 86"/>
          <p:cNvSpPr txBox="1"/>
          <p:nvPr/>
        </p:nvSpPr>
        <p:spPr>
          <a:xfrm>
            <a:off x="477794" y="4209538"/>
            <a:ext cx="139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Label </a:t>
            </a:r>
            <a:r>
              <a:rPr lang="en-GB" b="1" u="sng" dirty="0" smtClean="0">
                <a:latin typeface="Comic Sans MS" pitchFamily="66" charset="0"/>
              </a:rPr>
              <a:t>x</a:t>
            </a:r>
            <a:r>
              <a:rPr lang="en-GB" u="sng" dirty="0" smtClean="0"/>
              <a:t>:</a:t>
            </a:r>
            <a:endParaRPr lang="en-GB" u="sng" dirty="0"/>
          </a:p>
        </p:txBody>
      </p:sp>
      <p:pic>
        <p:nvPicPr>
          <p:cNvPr id="89" name="Picture 2" descr="C:\Local\Work+Work2\Projects-Ideas\Teaching\AdvancedVisionCourse2011\MISC\lossfunction\data\label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47" y="4714362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 descr="C:\Local\Work+Work2\Projects-Ideas\Teaching\AdvancedVisionCourse2011\MISC\lossfunction\data\labe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45" y="4714362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C:\Local\Work+Work2\Projects-Ideas\Teaching\AdvancedVisionCourse2011\MISC\lossfunction\data\label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93" y="4714362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5" descr="C:\Local\Work+Work2\Projects-Ideas\Teaching\AdvancedVisionCourse2011\MISC\lossfunction\data\image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27" y="3080439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C:\Local\Work+Work2\Projects-Ideas\Teaching\AdvancedVisionCourse2011\MISC\lossfunction\data\imag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83" y="3080439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7" descr="C:\Local\Work+Work2\Projects-Ideas\Teaching\AdvancedVisionCourse2011\MISC\lossfunction\data\image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94" y="3080439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Decision Theory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28226" y="1170777"/>
            <a:ext cx="5968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+mj-lt"/>
              </a:rPr>
              <a:t>Assume </a:t>
            </a:r>
            <a:r>
              <a:rPr lang="en-GB" sz="2400" b="1" dirty="0" smtClean="0">
                <a:latin typeface="Comic Sans MS" pitchFamily="66" charset="0"/>
              </a:rPr>
              <a:t>w</a:t>
            </a:r>
            <a:r>
              <a:rPr lang="en-GB" sz="2400" dirty="0" smtClean="0">
                <a:latin typeface="+mj-lt"/>
              </a:rPr>
              <a:t> has been learned and </a:t>
            </a:r>
            <a:r>
              <a:rPr lang="en-GB" sz="2400" b="1" dirty="0" smtClean="0">
                <a:latin typeface="Comic Sans MS" pitchFamily="66" charset="0"/>
              </a:rPr>
              <a:t>P(</a:t>
            </a:r>
            <a:r>
              <a:rPr lang="en-GB" sz="2400" b="1" dirty="0" err="1" smtClean="0">
                <a:latin typeface="Comic Sans MS" pitchFamily="66" charset="0"/>
              </a:rPr>
              <a:t>x|z,w</a:t>
            </a:r>
            <a:r>
              <a:rPr lang="en-GB" sz="2400" b="1" dirty="0" smtClean="0">
                <a:latin typeface="Comic Sans MS" pitchFamily="66" charset="0"/>
              </a:rPr>
              <a:t>) </a:t>
            </a:r>
            <a:r>
              <a:rPr lang="en-GB" sz="2400" dirty="0" smtClean="0">
                <a:latin typeface="+mj-lt"/>
              </a:rPr>
              <a:t>is: </a:t>
            </a:r>
            <a:endParaRPr lang="en-GB" sz="2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9389" y="6301133"/>
            <a:ext cx="5665782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2800" u="sng" dirty="0"/>
              <a:t>Which solution </a:t>
            </a:r>
            <a:r>
              <a:rPr lang="en-GB" sz="2000" b="1" u="sng" dirty="0">
                <a:latin typeface="Comic Sans MS" pitchFamily="66" charset="0"/>
              </a:rPr>
              <a:t>x* </a:t>
            </a:r>
            <a:r>
              <a:rPr lang="en-GB" sz="2800" u="sng" dirty="0" smtClean="0"/>
              <a:t>would </a:t>
            </a:r>
            <a:r>
              <a:rPr lang="en-GB" sz="2800" u="sng" dirty="0"/>
              <a:t>you choose?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0" y="2014259"/>
            <a:ext cx="4034902" cy="267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7360" y="1644927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Best Solutions sorted by probability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60760" y="1644926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Worst Solutions sorted by probability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014258"/>
            <a:ext cx="4025362" cy="267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86" y="4823032"/>
            <a:ext cx="4702175" cy="1230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751887"/>
            <a:ext cx="283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Distribution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4" t="3476" r="4302" b="56175"/>
          <a:stretch/>
        </p:blipFill>
        <p:spPr bwMode="auto">
          <a:xfrm>
            <a:off x="6832460" y="681637"/>
            <a:ext cx="862666" cy="97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t="2952" r="67844" b="55761"/>
          <a:stretch/>
        </p:blipFill>
        <p:spPr bwMode="auto">
          <a:xfrm>
            <a:off x="7825750" y="684406"/>
            <a:ext cx="933183" cy="99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77906" y="5990069"/>
            <a:ext cx="200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r>
              <a:rPr lang="en-GB" b="1" baseline="30000" dirty="0" smtClean="0"/>
              <a:t>16</a:t>
            </a:r>
            <a:r>
              <a:rPr lang="en-GB" b="1" dirty="0" smtClean="0"/>
              <a:t>  configurations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197012" y="5053203"/>
            <a:ext cx="152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Probability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88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make a decision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91182" y="3654422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Risk </a:t>
            </a:r>
            <a:r>
              <a:rPr lang="en-GB" sz="2000" b="1" u="sng" dirty="0" smtClean="0">
                <a:latin typeface="Comic Sans MS" pitchFamily="66" charset="0"/>
              </a:rPr>
              <a:t>R</a:t>
            </a:r>
            <a:r>
              <a:rPr lang="en-GB" sz="2400" u="sng" dirty="0" smtClean="0"/>
              <a:t> is the expected loss:</a:t>
            </a:r>
            <a:endParaRPr lang="en-GB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256049" y="4904367"/>
            <a:ext cx="1662545" cy="36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“loss function”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12966" y="2567876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Goal</a:t>
            </a:r>
            <a:r>
              <a:rPr lang="en-GB" sz="2400" u="sng" dirty="0" smtClean="0"/>
              <a:t>:</a:t>
            </a:r>
            <a:r>
              <a:rPr lang="en-GB" sz="2400" dirty="0" smtClean="0"/>
              <a:t> Choose </a:t>
            </a:r>
            <a:r>
              <a:rPr lang="en-GB" sz="2000" b="1" dirty="0" smtClean="0">
                <a:latin typeface="Comic Sans MS" pitchFamily="66" charset="0"/>
              </a:rPr>
              <a:t>x* </a:t>
            </a:r>
            <a:r>
              <a:rPr lang="en-GB" sz="2400" dirty="0" smtClean="0"/>
              <a:t>which minimizes the risk </a:t>
            </a:r>
            <a:r>
              <a:rPr lang="en-GB" sz="2400" dirty="0">
                <a:latin typeface="Comic Sans MS" pitchFamily="66" charset="0"/>
              </a:rPr>
              <a:t>R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970831" y="1640246"/>
            <a:ext cx="4532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Assume model </a:t>
            </a:r>
            <a:r>
              <a:rPr lang="en-GB" sz="2400" b="1" dirty="0" smtClean="0">
                <a:latin typeface="Comic Sans MS" pitchFamily="66" charset="0"/>
              </a:rPr>
              <a:t>P(</a:t>
            </a:r>
            <a:r>
              <a:rPr lang="en-GB" sz="2400" b="1" dirty="0" err="1" smtClean="0">
                <a:latin typeface="Comic Sans MS" pitchFamily="66" charset="0"/>
              </a:rPr>
              <a:t>x|z,w</a:t>
            </a:r>
            <a:r>
              <a:rPr lang="en-GB" sz="2400" b="1" dirty="0">
                <a:latin typeface="Comic Sans MS" pitchFamily="66" charset="0"/>
              </a:rPr>
              <a:t>)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>
                <a:latin typeface="+mj-lt"/>
              </a:rPr>
              <a:t>is </a:t>
            </a:r>
            <a:r>
              <a:rPr lang="en-GB" sz="2400" dirty="0" smtClean="0">
                <a:latin typeface="+mj-lt"/>
              </a:rPr>
              <a:t>known</a:t>
            </a:r>
            <a:endParaRPr lang="en-GB" sz="2400" dirty="0">
              <a:latin typeface="+mj-lt"/>
            </a:endParaRP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2374446" y="4239428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Comic Sans MS" pitchFamily="66" charset="0"/>
              </a:rPr>
              <a:t>R =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Comic Sans MS" pitchFamily="66" charset="0"/>
              </a:rPr>
              <a:t>P(</a:t>
            </a:r>
            <a:r>
              <a:rPr lang="en-GB" sz="2400" b="1" dirty="0" err="1" smtClean="0">
                <a:latin typeface="Comic Sans MS" pitchFamily="66" charset="0"/>
              </a:rPr>
              <a:t>x|z,w</a:t>
            </a:r>
            <a:r>
              <a:rPr lang="en-GB" sz="2400" b="1" dirty="0" smtClean="0">
                <a:latin typeface="Comic Sans MS" pitchFamily="66" charset="0"/>
              </a:rPr>
              <a:t>) Δ(</a:t>
            </a:r>
            <a:r>
              <a:rPr lang="en-GB" sz="2400" b="1" dirty="0" err="1" smtClean="0">
                <a:latin typeface="Comic Sans MS" pitchFamily="66" charset="0"/>
              </a:rPr>
              <a:t>x,x</a:t>
            </a:r>
            <a:r>
              <a:rPr lang="en-GB" sz="2400" b="1" dirty="0" smtClean="0">
                <a:latin typeface="Comic Sans MS" pitchFamily="66" charset="0"/>
              </a:rPr>
              <a:t>*)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3210" y="4663948"/>
            <a:ext cx="193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8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65" y="570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Decision Theory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32" y="2094742"/>
            <a:ext cx="4034902" cy="267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2262" y="172541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Best Solutions sorted by probability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15662" y="1725409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Worst Solutions sorted by probability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03" y="2094741"/>
            <a:ext cx="4025362" cy="267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0468" y="5811204"/>
            <a:ext cx="405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0/1 loss:</a:t>
            </a:r>
            <a:br>
              <a:rPr lang="en-GB" b="1" dirty="0" smtClean="0">
                <a:latin typeface="Comic Sans MS" pitchFamily="66" charset="0"/>
              </a:rPr>
            </a:br>
            <a:r>
              <a:rPr lang="en-GB" b="1" dirty="0" smtClean="0">
                <a:latin typeface="Comic Sans MS" pitchFamily="66" charset="0"/>
              </a:rPr>
              <a:t>Δ(</a:t>
            </a:r>
            <a:r>
              <a:rPr lang="en-GB" b="1" dirty="0" err="1" smtClean="0">
                <a:latin typeface="Comic Sans MS" pitchFamily="66" charset="0"/>
              </a:rPr>
              <a:t>x,x</a:t>
            </a:r>
            <a:r>
              <a:rPr lang="en-GB" b="1" dirty="0" smtClean="0">
                <a:latin typeface="Comic Sans MS" pitchFamily="66" charset="0"/>
              </a:rPr>
              <a:t>*) = 0 if x*=x, 1 otherwise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-66917" y="5007781"/>
            <a:ext cx="4648200" cy="803423"/>
            <a:chOff x="2458421" y="5517722"/>
            <a:chExt cx="4648200" cy="803423"/>
          </a:xfrm>
        </p:grpSpPr>
        <p:sp>
          <p:nvSpPr>
            <p:cNvPr id="13" name="TextBox 17"/>
            <p:cNvSpPr txBox="1">
              <a:spLocks noChangeArrowheads="1"/>
            </p:cNvSpPr>
            <p:nvPr/>
          </p:nvSpPr>
          <p:spPr bwMode="auto">
            <a:xfrm>
              <a:off x="2458421" y="5517722"/>
              <a:ext cx="4648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 smtClean="0">
                  <a:latin typeface="Comic Sans MS" pitchFamily="66" charset="0"/>
                </a:rPr>
                <a:t>Risk: R = </a:t>
              </a:r>
              <a:r>
                <a:rPr lang="en-GB" sz="2800" dirty="0" smtClean="0">
                  <a:latin typeface="Times New Roman" pitchFamily="18" charset="0"/>
                  <a:cs typeface="Times New Roman" pitchFamily="18" charset="0"/>
                </a:rPr>
                <a:t>∑</a:t>
              </a:r>
              <a:r>
                <a:rPr lang="en-GB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b="1" dirty="0" smtClean="0">
                  <a:latin typeface="Comic Sans MS" pitchFamily="66" charset="0"/>
                </a:rPr>
                <a:t>P(</a:t>
              </a:r>
              <a:r>
                <a:rPr lang="en-GB" sz="2000" b="1" dirty="0" err="1" smtClean="0">
                  <a:latin typeface="Comic Sans MS" pitchFamily="66" charset="0"/>
                </a:rPr>
                <a:t>x|z,w</a:t>
              </a:r>
              <a:r>
                <a:rPr lang="en-GB" sz="2000" b="1" dirty="0" smtClean="0">
                  <a:latin typeface="Comic Sans MS" pitchFamily="66" charset="0"/>
                </a:rPr>
                <a:t>) Δ(</a:t>
              </a:r>
              <a:r>
                <a:rPr lang="en-GB" sz="2000" b="1" dirty="0" err="1">
                  <a:latin typeface="Comic Sans MS" pitchFamily="66" charset="0"/>
                </a:rPr>
                <a:t>x</a:t>
              </a:r>
              <a:r>
                <a:rPr lang="en-GB" sz="2000" b="1" dirty="0" err="1" smtClean="0">
                  <a:latin typeface="Comic Sans MS" pitchFamily="66" charset="0"/>
                </a:rPr>
                <a:t>,x</a:t>
              </a:r>
              <a:r>
                <a:rPr lang="en-GB" sz="2000" b="1" dirty="0" smtClean="0">
                  <a:latin typeface="Comic Sans MS" pitchFamily="66" charset="0"/>
                </a:rPr>
                <a:t>*)</a:t>
              </a:r>
              <a:endParaRPr lang="en-GB" sz="2000" b="1" dirty="0"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38319" y="5951813"/>
              <a:ext cx="1933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latin typeface="Comic Sans MS" pitchFamily="66" charset="0"/>
                </a:rPr>
                <a:t>x</a:t>
              </a:r>
              <a:endParaRPr lang="en-GB" dirty="0"/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4446472" y="6039767"/>
            <a:ext cx="638175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5156182" y="6017536"/>
            <a:ext cx="3527540" cy="540467"/>
            <a:chOff x="5129310" y="6264270"/>
            <a:chExt cx="3527540" cy="540467"/>
          </a:xfrm>
        </p:grpSpPr>
        <p:sp>
          <p:nvSpPr>
            <p:cNvPr id="17" name="TextBox 16"/>
            <p:cNvSpPr txBox="1"/>
            <p:nvPr/>
          </p:nvSpPr>
          <p:spPr>
            <a:xfrm>
              <a:off x="5129310" y="6264270"/>
              <a:ext cx="3527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Comic Sans MS" pitchFamily="66" charset="0"/>
                </a:rPr>
                <a:t>MAP x* = </a:t>
              </a:r>
              <a:r>
                <a:rPr lang="en-GB" b="1" dirty="0" err="1" smtClean="0">
                  <a:latin typeface="Comic Sans MS" pitchFamily="66" charset="0"/>
                </a:rPr>
                <a:t>argmax</a:t>
              </a:r>
              <a:r>
                <a:rPr lang="en-GB" b="1" dirty="0" smtClean="0">
                  <a:latin typeface="Comic Sans MS" pitchFamily="66" charset="0"/>
                </a:rPr>
                <a:t> P(</a:t>
              </a:r>
              <a:r>
                <a:rPr lang="en-GB" b="1" dirty="0" err="1" smtClean="0">
                  <a:latin typeface="Comic Sans MS" pitchFamily="66" charset="0"/>
                </a:rPr>
                <a:t>x|z,w</a:t>
              </a:r>
              <a:r>
                <a:rPr lang="en-GB" b="1" dirty="0" smtClean="0">
                  <a:latin typeface="Comic Sans MS" pitchFamily="66" charset="0"/>
                </a:rPr>
                <a:t>)</a:t>
              </a:r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34861" y="6435405"/>
              <a:ext cx="3209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omic Sans MS" pitchFamily="66" charset="0"/>
                </a:rPr>
                <a:t>x</a:t>
              </a:r>
              <a:endParaRPr lang="en-GB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72262" y="2176803"/>
            <a:ext cx="671092" cy="57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4" t="3476" r="4302" b="56175"/>
          <a:stretch/>
        </p:blipFill>
        <p:spPr bwMode="auto">
          <a:xfrm>
            <a:off x="6781946" y="719451"/>
            <a:ext cx="862666" cy="97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t="2952" r="67844" b="55761"/>
          <a:stretch/>
        </p:blipFill>
        <p:spPr bwMode="auto">
          <a:xfrm>
            <a:off x="7775236" y="722220"/>
            <a:ext cx="933183" cy="99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51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Syllabus (updated)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L7&amp;8 (8.2): Optimization and Learning</a:t>
            </a:r>
            <a:br>
              <a:rPr lang="en-GB" dirty="0" smtClean="0"/>
            </a:br>
            <a:r>
              <a:rPr lang="en-GB" dirty="0" smtClean="0"/>
              <a:t>- c</a:t>
            </a:r>
            <a:r>
              <a:rPr lang="en-GB" sz="2600" dirty="0" smtClean="0"/>
              <a:t>ompare max-margin vs. maximum likelihood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</a:p>
          <a:p>
            <a:r>
              <a:rPr lang="en-GB" dirty="0" smtClean="0"/>
              <a:t>L9&amp;10 (15.2): Case Studies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- </a:t>
            </a:r>
            <a:r>
              <a:rPr lang="en-GB" sz="2400" dirty="0" err="1" smtClean="0"/>
              <a:t>tbd</a:t>
            </a:r>
            <a:r>
              <a:rPr lang="en-GB" sz="2400" dirty="0" smtClean="0"/>
              <a:t> … Decision Trees and Random Fields, </a:t>
            </a:r>
            <a:r>
              <a:rPr lang="en-GB" sz="2400" dirty="0" err="1" smtClean="0"/>
              <a:t>Kinect</a:t>
            </a:r>
            <a:r>
              <a:rPr lang="en-GB" sz="2400" dirty="0" smtClean="0"/>
              <a:t> Person detection</a:t>
            </a:r>
            <a:br>
              <a:rPr lang="en-GB" sz="2400" dirty="0" smtClean="0"/>
            </a:br>
            <a:endParaRPr lang="en-GB" dirty="0"/>
          </a:p>
          <a:p>
            <a:r>
              <a:rPr lang="en-GB" dirty="0" smtClean="0"/>
              <a:t>L11&amp;12 (22.2): Optimization Comparison, Case Studies (</a:t>
            </a:r>
            <a:r>
              <a:rPr lang="en-GB" dirty="0" err="1" smtClean="0"/>
              <a:t>tbd</a:t>
            </a:r>
            <a:r>
              <a:rPr lang="en-GB" dirty="0" smtClean="0"/>
              <a:t>)</a:t>
            </a:r>
            <a:br>
              <a:rPr lang="en-GB" dirty="0" smtClean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3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65" y="570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Decision Theory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32" y="2094742"/>
            <a:ext cx="4034902" cy="267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2262" y="172541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Best Solutions sorted by probability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15662" y="1725409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Worst Solutions sorted by probability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03" y="2094741"/>
            <a:ext cx="4025362" cy="267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66917" y="5007781"/>
            <a:ext cx="4648200" cy="803423"/>
            <a:chOff x="2458421" y="5517722"/>
            <a:chExt cx="4648200" cy="803423"/>
          </a:xfrm>
        </p:grpSpPr>
        <p:sp>
          <p:nvSpPr>
            <p:cNvPr id="13" name="TextBox 17"/>
            <p:cNvSpPr txBox="1">
              <a:spLocks noChangeArrowheads="1"/>
            </p:cNvSpPr>
            <p:nvPr/>
          </p:nvSpPr>
          <p:spPr bwMode="auto">
            <a:xfrm>
              <a:off x="2458421" y="5517722"/>
              <a:ext cx="4648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 smtClean="0">
                  <a:latin typeface="Comic Sans MS" pitchFamily="66" charset="0"/>
                </a:rPr>
                <a:t>Risk: R = </a:t>
              </a:r>
              <a:r>
                <a:rPr lang="en-GB" sz="2800" dirty="0" smtClean="0">
                  <a:latin typeface="Times New Roman" pitchFamily="18" charset="0"/>
                  <a:cs typeface="Times New Roman" pitchFamily="18" charset="0"/>
                </a:rPr>
                <a:t>∑</a:t>
              </a:r>
              <a:r>
                <a:rPr lang="en-GB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b="1" dirty="0" smtClean="0">
                  <a:latin typeface="Comic Sans MS" pitchFamily="66" charset="0"/>
                </a:rPr>
                <a:t>P(</a:t>
              </a:r>
              <a:r>
                <a:rPr lang="en-GB" sz="2000" b="1" dirty="0" err="1" smtClean="0">
                  <a:latin typeface="Comic Sans MS" pitchFamily="66" charset="0"/>
                </a:rPr>
                <a:t>x|z,w</a:t>
              </a:r>
              <a:r>
                <a:rPr lang="en-GB" sz="2000" b="1" dirty="0" smtClean="0">
                  <a:latin typeface="Comic Sans MS" pitchFamily="66" charset="0"/>
                </a:rPr>
                <a:t>) Δ(</a:t>
              </a:r>
              <a:r>
                <a:rPr lang="en-GB" sz="2000" b="1" dirty="0" err="1">
                  <a:latin typeface="Comic Sans MS" pitchFamily="66" charset="0"/>
                </a:rPr>
                <a:t>x</a:t>
              </a:r>
              <a:r>
                <a:rPr lang="en-GB" sz="2000" b="1" dirty="0" err="1" smtClean="0">
                  <a:latin typeface="Comic Sans MS" pitchFamily="66" charset="0"/>
                </a:rPr>
                <a:t>,x</a:t>
              </a:r>
              <a:r>
                <a:rPr lang="en-GB" sz="2000" b="1" dirty="0" smtClean="0">
                  <a:latin typeface="Comic Sans MS" pitchFamily="66" charset="0"/>
                </a:rPr>
                <a:t>*)</a:t>
              </a:r>
              <a:endParaRPr lang="en-GB" sz="2000" b="1" dirty="0"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38319" y="5951813"/>
              <a:ext cx="1933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latin typeface="Comic Sans MS" pitchFamily="66" charset="0"/>
                </a:rPr>
                <a:t>x</a:t>
              </a:r>
              <a:endParaRPr lang="en-GB" dirty="0"/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4" t="3476" r="4302" b="56175"/>
          <a:stretch/>
        </p:blipFill>
        <p:spPr bwMode="auto">
          <a:xfrm>
            <a:off x="6781946" y="719451"/>
            <a:ext cx="862666" cy="97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t="2952" r="67844" b="55761"/>
          <a:stretch/>
        </p:blipFill>
        <p:spPr bwMode="auto">
          <a:xfrm>
            <a:off x="7775236" y="722220"/>
            <a:ext cx="933183" cy="99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2761" y="5811203"/>
            <a:ext cx="405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Hamming loss:</a:t>
            </a:r>
            <a:br>
              <a:rPr lang="en-GB" b="1" dirty="0" smtClean="0"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20" name="Right Arrow 19"/>
          <p:cNvSpPr/>
          <p:nvPr/>
        </p:nvSpPr>
        <p:spPr>
          <a:xfrm>
            <a:off x="3443587" y="6059448"/>
            <a:ext cx="638175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6755" y="6081780"/>
                <a:ext cx="24673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latin typeface="Comic Sans MS" pitchFamily="66" charset="0"/>
                  </a:rPr>
                  <a:t>Δ(</a:t>
                </a:r>
                <a:r>
                  <a:rPr lang="en-GB" b="1" dirty="0" err="1">
                    <a:latin typeface="Comic Sans MS" pitchFamily="66" charset="0"/>
                  </a:rPr>
                  <a:t>x,x</a:t>
                </a:r>
                <a:r>
                  <a:rPr lang="en-GB" b="1" dirty="0">
                    <a:latin typeface="Comic Sans MS" pitchFamily="66" charset="0"/>
                  </a:rPr>
                  <a:t>*) = </a:t>
                </a:r>
                <a:r>
                  <a:rPr lang="en-GB" sz="2000" b="1" dirty="0">
                    <a:latin typeface="Comic Sans MS" pitchFamily="66" charset="0"/>
                  </a:rPr>
                  <a:t>∑</a:t>
                </a:r>
                <a:r>
                  <a:rPr lang="en-GB" b="1" dirty="0">
                    <a:latin typeface="Comic Sans MS" pitchFamily="66" charset="0"/>
                  </a:rPr>
                  <a:t> x</a:t>
                </a:r>
                <a:r>
                  <a:rPr lang="en-GB" b="1" baseline="-25000" dirty="0">
                    <a:latin typeface="Comic Sans MS" pitchFamily="66" charset="0"/>
                  </a:rPr>
                  <a:t>i</a:t>
                </a:r>
                <a:r>
                  <a:rPr lang="en-GB" b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GB" b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b="1" dirty="0">
                    <a:latin typeface="Comic Sans MS" pitchFamily="66" charset="0"/>
                  </a:rPr>
                  <a:t>x</a:t>
                </a:r>
                <a:r>
                  <a:rPr lang="en-GB" b="1" baseline="-25000" dirty="0">
                    <a:latin typeface="Comic Sans MS" pitchFamily="66" charset="0"/>
                  </a:rPr>
                  <a:t>i</a:t>
                </a:r>
                <a:r>
                  <a:rPr lang="en-GB" b="1" dirty="0">
                    <a:latin typeface="Comic Sans MS" pitchFamily="66" charset="0"/>
                  </a:rPr>
                  <a:t>*</a:t>
                </a:r>
                <a:endParaRPr lang="en-GB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55" y="6081780"/>
                <a:ext cx="2467342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2222" t="-7692" r="-74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520657" y="6244635"/>
            <a:ext cx="22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-25000" dirty="0">
                <a:latin typeface="Comic Sans MS" pitchFamily="66" charset="0"/>
              </a:rPr>
              <a:t>i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281053" y="6030085"/>
            <a:ext cx="537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Maximize </a:t>
            </a:r>
            <a:r>
              <a:rPr lang="en-GB" b="1" dirty="0" err="1" smtClean="0"/>
              <a:t>Marginals</a:t>
            </a:r>
            <a:r>
              <a:rPr lang="en-GB" b="1" dirty="0"/>
              <a:t>: </a:t>
            </a:r>
            <a:r>
              <a:rPr lang="en-GB" b="1" dirty="0" smtClean="0">
                <a:latin typeface="Comic Sans MS" pitchFamily="66" charset="0"/>
              </a:rPr>
              <a:t>x</a:t>
            </a:r>
            <a:r>
              <a:rPr lang="en-GB" b="1" baseline="-25000" dirty="0" smtClean="0">
                <a:latin typeface="Comic Sans MS" pitchFamily="66" charset="0"/>
              </a:rPr>
              <a:t>i</a:t>
            </a:r>
            <a:r>
              <a:rPr lang="en-GB" b="1" dirty="0" smtClean="0">
                <a:latin typeface="Comic Sans MS" pitchFamily="66" charset="0"/>
              </a:rPr>
              <a:t>* = </a:t>
            </a:r>
            <a:r>
              <a:rPr lang="en-GB" b="1" dirty="0" err="1" smtClean="0">
                <a:latin typeface="Comic Sans MS" pitchFamily="66" charset="0"/>
              </a:rPr>
              <a:t>argmax</a:t>
            </a:r>
            <a:r>
              <a:rPr lang="en-GB" b="1" dirty="0" smtClean="0">
                <a:latin typeface="Comic Sans MS" pitchFamily="66" charset="0"/>
              </a:rPr>
              <a:t> P(</a:t>
            </a:r>
            <a:r>
              <a:rPr lang="en-GB" b="1" dirty="0" err="1" smtClean="0">
                <a:latin typeface="Comic Sans MS" pitchFamily="66" charset="0"/>
              </a:rPr>
              <a:t>x</a:t>
            </a:r>
            <a:r>
              <a:rPr lang="en-GB" b="1" baseline="-25000" dirty="0" err="1" smtClean="0">
                <a:latin typeface="Comic Sans MS" pitchFamily="66" charset="0"/>
              </a:rPr>
              <a:t>i</a:t>
            </a:r>
            <a:r>
              <a:rPr lang="en-GB" b="1" dirty="0" err="1" smtClean="0">
                <a:latin typeface="Comic Sans MS" pitchFamily="66" charset="0"/>
              </a:rPr>
              <a:t>|z,w</a:t>
            </a:r>
            <a:r>
              <a:rPr lang="en-GB" b="1" dirty="0">
                <a:latin typeface="Comic Sans MS" pitchFamily="66" charset="0"/>
              </a:rPr>
              <a:t>)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7469306" y="622513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x</a:t>
            </a:r>
            <a:r>
              <a:rPr lang="en-GB" b="1" baseline="-25000" dirty="0">
                <a:latin typeface="Comic Sans MS" pitchFamily="66" charset="0"/>
              </a:rPr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02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65" y="570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Decision Theory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32" y="2094742"/>
            <a:ext cx="4034902" cy="267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2262" y="172541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Best Solutions sorted by probability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15662" y="1725409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Worst Solutions sorted by probability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03" y="2094741"/>
            <a:ext cx="4025362" cy="267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4" t="3476" r="4302" b="56175"/>
          <a:stretch/>
        </p:blipFill>
        <p:spPr bwMode="auto">
          <a:xfrm>
            <a:off x="6781946" y="719451"/>
            <a:ext cx="862666" cy="97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t="2952" r="67844" b="55761"/>
          <a:stretch/>
        </p:blipFill>
        <p:spPr bwMode="auto">
          <a:xfrm>
            <a:off x="7775236" y="722220"/>
            <a:ext cx="933183" cy="99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9732" y="5790812"/>
            <a:ext cx="537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Maximize </a:t>
            </a:r>
            <a:r>
              <a:rPr lang="en-GB" b="1" dirty="0" err="1" smtClean="0"/>
              <a:t>Marginals</a:t>
            </a:r>
            <a:r>
              <a:rPr lang="en-GB" b="1" dirty="0"/>
              <a:t>: </a:t>
            </a:r>
            <a:r>
              <a:rPr lang="en-GB" b="1" dirty="0" smtClean="0">
                <a:latin typeface="Comic Sans MS" pitchFamily="66" charset="0"/>
              </a:rPr>
              <a:t>x</a:t>
            </a:r>
            <a:r>
              <a:rPr lang="en-GB" b="1" baseline="-25000" dirty="0" smtClean="0">
                <a:latin typeface="Comic Sans MS" pitchFamily="66" charset="0"/>
              </a:rPr>
              <a:t>i</a:t>
            </a:r>
            <a:r>
              <a:rPr lang="en-GB" b="1" dirty="0" smtClean="0">
                <a:latin typeface="Comic Sans MS" pitchFamily="66" charset="0"/>
              </a:rPr>
              <a:t>* = </a:t>
            </a:r>
            <a:r>
              <a:rPr lang="en-GB" b="1" dirty="0" err="1" smtClean="0">
                <a:latin typeface="Comic Sans MS" pitchFamily="66" charset="0"/>
              </a:rPr>
              <a:t>argmax</a:t>
            </a:r>
            <a:r>
              <a:rPr lang="en-GB" b="1" dirty="0" smtClean="0">
                <a:latin typeface="Comic Sans MS" pitchFamily="66" charset="0"/>
              </a:rPr>
              <a:t> P(</a:t>
            </a:r>
            <a:r>
              <a:rPr lang="en-GB" b="1" dirty="0" err="1" smtClean="0">
                <a:latin typeface="Comic Sans MS" pitchFamily="66" charset="0"/>
              </a:rPr>
              <a:t>x</a:t>
            </a:r>
            <a:r>
              <a:rPr lang="en-GB" b="1" baseline="-25000" dirty="0" err="1" smtClean="0">
                <a:latin typeface="Comic Sans MS" pitchFamily="66" charset="0"/>
              </a:rPr>
              <a:t>i</a:t>
            </a:r>
            <a:r>
              <a:rPr lang="en-GB" b="1" dirty="0" err="1" smtClean="0">
                <a:latin typeface="Comic Sans MS" pitchFamily="66" charset="0"/>
              </a:rPr>
              <a:t>|z,w</a:t>
            </a:r>
            <a:r>
              <a:rPr lang="en-GB" b="1" dirty="0">
                <a:latin typeface="Comic Sans MS" pitchFamily="66" charset="0"/>
              </a:rPr>
              <a:t>)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3280068" y="5985859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x</a:t>
            </a:r>
            <a:r>
              <a:rPr lang="en-GB" b="1" baseline="-25000" dirty="0">
                <a:latin typeface="Comic Sans MS" pitchFamily="66" charset="0"/>
              </a:rPr>
              <a:t>i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39732" y="5037352"/>
            <a:ext cx="478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Marginal: P(x</a:t>
            </a:r>
            <a:r>
              <a:rPr lang="en-GB" b="1" baseline="-25000" dirty="0" smtClean="0">
                <a:latin typeface="Comic Sans MS" pitchFamily="66" charset="0"/>
              </a:rPr>
              <a:t>i</a:t>
            </a:r>
            <a:r>
              <a:rPr lang="en-GB" b="1" dirty="0" smtClean="0">
                <a:latin typeface="Comic Sans MS" pitchFamily="66" charset="0"/>
              </a:rPr>
              <a:t>=k) = </a:t>
            </a:r>
            <a:r>
              <a:rPr lang="en-GB" b="1" dirty="0">
                <a:latin typeface="Comic Sans MS" pitchFamily="66" charset="0"/>
              </a:rPr>
              <a:t>∑ </a:t>
            </a:r>
            <a:r>
              <a:rPr lang="en-GB" b="1" dirty="0" smtClean="0">
                <a:latin typeface="Comic Sans MS" pitchFamily="66" charset="0"/>
              </a:rPr>
              <a:t>P(x</a:t>
            </a:r>
            <a:r>
              <a:rPr lang="en-GB" b="1" baseline="-25000" dirty="0" smtClean="0">
                <a:latin typeface="Comic Sans MS" pitchFamily="66" charset="0"/>
              </a:rPr>
              <a:t>1</a:t>
            </a:r>
            <a:r>
              <a:rPr lang="en-GB" b="1" dirty="0" smtClean="0">
                <a:latin typeface="Comic Sans MS" pitchFamily="66" charset="0"/>
              </a:rPr>
              <a:t>,…,x</a:t>
            </a:r>
            <a:r>
              <a:rPr lang="en-GB" b="1" baseline="-25000" dirty="0" smtClean="0">
                <a:latin typeface="Comic Sans MS" pitchFamily="66" charset="0"/>
              </a:rPr>
              <a:t>i</a:t>
            </a:r>
            <a:r>
              <a:rPr lang="en-GB" b="1" dirty="0" smtClean="0">
                <a:latin typeface="Comic Sans MS" pitchFamily="66" charset="0"/>
              </a:rPr>
              <a:t>=k,…,</a:t>
            </a:r>
            <a:r>
              <a:rPr lang="en-GB" b="1" dirty="0" err="1" smtClean="0">
                <a:latin typeface="Comic Sans MS" pitchFamily="66" charset="0"/>
              </a:rPr>
              <a:t>x</a:t>
            </a:r>
            <a:r>
              <a:rPr lang="en-GB" b="1" baseline="-25000" dirty="0" err="1" smtClean="0">
                <a:latin typeface="Comic Sans MS" pitchFamily="66" charset="0"/>
              </a:rPr>
              <a:t>n</a:t>
            </a:r>
            <a:r>
              <a:rPr lang="en-GB" b="1" dirty="0" smtClean="0">
                <a:latin typeface="Comic Sans MS" pitchFamily="66" charset="0"/>
              </a:rPr>
              <a:t>)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2438156" y="5268186"/>
            <a:ext cx="421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err="1" smtClean="0">
                <a:latin typeface="Comic Sans MS" pitchFamily="66" charset="0"/>
              </a:rPr>
              <a:t>X</a:t>
            </a:r>
            <a:r>
              <a:rPr lang="en-GB" sz="1200" b="1" baseline="-25000" dirty="0" err="1" smtClean="0">
                <a:latin typeface="Comic Sans MS" pitchFamily="66" charset="0"/>
              </a:rPr>
              <a:t>j</a:t>
            </a:r>
            <a:r>
              <a:rPr lang="en-GB" sz="1200" b="1" baseline="-25000" dirty="0" smtClean="0">
                <a:latin typeface="Comic Sans MS" pitchFamily="66" charset="0"/>
              </a:rPr>
              <a:t>\i</a:t>
            </a:r>
            <a:endParaRPr lang="en-GB" sz="1200" baseline="-25000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33"/>
          <a:stretch/>
        </p:blipFill>
        <p:spPr bwMode="auto">
          <a:xfrm>
            <a:off x="5339774" y="5037352"/>
            <a:ext cx="2109897" cy="10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6769" y="6355191"/>
            <a:ext cx="900033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Computing </a:t>
            </a:r>
            <a:r>
              <a:rPr lang="en-GB" dirty="0" err="1" smtClean="0"/>
              <a:t>marginals</a:t>
            </a:r>
            <a:r>
              <a:rPr lang="en-GB" dirty="0" smtClean="0"/>
              <a:t> </a:t>
            </a:r>
            <a:r>
              <a:rPr lang="en-GB" dirty="0"/>
              <a:t>i</a:t>
            </a:r>
            <a:r>
              <a:rPr lang="en-GB" dirty="0" smtClean="0"/>
              <a:t>s sometimes called “probabilistic inference” different to MAP inference.</a:t>
            </a:r>
            <a:endParaRPr lang="en-GB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4"/>
          <a:stretch/>
        </p:blipFill>
        <p:spPr bwMode="auto">
          <a:xfrm>
            <a:off x="7631447" y="5037351"/>
            <a:ext cx="923475" cy="10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95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91" y="217365"/>
            <a:ext cx="8229600" cy="1143000"/>
          </a:xfrm>
        </p:spPr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70" y="1360365"/>
            <a:ext cx="5046243" cy="399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3248" y="5633634"/>
            <a:ext cx="6163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 different loss function gives a very different solution !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1758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Two different approaches to learning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49569" y="2145323"/>
            <a:ext cx="80068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1. </a:t>
            </a:r>
            <a:r>
              <a:rPr lang="en-GB" sz="2400" u="sng" dirty="0" smtClean="0"/>
              <a:t>Probabilistic Parameter Learning:</a:t>
            </a:r>
            <a:br>
              <a:rPr lang="en-GB" sz="2400" u="sng" dirty="0" smtClean="0"/>
            </a:br>
            <a:endParaRPr lang="en-GB" sz="2400" u="sng" dirty="0" smtClean="0"/>
          </a:p>
          <a:p>
            <a:r>
              <a:rPr lang="en-GB" sz="2400" b="1" dirty="0" smtClean="0">
                <a:latin typeface="Comic Sans MS" pitchFamily="66" charset="0"/>
              </a:rPr>
              <a:t>“P(</a:t>
            </a:r>
            <a:r>
              <a:rPr lang="en-GB" sz="2400" b="1" dirty="0" err="1" smtClean="0">
                <a:latin typeface="Comic Sans MS" pitchFamily="66" charset="0"/>
              </a:rPr>
              <a:t>x|z,w</a:t>
            </a:r>
            <a:r>
              <a:rPr lang="en-GB" sz="2400" b="1" dirty="0" smtClean="0">
                <a:latin typeface="Comic Sans MS" pitchFamily="66" charset="0"/>
              </a:rPr>
              <a:t>) </a:t>
            </a:r>
            <a:r>
              <a:rPr lang="en-GB" sz="2400" dirty="0" smtClean="0">
                <a:latin typeface="+mj-lt"/>
              </a:rPr>
              <a:t>is needed</a:t>
            </a:r>
            <a:r>
              <a:rPr lang="en-GB" sz="2400" b="1" dirty="0" smtClean="0">
                <a:latin typeface="Comic Sans MS" pitchFamily="66" charset="0"/>
              </a:rPr>
              <a:t>” </a:t>
            </a:r>
          </a:p>
          <a:p>
            <a:endParaRPr lang="en-GB" sz="2400" b="1" dirty="0">
              <a:latin typeface="Comic Sans MS" pitchFamily="66" charset="0"/>
            </a:endParaRPr>
          </a:p>
          <a:p>
            <a:endParaRPr lang="en-GB" sz="2400" b="1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+mj-lt"/>
              </a:rPr>
              <a:t>2. </a:t>
            </a:r>
            <a:r>
              <a:rPr lang="en-GB" sz="2400" u="sng" dirty="0" smtClean="0">
                <a:latin typeface="+mj-lt"/>
              </a:rPr>
              <a:t>Loss-based Parameters Learning</a:t>
            </a:r>
            <a:r>
              <a:rPr lang="en-GB" sz="2400" b="1" u="sng" dirty="0" smtClean="0">
                <a:latin typeface="Comic Sans MS" pitchFamily="66" charset="0"/>
              </a:rPr>
              <a:t/>
            </a:r>
            <a:br>
              <a:rPr lang="en-GB" sz="2400" b="1" u="sng" dirty="0" smtClean="0">
                <a:latin typeface="Comic Sans MS" pitchFamily="66" charset="0"/>
              </a:rPr>
            </a:br>
            <a:endParaRPr lang="en-GB" sz="2400" b="1" u="sng" dirty="0" smtClean="0">
              <a:latin typeface="Comic Sans MS" pitchFamily="66" charset="0"/>
            </a:endParaRPr>
          </a:p>
          <a:p>
            <a:r>
              <a:rPr lang="en-GB" sz="2400" b="1" dirty="0" smtClean="0">
                <a:latin typeface="Comic Sans MS" pitchFamily="66" charset="0"/>
              </a:rPr>
              <a:t>“E(</a:t>
            </a:r>
            <a:r>
              <a:rPr lang="en-GB" sz="2400" b="1" dirty="0" err="1" smtClean="0">
                <a:latin typeface="Comic Sans MS" pitchFamily="66" charset="0"/>
              </a:rPr>
              <a:t>x,z,w</a:t>
            </a:r>
            <a:r>
              <a:rPr lang="en-GB" sz="2400" b="1" dirty="0" smtClean="0">
                <a:latin typeface="Comic Sans MS" pitchFamily="66" charset="0"/>
              </a:rPr>
              <a:t>) </a:t>
            </a:r>
            <a:r>
              <a:rPr lang="en-GB" sz="2400" dirty="0" smtClean="0">
                <a:latin typeface="+mj-lt"/>
              </a:rPr>
              <a:t>is sufficient” 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99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0"/>
            <a:ext cx="8229600" cy="1143000"/>
          </a:xfrm>
        </p:spPr>
        <p:txBody>
          <a:bodyPr/>
          <a:lstStyle/>
          <a:p>
            <a:r>
              <a:rPr lang="en-GB" dirty="0" smtClean="0"/>
              <a:t>Probabilistic Parameter Learning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8065" y="2906723"/>
            <a:ext cx="611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{</a:t>
            </a:r>
            <a:r>
              <a:rPr lang="en-GB" b="1" dirty="0" err="1" smtClean="0">
                <a:latin typeface="Comic Sans MS" pitchFamily="66" charset="0"/>
              </a:rPr>
              <a:t>x</a:t>
            </a:r>
            <a:r>
              <a:rPr lang="en-GB" b="1" baseline="30000" dirty="0" err="1">
                <a:latin typeface="Comic Sans MS" pitchFamily="66" charset="0"/>
              </a:rPr>
              <a:t>t</a:t>
            </a:r>
            <a:r>
              <a:rPr lang="en-GB" b="1" dirty="0" err="1" smtClean="0">
                <a:latin typeface="Comic Sans MS" pitchFamily="66" charset="0"/>
              </a:rPr>
              <a:t>,z</a:t>
            </a:r>
            <a:r>
              <a:rPr lang="en-GB" b="1" baseline="30000" dirty="0" err="1" smtClean="0">
                <a:latin typeface="Comic Sans MS" pitchFamily="66" charset="0"/>
              </a:rPr>
              <a:t>t</a:t>
            </a:r>
            <a:r>
              <a:rPr lang="en-GB" b="1" dirty="0" smtClean="0">
                <a:latin typeface="Comic Sans MS" pitchFamily="66" charset="0"/>
              </a:rPr>
              <a:t>}    </a:t>
            </a:r>
            <a:r>
              <a:rPr lang="en-GB" dirty="0" smtClean="0"/>
              <a:t>  </a:t>
            </a:r>
            <a:r>
              <a:rPr lang="en-GB" b="1" dirty="0" smtClean="0">
                <a:latin typeface="Comic Sans MS" pitchFamily="66" charset="0"/>
              </a:rPr>
              <a:t>w* = </a:t>
            </a:r>
            <a:r>
              <a:rPr lang="en-GB" b="1" dirty="0" err="1" smtClean="0">
                <a:latin typeface="Comic Sans MS" pitchFamily="66" charset="0"/>
              </a:rPr>
              <a:t>argmin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l-GR" b="1" dirty="0" smtClean="0">
                <a:latin typeface="Comic Sans MS" pitchFamily="66" charset="0"/>
              </a:rPr>
              <a:t>Π</a:t>
            </a:r>
            <a:r>
              <a:rPr lang="en-GB" b="1" dirty="0" smtClean="0">
                <a:latin typeface="Comic Sans MS" pitchFamily="66" charset="0"/>
              </a:rPr>
              <a:t> –log P(</a:t>
            </a:r>
            <a:r>
              <a:rPr lang="en-GB" b="1" dirty="0" err="1" smtClean="0">
                <a:latin typeface="Comic Sans MS" pitchFamily="66" charset="0"/>
              </a:rPr>
              <a:t>x</a:t>
            </a:r>
            <a:r>
              <a:rPr lang="en-GB" b="1" baseline="30000" dirty="0" err="1" smtClean="0">
                <a:latin typeface="Comic Sans MS" pitchFamily="66" charset="0"/>
              </a:rPr>
              <a:t>t</a:t>
            </a:r>
            <a:r>
              <a:rPr lang="en-GB" b="1" dirty="0" err="1" smtClean="0">
                <a:latin typeface="Comic Sans MS" pitchFamily="66" charset="0"/>
              </a:rPr>
              <a:t>|z</a:t>
            </a:r>
            <a:r>
              <a:rPr lang="en-GB" b="1" baseline="30000" dirty="0" err="1" smtClean="0">
                <a:latin typeface="Comic Sans MS" pitchFamily="66" charset="0"/>
              </a:rPr>
              <a:t>t</a:t>
            </a:r>
            <a:r>
              <a:rPr lang="en-GB" b="1" dirty="0" err="1" smtClean="0">
                <a:latin typeface="Comic Sans MS" pitchFamily="66" charset="0"/>
              </a:rPr>
              <a:t>,w</a:t>
            </a:r>
            <a:r>
              <a:rPr lang="en-GB" b="1" dirty="0" smtClean="0">
                <a:latin typeface="Comic Sans MS" pitchFamily="66" charset="0"/>
              </a:rPr>
              <a:t>)+|w|</a:t>
            </a:r>
            <a:r>
              <a:rPr lang="en-GB" b="1" baseline="30000" dirty="0" smtClean="0">
                <a:latin typeface="Comic Sans MS" pitchFamily="66" charset="0"/>
              </a:rPr>
              <a:t>2</a:t>
            </a:r>
            <a:endParaRPr lang="en-GB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4915314" y="1792211"/>
            <a:ext cx="96427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Choose a Loss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163671" y="2753303"/>
            <a:ext cx="419845" cy="283600"/>
          </a:xfrm>
          <a:prstGeom prst="straightConnector1">
            <a:avLst/>
          </a:prstGeom>
          <a:ln w="38100">
            <a:solidFill>
              <a:srgbClr val="3A07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63671" y="3152277"/>
            <a:ext cx="419845" cy="155424"/>
          </a:xfrm>
          <a:prstGeom prst="straightConnector1">
            <a:avLst/>
          </a:prstGeom>
          <a:ln w="38100">
            <a:solidFill>
              <a:srgbClr val="3A07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26449" y="2575574"/>
            <a:ext cx="205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0/1 loss 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526449" y="3128831"/>
            <a:ext cx="233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Hamming </a:t>
            </a:r>
            <a:br>
              <a:rPr lang="en-GB" dirty="0" smtClean="0"/>
            </a:br>
            <a:r>
              <a:rPr lang="en-GB" dirty="0" smtClean="0"/>
              <a:t>loss 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011962" y="3403576"/>
            <a:ext cx="239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Regularized Maximum Likelihood estimation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34819" y="1719767"/>
            <a:ext cx="189628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Construct the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decision</a:t>
            </a:r>
            <a:r>
              <a:rPr lang="en-GB" dirty="0" smtClean="0">
                <a:solidFill>
                  <a:srgbClr val="FF0000"/>
                </a:solidFill>
              </a:rPr>
              <a:t> function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95663" y="5028197"/>
            <a:ext cx="8290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FF0000"/>
                </a:solidFill>
              </a:rPr>
              <a:t>Test time:</a:t>
            </a:r>
            <a:r>
              <a:rPr lang="en-GB" u="sng" dirty="0">
                <a:solidFill>
                  <a:srgbClr val="FF0000"/>
                </a:solidFill>
              </a:rPr>
              <a:t/>
            </a:r>
            <a:br>
              <a:rPr lang="en-GB" u="sng" dirty="0">
                <a:solidFill>
                  <a:srgbClr val="FF0000"/>
                </a:solidFill>
              </a:rPr>
            </a:br>
            <a:r>
              <a:rPr lang="en-GB" u="sng" dirty="0" smtClean="0">
                <a:solidFill>
                  <a:srgbClr val="FF0000"/>
                </a:solidFill>
              </a:rPr>
              <a:t/>
            </a:r>
            <a:br>
              <a:rPr lang="en-GB" u="sng" dirty="0" smtClean="0">
                <a:solidFill>
                  <a:srgbClr val="FF0000"/>
                </a:solidFill>
              </a:rPr>
            </a:br>
            <a:r>
              <a:rPr lang="en-GB" dirty="0" smtClean="0"/>
              <a:t>optimize decision function for new test image </a:t>
            </a:r>
            <a:r>
              <a:rPr lang="en-GB" b="1" dirty="0" smtClean="0">
                <a:latin typeface="Comic Sans MS" pitchFamily="66" charset="0"/>
              </a:rPr>
              <a:t>z</a:t>
            </a:r>
            <a:r>
              <a:rPr lang="en-GB" dirty="0" smtClean="0"/>
              <a:t>, e.g. </a:t>
            </a:r>
            <a:r>
              <a:rPr lang="en-GB" b="1" dirty="0">
                <a:latin typeface="Comic Sans MS" pitchFamily="66" charset="0"/>
              </a:rPr>
              <a:t>x* = </a:t>
            </a:r>
            <a:r>
              <a:rPr lang="en-GB" b="1" dirty="0" err="1">
                <a:latin typeface="Comic Sans MS" pitchFamily="66" charset="0"/>
              </a:rPr>
              <a:t>argmax</a:t>
            </a:r>
            <a:r>
              <a:rPr lang="en-GB" b="1" dirty="0">
                <a:latin typeface="Comic Sans MS" pitchFamily="66" charset="0"/>
              </a:rPr>
              <a:t> P(</a:t>
            </a:r>
            <a:r>
              <a:rPr lang="en-GB" b="1" dirty="0" err="1">
                <a:latin typeface="Comic Sans MS" pitchFamily="66" charset="0"/>
              </a:rPr>
              <a:t>x|z,w</a:t>
            </a:r>
            <a:r>
              <a:rPr lang="en-GB" b="1" dirty="0">
                <a:latin typeface="Comic Sans MS" pitchFamily="66" charset="0"/>
              </a:rPr>
              <a:t>)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59717" y="3291374"/>
            <a:ext cx="115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Training</a:t>
            </a:r>
          </a:p>
          <a:p>
            <a:r>
              <a:rPr lang="en-GB" dirty="0">
                <a:solidFill>
                  <a:srgbClr val="FF0000"/>
                </a:solidFill>
              </a:rPr>
              <a:t>d</a:t>
            </a:r>
            <a:r>
              <a:rPr lang="en-GB" dirty="0" smtClean="0">
                <a:solidFill>
                  <a:srgbClr val="FF0000"/>
                </a:solidFill>
              </a:rPr>
              <a:t>atabase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16184" y="3123035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w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2704167" y="3023456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-25000" dirty="0">
                <a:latin typeface="Comic Sans MS" pitchFamily="66" charset="0"/>
              </a:rPr>
              <a:t>t</a:t>
            </a:r>
            <a:endParaRPr lang="en-GB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00688" y="3098772"/>
            <a:ext cx="317241" cy="0"/>
          </a:xfrm>
          <a:prstGeom prst="straightConnector1">
            <a:avLst/>
          </a:prstGeom>
          <a:ln w="38100">
            <a:solidFill>
              <a:srgbClr val="3A07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706025" y="2756991"/>
            <a:ext cx="306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latin typeface="Comic Sans MS" pitchFamily="66" charset="0"/>
              </a:rPr>
              <a:t>x</a:t>
            </a:r>
            <a:endParaRPr lang="en-GB" sz="1600" dirty="0"/>
          </a:p>
        </p:txBody>
      </p:sp>
      <p:sp>
        <p:nvSpPr>
          <p:cNvPr id="37" name="Rectangle 36"/>
          <p:cNvSpPr/>
          <p:nvPr/>
        </p:nvSpPr>
        <p:spPr>
          <a:xfrm>
            <a:off x="186611" y="1330546"/>
            <a:ext cx="1287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smtClean="0">
                <a:solidFill>
                  <a:srgbClr val="FF0000"/>
                </a:solidFill>
              </a:rPr>
              <a:t>Training:</a:t>
            </a:r>
            <a:endParaRPr lang="en-GB" sz="2400" dirty="0"/>
          </a:p>
        </p:txBody>
      </p:sp>
      <p:sp>
        <p:nvSpPr>
          <p:cNvPr id="38" name="Rectangle 37"/>
          <p:cNvSpPr/>
          <p:nvPr/>
        </p:nvSpPr>
        <p:spPr>
          <a:xfrm>
            <a:off x="6202932" y="5861279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x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39864" y="4083249"/>
            <a:ext cx="3206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Comic Sans MS" pitchFamily="66" charset="0"/>
              </a:rPr>
              <a:t>It is:</a:t>
            </a:r>
            <a:br>
              <a:rPr lang="en-GB" sz="1600" b="1" dirty="0" smtClean="0">
                <a:latin typeface="Comic Sans MS" pitchFamily="66" charset="0"/>
              </a:rPr>
            </a:br>
            <a:r>
              <a:rPr lang="en-GB" sz="1600" b="1" dirty="0" smtClean="0">
                <a:latin typeface="Comic Sans MS" pitchFamily="66" charset="0"/>
              </a:rPr>
              <a:t>P(</a:t>
            </a:r>
            <a:r>
              <a:rPr lang="en-GB" sz="1600" b="1" dirty="0" err="1" smtClean="0">
                <a:latin typeface="Comic Sans MS" pitchFamily="66" charset="0"/>
              </a:rPr>
              <a:t>w|z</a:t>
            </a:r>
            <a:r>
              <a:rPr lang="en-GB" sz="1600" b="1" baseline="30000" dirty="0" err="1" smtClean="0">
                <a:latin typeface="Comic Sans MS" pitchFamily="66" charset="0"/>
              </a:rPr>
              <a:t>t</a:t>
            </a:r>
            <a:r>
              <a:rPr lang="en-GB" sz="1600" b="1" dirty="0" err="1" smtClean="0">
                <a:latin typeface="Comic Sans MS" pitchFamily="66" charset="0"/>
              </a:rPr>
              <a:t>,x</a:t>
            </a:r>
            <a:r>
              <a:rPr lang="en-GB" sz="1600" b="1" baseline="30000" dirty="0" err="1" smtClean="0">
                <a:latin typeface="Comic Sans MS" pitchFamily="66" charset="0"/>
              </a:rPr>
              <a:t>t</a:t>
            </a:r>
            <a:r>
              <a:rPr lang="en-GB" sz="1600" b="1" dirty="0" smtClean="0">
                <a:latin typeface="Comic Sans MS" pitchFamily="66" charset="0"/>
              </a:rPr>
              <a:t>) </a:t>
            </a:r>
            <a:r>
              <a:rPr lang="en-GB" sz="1600" b="1" dirty="0">
                <a:latin typeface="Comic Sans MS" pitchFamily="66" charset="0"/>
              </a:rPr>
              <a:t>~</a:t>
            </a:r>
            <a:r>
              <a:rPr lang="en-GB" sz="1600" b="1" dirty="0" smtClean="0">
                <a:latin typeface="Comic Sans MS" pitchFamily="66" charset="0"/>
              </a:rPr>
              <a:t> P(</a:t>
            </a:r>
            <a:r>
              <a:rPr lang="en-GB" sz="1600" b="1" dirty="0" err="1" smtClean="0">
                <a:latin typeface="Comic Sans MS" pitchFamily="66" charset="0"/>
              </a:rPr>
              <a:t>x</a:t>
            </a:r>
            <a:r>
              <a:rPr lang="en-GB" sz="1600" b="1" baseline="30000" dirty="0" err="1" smtClean="0">
                <a:latin typeface="Comic Sans MS" pitchFamily="66" charset="0"/>
              </a:rPr>
              <a:t>t</a:t>
            </a:r>
            <a:r>
              <a:rPr lang="en-GB" sz="1600" b="1" dirty="0" err="1" smtClean="0">
                <a:latin typeface="Comic Sans MS" pitchFamily="66" charset="0"/>
              </a:rPr>
              <a:t>|w,z</a:t>
            </a:r>
            <a:r>
              <a:rPr lang="en-GB" sz="1600" b="1" baseline="30000" dirty="0" err="1" smtClean="0">
                <a:latin typeface="Comic Sans MS" pitchFamily="66" charset="0"/>
              </a:rPr>
              <a:t>t</a:t>
            </a:r>
            <a:r>
              <a:rPr lang="en-GB" sz="1600" b="1" dirty="0" smtClean="0">
                <a:latin typeface="Comic Sans MS" pitchFamily="66" charset="0"/>
              </a:rPr>
              <a:t>) P(</a:t>
            </a:r>
            <a:r>
              <a:rPr lang="en-GB" sz="1600" b="1" dirty="0" err="1" smtClean="0">
                <a:latin typeface="Comic Sans MS" pitchFamily="66" charset="0"/>
              </a:rPr>
              <a:t>w|z</a:t>
            </a:r>
            <a:r>
              <a:rPr lang="en-GB" sz="1600" b="1" baseline="30000" dirty="0" err="1" smtClean="0">
                <a:latin typeface="Comic Sans MS" pitchFamily="66" charset="0"/>
              </a:rPr>
              <a:t>t</a:t>
            </a:r>
            <a:r>
              <a:rPr lang="en-GB" sz="1600" b="1" dirty="0" smtClean="0">
                <a:latin typeface="Comic Sans MS" pitchFamily="66" charset="0"/>
              </a:rPr>
              <a:t>) 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6800512" y="2583561"/>
            <a:ext cx="2335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Comic Sans MS" pitchFamily="66" charset="0"/>
              </a:rPr>
              <a:t>x</a:t>
            </a:r>
            <a:r>
              <a:rPr lang="en-GB" sz="1600" b="1" dirty="0">
                <a:latin typeface="Comic Sans MS" pitchFamily="66" charset="0"/>
              </a:rPr>
              <a:t>* = </a:t>
            </a:r>
            <a:r>
              <a:rPr lang="en-GB" sz="1600" b="1" dirty="0" err="1">
                <a:latin typeface="Comic Sans MS" pitchFamily="66" charset="0"/>
              </a:rPr>
              <a:t>argmax</a:t>
            </a:r>
            <a:r>
              <a:rPr lang="en-GB" sz="1600" b="1" dirty="0">
                <a:latin typeface="Comic Sans MS" pitchFamily="66" charset="0"/>
              </a:rPr>
              <a:t> P(</a:t>
            </a:r>
            <a:r>
              <a:rPr lang="en-GB" sz="1600" b="1" dirty="0" err="1">
                <a:latin typeface="Comic Sans MS" pitchFamily="66" charset="0"/>
              </a:rPr>
              <a:t>x|z,w</a:t>
            </a:r>
            <a:r>
              <a:rPr lang="en-GB" sz="1600" b="1" dirty="0">
                <a:latin typeface="Comic Sans MS" pitchFamily="66" charset="0"/>
              </a:rPr>
              <a:t>)</a:t>
            </a:r>
            <a:endParaRPr lang="en-GB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582800" y="2052447"/>
            <a:ext cx="96427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Learn weights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483271" y="2770807"/>
            <a:ext cx="317241" cy="0"/>
          </a:xfrm>
          <a:prstGeom prst="straightConnector1">
            <a:avLst/>
          </a:prstGeom>
          <a:ln w="38100">
            <a:solidFill>
              <a:srgbClr val="3A07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750084" y="3425250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Comic Sans MS" pitchFamily="66" charset="0"/>
              </a:rPr>
              <a:t>x</a:t>
            </a:r>
            <a:r>
              <a:rPr lang="en-GB" sz="1600" b="1" baseline="-25000" dirty="0" smtClean="0">
                <a:latin typeface="Comic Sans MS" pitchFamily="66" charset="0"/>
              </a:rPr>
              <a:t>i</a:t>
            </a:r>
            <a:endParaRPr lang="en-GB" sz="1600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6844571" y="3251820"/>
            <a:ext cx="2393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Comic Sans MS" pitchFamily="66" charset="0"/>
              </a:rPr>
              <a:t>x</a:t>
            </a:r>
            <a:r>
              <a:rPr lang="en-GB" sz="1600" b="1" dirty="0">
                <a:latin typeface="Comic Sans MS" pitchFamily="66" charset="0"/>
              </a:rPr>
              <a:t>* = </a:t>
            </a:r>
            <a:r>
              <a:rPr lang="en-GB" sz="1600" b="1" dirty="0" err="1">
                <a:latin typeface="Comic Sans MS" pitchFamily="66" charset="0"/>
              </a:rPr>
              <a:t>argmax</a:t>
            </a:r>
            <a:r>
              <a:rPr lang="en-GB" sz="1600" b="1" dirty="0">
                <a:latin typeface="Comic Sans MS" pitchFamily="66" charset="0"/>
              </a:rPr>
              <a:t> </a:t>
            </a:r>
            <a:r>
              <a:rPr lang="en-GB" sz="1600" b="1" dirty="0" smtClean="0">
                <a:latin typeface="Comic Sans MS" pitchFamily="66" charset="0"/>
              </a:rPr>
              <a:t>P(</a:t>
            </a:r>
            <a:r>
              <a:rPr lang="en-GB" sz="1600" b="1" dirty="0" err="1" smtClean="0">
                <a:latin typeface="Comic Sans MS" pitchFamily="66" charset="0"/>
              </a:rPr>
              <a:t>x</a:t>
            </a:r>
            <a:r>
              <a:rPr lang="en-GB" sz="1600" b="1" baseline="-25000" dirty="0" err="1" smtClean="0">
                <a:latin typeface="Comic Sans MS" pitchFamily="66" charset="0"/>
              </a:rPr>
              <a:t>i</a:t>
            </a:r>
            <a:r>
              <a:rPr lang="en-GB" sz="1600" b="1" dirty="0" err="1" smtClean="0">
                <a:latin typeface="Comic Sans MS" pitchFamily="66" charset="0"/>
              </a:rPr>
              <a:t>|z,w</a:t>
            </a:r>
            <a:r>
              <a:rPr lang="en-GB" sz="1600" b="1" dirty="0">
                <a:latin typeface="Comic Sans MS" pitchFamily="66" charset="0"/>
              </a:rPr>
              <a:t>)</a:t>
            </a:r>
            <a:endParaRPr lang="en-GB" sz="16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551732" y="3436347"/>
            <a:ext cx="317241" cy="0"/>
          </a:xfrm>
          <a:prstGeom prst="straightConnector1">
            <a:avLst/>
          </a:prstGeom>
          <a:ln w="38100">
            <a:solidFill>
              <a:srgbClr val="3A07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ML estimation for our toy image</a:t>
            </a:r>
            <a:endParaRPr lang="en-GB" dirty="0"/>
          </a:p>
        </p:txBody>
      </p:sp>
      <p:pic>
        <p:nvPicPr>
          <p:cNvPr id="4" name="Picture 2" descr="C:\Local\Work+Work2\Projects-Ideas\Teaching\AdvancedVisionCourse2011\MISC\lossfunction\data\label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99" y="2048608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Local\Work+Work2\Projects-Ideas\Teaching\AdvancedVisionCourse2011\MISC\lossfunction\data\labe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97" y="2048608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Local\Work+Work2\Projects-Ideas\Teaching\AdvancedVisionCourse2011\MISC\lossfunction\data\label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5" y="2048608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Local\Work+Work2\Projects-Ideas\Teaching\AdvancedVisionCourse2011\MISC\lossfunction\data\image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78" y="3164138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Local\Work+Work2\Projects-Ideas\Teaching\AdvancedVisionCourse2011\MISC\lossfunction\data\imag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34" y="3164138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Local\Work+Work2\Projects-Ideas\Teaching\AdvancedVisionCourse2011\MISC\lossfunction\data\image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5" y="3164138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29384" y="3926138"/>
            <a:ext cx="122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Images </a:t>
            </a:r>
            <a:r>
              <a:rPr lang="en-GB" b="1" dirty="0" err="1" smtClean="0">
                <a:latin typeface="Comic Sans MS" pitchFamily="66" charset="0"/>
              </a:rPr>
              <a:t>z</a:t>
            </a:r>
            <a:r>
              <a:rPr lang="en-GB" b="1" baseline="30000" dirty="0" err="1" smtClean="0">
                <a:latin typeface="Comic Sans MS" pitchFamily="66" charset="0"/>
              </a:rPr>
              <a:t>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29384" y="2740214"/>
            <a:ext cx="136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Labels </a:t>
            </a:r>
            <a:r>
              <a:rPr lang="en-GB" b="1" dirty="0" err="1">
                <a:latin typeface="Comic Sans MS" pitchFamily="66" charset="0"/>
              </a:rPr>
              <a:t>x</a:t>
            </a:r>
            <a:r>
              <a:rPr lang="en-GB" b="1" baseline="30000" dirty="0" err="1">
                <a:latin typeface="Comic Sans MS" pitchFamily="66" charset="0"/>
              </a:rPr>
              <a:t>t</a:t>
            </a:r>
            <a:endParaRPr lang="en-GB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6968" y="1316282"/>
            <a:ext cx="79881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P(</a:t>
            </a:r>
            <a:r>
              <a:rPr lang="en-GB" sz="2000" b="1" dirty="0" err="1" smtClean="0">
                <a:latin typeface="Comic Sans MS" pitchFamily="66" charset="0"/>
              </a:rPr>
              <a:t>x|z,w</a:t>
            </a:r>
            <a:r>
              <a:rPr lang="en-GB" sz="2000" b="1" dirty="0" smtClean="0">
                <a:latin typeface="Comic Sans MS" pitchFamily="66" charset="0"/>
              </a:rPr>
              <a:t>) = </a:t>
            </a:r>
            <a:r>
              <a:rPr lang="en-GB" b="1" dirty="0" smtClean="0">
                <a:latin typeface="Comic Sans MS" pitchFamily="66" charset="0"/>
              </a:rPr>
              <a:t>1/f(</a:t>
            </a:r>
            <a:r>
              <a:rPr lang="en-GB" b="1" dirty="0" err="1" smtClean="0">
                <a:latin typeface="Comic Sans MS" pitchFamily="66" charset="0"/>
              </a:rPr>
              <a:t>z,w</a:t>
            </a:r>
            <a:r>
              <a:rPr lang="en-GB" b="1" dirty="0" smtClean="0">
                <a:latin typeface="Comic Sans MS" pitchFamily="66" charset="0"/>
              </a:rPr>
              <a:t>) </a:t>
            </a:r>
            <a:r>
              <a:rPr lang="en-GB" sz="2000" b="1" dirty="0" err="1" smtClean="0">
                <a:latin typeface="Comic Sans MS" pitchFamily="66" charset="0"/>
              </a:rPr>
              <a:t>exp</a:t>
            </a:r>
            <a:r>
              <a:rPr lang="en-GB" sz="2000" b="1" dirty="0" smtClean="0">
                <a:latin typeface="Comic Sans MS" pitchFamily="66" charset="0"/>
              </a:rPr>
              <a:t>{-(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latin typeface="Comic Sans MS" pitchFamily="66" charset="0"/>
              </a:rPr>
              <a:t>(</a:t>
            </a:r>
            <a:r>
              <a:rPr lang="en-GB" sz="2000" b="1" dirty="0" err="1" smtClean="0">
                <a:latin typeface="Comic Sans MS" pitchFamily="66" charset="0"/>
              </a:rPr>
              <a:t>z</a:t>
            </a:r>
            <a:r>
              <a:rPr lang="en-GB" sz="2000" b="1" baseline="-25000" dirty="0" err="1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(1-x</a:t>
            </a:r>
            <a:r>
              <a:rPr lang="en-GB" sz="2000" b="1" baseline="-25000" dirty="0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)+(1-z</a:t>
            </a:r>
            <a:r>
              <a:rPr lang="en-GB" sz="2000" b="1" baseline="-25000" dirty="0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)x</a:t>
            </a:r>
            <a:r>
              <a:rPr lang="en-GB" sz="2000" b="1" baseline="-25000" dirty="0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) </a:t>
            </a:r>
            <a:r>
              <a:rPr lang="en-GB" sz="2000" b="1" dirty="0">
                <a:latin typeface="Comic Sans MS" pitchFamily="66" charset="0"/>
              </a:rPr>
              <a:t>+ w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latin typeface="Comic Sans MS" pitchFamily="66" charset="0"/>
              </a:rPr>
              <a:t>|x</a:t>
            </a:r>
            <a:r>
              <a:rPr lang="en-GB" sz="2000" b="1" baseline="-25000" dirty="0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-</a:t>
            </a:r>
            <a:r>
              <a:rPr lang="en-GB" sz="2000" b="1" dirty="0" err="1" smtClean="0">
                <a:latin typeface="Comic Sans MS" pitchFamily="66" charset="0"/>
              </a:rPr>
              <a:t>x</a:t>
            </a:r>
            <a:r>
              <a:rPr lang="en-GB" sz="2000" b="1" baseline="-25000" dirty="0" err="1" smtClean="0">
                <a:latin typeface="Comic Sans MS" pitchFamily="66" charset="0"/>
              </a:rPr>
              <a:t>j</a:t>
            </a:r>
            <a:r>
              <a:rPr lang="en-GB" sz="2000" b="1" dirty="0" smtClean="0">
                <a:latin typeface="Comic Sans MS" pitchFamily="66" charset="0"/>
              </a:rPr>
              <a:t>| )}</a:t>
            </a:r>
            <a:endParaRPr lang="en-GB" sz="2000" dirty="0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3919955" y="1745263"/>
            <a:ext cx="5000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 dirty="0" err="1">
                <a:latin typeface="Comic Sans MS" pitchFamily="66" charset="0"/>
              </a:rPr>
              <a:t>i</a:t>
            </a:r>
            <a:endParaRPr lang="en-GB" sz="1100" b="1" dirty="0">
              <a:latin typeface="Comic Sans MS" pitchFamily="66" charset="0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6780418" y="1733175"/>
            <a:ext cx="983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 err="1" smtClean="0">
                <a:latin typeface="Comic Sans MS" pitchFamily="66" charset="0"/>
              </a:rPr>
              <a:t>i,j</a:t>
            </a:r>
            <a:r>
              <a:rPr lang="en-GB" sz="1200" b="1" dirty="0" smtClean="0">
                <a:latin typeface="Comic Sans MS" pitchFamily="66" charset="0"/>
              </a:rPr>
              <a:t> </a:t>
            </a:r>
            <a:r>
              <a:rPr lang="az-Cyrl-AZ" sz="1050" b="1" dirty="0" smtClean="0">
                <a:latin typeface="Comic Sans MS" pitchFamily="66" charset="0"/>
              </a:rPr>
              <a:t>Є</a:t>
            </a:r>
            <a:r>
              <a:rPr lang="en-GB" sz="1050" b="1" dirty="0" smtClean="0">
                <a:latin typeface="Comic Sans MS" pitchFamily="66" charset="0"/>
              </a:rPr>
              <a:t> </a:t>
            </a:r>
            <a:r>
              <a:rPr lang="en-GB" sz="1200" b="1" dirty="0" smtClean="0">
                <a:latin typeface="Comic Sans MS" pitchFamily="66" charset="0"/>
              </a:rPr>
              <a:t>N</a:t>
            </a:r>
            <a:r>
              <a:rPr lang="en-GB" sz="1200" b="1" baseline="-25000" dirty="0" smtClean="0">
                <a:latin typeface="Comic Sans MS" pitchFamily="66" charset="0"/>
              </a:rPr>
              <a:t>4</a:t>
            </a:r>
            <a:endParaRPr lang="en-GB" sz="1200" baseline="-25000" dirty="0"/>
          </a:p>
          <a:p>
            <a:pPr algn="ctr"/>
            <a:endParaRPr lang="en-GB" sz="12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8330" y="2093883"/>
            <a:ext cx="450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itchFamily="66" charset="0"/>
              </a:rPr>
              <a:t>Train:</a:t>
            </a:r>
            <a:r>
              <a:rPr lang="en-GB" b="1" dirty="0" smtClean="0">
                <a:latin typeface="Comic Sans MS" pitchFamily="66" charset="0"/>
              </a:rPr>
              <a:t/>
            </a:r>
            <a:br>
              <a:rPr lang="en-GB" b="1" dirty="0" smtClean="0">
                <a:latin typeface="Comic Sans MS" pitchFamily="66" charset="0"/>
              </a:rPr>
            </a:br>
            <a:r>
              <a:rPr lang="en-GB" b="1" dirty="0" smtClean="0">
                <a:latin typeface="Comic Sans MS" pitchFamily="66" charset="0"/>
              </a:rPr>
              <a:t>w* = </a:t>
            </a:r>
            <a:r>
              <a:rPr lang="en-GB" b="1" dirty="0" err="1" smtClean="0">
                <a:latin typeface="Comic Sans MS" pitchFamily="66" charset="0"/>
              </a:rPr>
              <a:t>argmin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b="1" dirty="0" smtClean="0">
                <a:latin typeface="Comic Sans MS" pitchFamily="66" charset="0"/>
              </a:rPr>
              <a:t> -log P(</a:t>
            </a:r>
            <a:r>
              <a:rPr lang="en-GB" b="1" dirty="0" err="1" smtClean="0">
                <a:latin typeface="Comic Sans MS" pitchFamily="66" charset="0"/>
              </a:rPr>
              <a:t>x</a:t>
            </a:r>
            <a:r>
              <a:rPr lang="en-GB" b="1" baseline="30000" dirty="0" err="1" smtClean="0">
                <a:latin typeface="Comic Sans MS" pitchFamily="66" charset="0"/>
              </a:rPr>
              <a:t>t</a:t>
            </a:r>
            <a:r>
              <a:rPr lang="en-GB" b="1" dirty="0" err="1" smtClean="0">
                <a:latin typeface="Comic Sans MS" pitchFamily="66" charset="0"/>
              </a:rPr>
              <a:t>|z</a:t>
            </a:r>
            <a:r>
              <a:rPr lang="en-GB" b="1" baseline="30000" dirty="0" err="1" smtClean="0">
                <a:latin typeface="Comic Sans MS" pitchFamily="66" charset="0"/>
              </a:rPr>
              <a:t>t</a:t>
            </a:r>
            <a:r>
              <a:rPr lang="en-GB" b="1" dirty="0" err="1" smtClean="0">
                <a:latin typeface="Comic Sans MS" pitchFamily="66" charset="0"/>
              </a:rPr>
              <a:t>,w</a:t>
            </a:r>
            <a:r>
              <a:rPr lang="en-GB" b="1" dirty="0" smtClean="0">
                <a:latin typeface="Comic Sans MS" pitchFamily="66" charset="0"/>
              </a:rPr>
              <a:t>)</a:t>
            </a:r>
            <a:endParaRPr lang="en-GB" baseline="30000" dirty="0"/>
          </a:p>
        </p:txBody>
      </p:sp>
      <p:sp>
        <p:nvSpPr>
          <p:cNvPr id="18" name="Rectangle 17"/>
          <p:cNvSpPr/>
          <p:nvPr/>
        </p:nvSpPr>
        <p:spPr>
          <a:xfrm>
            <a:off x="5059064" y="2578059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w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343242" y="3205426"/>
            <a:ext cx="160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PLOT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5618227" y="2625942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>
                <a:latin typeface="Comic Sans MS" pitchFamily="66" charset="0"/>
              </a:rPr>
              <a:t>t</a:t>
            </a:r>
            <a:endParaRPr lang="en-GB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38" y="3203755"/>
            <a:ext cx="3882384" cy="31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392537" y="6338843"/>
            <a:ext cx="2763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1/|T|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b="1" dirty="0" smtClean="0">
                <a:latin typeface="Comic Sans MS" pitchFamily="66" charset="0"/>
              </a:rPr>
              <a:t> -log P(</a:t>
            </a:r>
            <a:r>
              <a:rPr lang="en-GB" b="1" dirty="0" err="1" smtClean="0">
                <a:latin typeface="Comic Sans MS" pitchFamily="66" charset="0"/>
              </a:rPr>
              <a:t>x</a:t>
            </a:r>
            <a:r>
              <a:rPr lang="en-GB" b="1" baseline="30000" dirty="0" err="1" smtClean="0">
                <a:latin typeface="Comic Sans MS" pitchFamily="66" charset="0"/>
              </a:rPr>
              <a:t>t</a:t>
            </a:r>
            <a:r>
              <a:rPr lang="en-GB" b="1" dirty="0" err="1" smtClean="0">
                <a:latin typeface="Comic Sans MS" pitchFamily="66" charset="0"/>
              </a:rPr>
              <a:t>|z</a:t>
            </a:r>
            <a:r>
              <a:rPr lang="en-GB" b="1" baseline="30000" dirty="0" err="1" smtClean="0">
                <a:latin typeface="Comic Sans MS" pitchFamily="66" charset="0"/>
              </a:rPr>
              <a:t>t</a:t>
            </a:r>
            <a:r>
              <a:rPr lang="en-GB" b="1" dirty="0" err="1" smtClean="0">
                <a:latin typeface="Comic Sans MS" pitchFamily="66" charset="0"/>
              </a:rPr>
              <a:t>,w</a:t>
            </a:r>
            <a:r>
              <a:rPr lang="en-GB" b="1" dirty="0">
                <a:latin typeface="Comic Sans MS" pitchFamily="66" charset="0"/>
              </a:rPr>
              <a:t>)</a:t>
            </a:r>
            <a:endParaRPr lang="en-GB" baseline="30000" dirty="0"/>
          </a:p>
        </p:txBody>
      </p:sp>
      <p:sp>
        <p:nvSpPr>
          <p:cNvPr id="24" name="Rectangle 23"/>
          <p:cNvSpPr/>
          <p:nvPr/>
        </p:nvSpPr>
        <p:spPr>
          <a:xfrm>
            <a:off x="6144081" y="6598310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>
                <a:latin typeface="Comic Sans MS" pitchFamily="66" charset="0"/>
              </a:rPr>
              <a:t>t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163931" y="2881632"/>
            <a:ext cx="359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many training images?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96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ML estimation for or toy image</a:t>
            </a:r>
            <a:endParaRPr lang="en-GB" dirty="0"/>
          </a:p>
        </p:txBody>
      </p:sp>
      <p:pic>
        <p:nvPicPr>
          <p:cNvPr id="4" name="Picture 2" descr="C:\Local\Work+Work2\Projects-Ideas\Teaching\AdvancedVisionCourse2011\MISC\lossfunction\data\label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99" y="2048608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Local\Work+Work2\Projects-Ideas\Teaching\AdvancedVisionCourse2011\MISC\lossfunction\data\labe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97" y="2048608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Local\Work+Work2\Projects-Ideas\Teaching\AdvancedVisionCourse2011\MISC\lossfunction\data\label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5" y="2048608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Local\Work+Work2\Projects-Ideas\Teaching\AdvancedVisionCourse2011\MISC\lossfunction\data\image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78" y="3177786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Local\Work+Work2\Projects-Ideas\Teaching\AdvancedVisionCourse2011\MISC\lossfunction\data\imag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34" y="3177786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Local\Work+Work2\Projects-Ideas\Teaching\AdvancedVisionCourse2011\MISC\lossfunction\data\image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5" y="3177786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29384" y="3939786"/>
            <a:ext cx="122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Images </a:t>
            </a:r>
            <a:r>
              <a:rPr lang="en-GB" b="1" dirty="0" err="1" smtClean="0">
                <a:latin typeface="Comic Sans MS" pitchFamily="66" charset="0"/>
              </a:rPr>
              <a:t>z</a:t>
            </a:r>
            <a:r>
              <a:rPr lang="en-GB" b="1" baseline="30000" dirty="0" err="1" smtClean="0">
                <a:latin typeface="Comic Sans MS" pitchFamily="66" charset="0"/>
              </a:rPr>
              <a:t>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29384" y="2740214"/>
            <a:ext cx="136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Labels </a:t>
            </a:r>
            <a:r>
              <a:rPr lang="en-GB" b="1" dirty="0" err="1">
                <a:latin typeface="Comic Sans MS" pitchFamily="66" charset="0"/>
              </a:rPr>
              <a:t>x</a:t>
            </a:r>
            <a:r>
              <a:rPr lang="en-GB" b="1" baseline="30000" dirty="0" err="1">
                <a:latin typeface="Comic Sans MS" pitchFamily="66" charset="0"/>
              </a:rPr>
              <a:t>t</a:t>
            </a:r>
            <a:endParaRPr lang="en-GB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6968" y="1316282"/>
            <a:ext cx="79881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P(</a:t>
            </a:r>
            <a:r>
              <a:rPr lang="en-GB" sz="2000" b="1" dirty="0" err="1" smtClean="0">
                <a:latin typeface="Comic Sans MS" pitchFamily="66" charset="0"/>
              </a:rPr>
              <a:t>x|z,w</a:t>
            </a:r>
            <a:r>
              <a:rPr lang="en-GB" sz="2000" b="1" dirty="0" smtClean="0">
                <a:latin typeface="Comic Sans MS" pitchFamily="66" charset="0"/>
              </a:rPr>
              <a:t>) = </a:t>
            </a:r>
            <a:r>
              <a:rPr lang="en-GB" b="1" dirty="0" smtClean="0">
                <a:latin typeface="Comic Sans MS" pitchFamily="66" charset="0"/>
              </a:rPr>
              <a:t>1/f(</a:t>
            </a:r>
            <a:r>
              <a:rPr lang="en-GB" b="1" dirty="0" err="1" smtClean="0">
                <a:latin typeface="Comic Sans MS" pitchFamily="66" charset="0"/>
              </a:rPr>
              <a:t>z,w</a:t>
            </a:r>
            <a:r>
              <a:rPr lang="en-GB" b="1" dirty="0" smtClean="0">
                <a:latin typeface="Comic Sans MS" pitchFamily="66" charset="0"/>
              </a:rPr>
              <a:t>) </a:t>
            </a:r>
            <a:r>
              <a:rPr lang="en-GB" sz="2000" b="1" dirty="0" err="1" smtClean="0">
                <a:latin typeface="Comic Sans MS" pitchFamily="66" charset="0"/>
              </a:rPr>
              <a:t>exp</a:t>
            </a:r>
            <a:r>
              <a:rPr lang="en-GB" sz="2000" b="1" dirty="0" smtClean="0">
                <a:latin typeface="Comic Sans MS" pitchFamily="66" charset="0"/>
              </a:rPr>
              <a:t>{-(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latin typeface="Comic Sans MS" pitchFamily="66" charset="0"/>
              </a:rPr>
              <a:t>(</a:t>
            </a:r>
            <a:r>
              <a:rPr lang="en-GB" sz="2000" b="1" dirty="0" err="1" smtClean="0">
                <a:latin typeface="Comic Sans MS" pitchFamily="66" charset="0"/>
              </a:rPr>
              <a:t>z</a:t>
            </a:r>
            <a:r>
              <a:rPr lang="en-GB" sz="2000" b="1" baseline="-25000" dirty="0" err="1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(1-x</a:t>
            </a:r>
            <a:r>
              <a:rPr lang="en-GB" sz="2000" b="1" baseline="-25000" dirty="0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)+(1-z</a:t>
            </a:r>
            <a:r>
              <a:rPr lang="en-GB" sz="2000" b="1" baseline="-25000" dirty="0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)x</a:t>
            </a:r>
            <a:r>
              <a:rPr lang="en-GB" sz="2000" b="1" baseline="-25000" dirty="0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) </a:t>
            </a:r>
            <a:r>
              <a:rPr lang="en-GB" sz="2000" b="1" dirty="0">
                <a:latin typeface="Comic Sans MS" pitchFamily="66" charset="0"/>
              </a:rPr>
              <a:t>+ w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latin typeface="Comic Sans MS" pitchFamily="66" charset="0"/>
              </a:rPr>
              <a:t>|x</a:t>
            </a:r>
            <a:r>
              <a:rPr lang="en-GB" sz="2000" b="1" baseline="-25000" dirty="0" smtClean="0">
                <a:latin typeface="Comic Sans MS" pitchFamily="66" charset="0"/>
              </a:rPr>
              <a:t>i</a:t>
            </a:r>
            <a:r>
              <a:rPr lang="en-GB" sz="2000" b="1" dirty="0" smtClean="0">
                <a:latin typeface="Comic Sans MS" pitchFamily="66" charset="0"/>
              </a:rPr>
              <a:t>-</a:t>
            </a:r>
            <a:r>
              <a:rPr lang="en-GB" sz="2000" b="1" dirty="0" err="1" smtClean="0">
                <a:latin typeface="Comic Sans MS" pitchFamily="66" charset="0"/>
              </a:rPr>
              <a:t>x</a:t>
            </a:r>
            <a:r>
              <a:rPr lang="en-GB" sz="2000" b="1" baseline="-25000" dirty="0" err="1" smtClean="0">
                <a:latin typeface="Comic Sans MS" pitchFamily="66" charset="0"/>
              </a:rPr>
              <a:t>j</a:t>
            </a:r>
            <a:r>
              <a:rPr lang="en-GB" sz="2000" b="1" dirty="0" smtClean="0">
                <a:latin typeface="Comic Sans MS" pitchFamily="66" charset="0"/>
              </a:rPr>
              <a:t>| )}</a:t>
            </a:r>
            <a:endParaRPr lang="en-GB" sz="2000" dirty="0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3919955" y="1745263"/>
            <a:ext cx="5000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 dirty="0" err="1">
                <a:latin typeface="Comic Sans MS" pitchFamily="66" charset="0"/>
              </a:rPr>
              <a:t>i</a:t>
            </a:r>
            <a:endParaRPr lang="en-GB" sz="1100" b="1" dirty="0">
              <a:latin typeface="Comic Sans MS" pitchFamily="66" charset="0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6780418" y="1733175"/>
            <a:ext cx="983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 smtClean="0">
                <a:latin typeface="Comic Sans MS" pitchFamily="66" charset="0"/>
              </a:rPr>
              <a:t>i,j</a:t>
            </a:r>
            <a:r>
              <a:rPr lang="en-GB" sz="1400" b="1" dirty="0" smtClean="0">
                <a:latin typeface="Comic Sans MS" pitchFamily="66" charset="0"/>
              </a:rPr>
              <a:t> </a:t>
            </a:r>
            <a:r>
              <a:rPr lang="az-Cyrl-AZ" sz="1100" b="1" dirty="0" smtClean="0">
                <a:latin typeface="Comic Sans MS" pitchFamily="66" charset="0"/>
              </a:rPr>
              <a:t>Є</a:t>
            </a:r>
            <a:r>
              <a:rPr lang="en-GB" sz="1100" b="1" dirty="0" smtClean="0">
                <a:latin typeface="Comic Sans MS" pitchFamily="66" charset="0"/>
              </a:rPr>
              <a:t> </a:t>
            </a:r>
            <a:r>
              <a:rPr lang="en-GB" sz="1400" b="1" dirty="0" smtClean="0">
                <a:latin typeface="Comic Sans MS" pitchFamily="66" charset="0"/>
              </a:rPr>
              <a:t>N</a:t>
            </a:r>
            <a:r>
              <a:rPr lang="en-GB" sz="1400" b="1" baseline="-25000" dirty="0" smtClean="0">
                <a:latin typeface="Comic Sans MS" pitchFamily="66" charset="0"/>
              </a:rPr>
              <a:t>4</a:t>
            </a:r>
            <a:endParaRPr lang="en-GB" sz="1400" baseline="-25000" dirty="0"/>
          </a:p>
          <a:p>
            <a:pPr algn="ctr"/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3807" y="2106442"/>
            <a:ext cx="450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itchFamily="66" charset="0"/>
              </a:rPr>
              <a:t>Train:</a:t>
            </a:r>
            <a:r>
              <a:rPr lang="en-GB" b="1" dirty="0" smtClean="0">
                <a:latin typeface="Comic Sans MS" pitchFamily="66" charset="0"/>
              </a:rPr>
              <a:t/>
            </a:r>
            <a:br>
              <a:rPr lang="en-GB" b="1" dirty="0" smtClean="0">
                <a:latin typeface="Comic Sans MS" pitchFamily="66" charset="0"/>
              </a:rPr>
            </a:br>
            <a:r>
              <a:rPr lang="en-GB" b="1" dirty="0" smtClean="0">
                <a:latin typeface="Comic Sans MS" pitchFamily="66" charset="0"/>
              </a:rPr>
              <a:t>w* </a:t>
            </a:r>
            <a:r>
              <a:rPr lang="en-GB" b="1" dirty="0">
                <a:latin typeface="Comic Sans MS" pitchFamily="66" charset="0"/>
              </a:rPr>
              <a:t>= </a:t>
            </a:r>
            <a:r>
              <a:rPr lang="en-GB" b="1" dirty="0" err="1">
                <a:latin typeface="Comic Sans MS" pitchFamily="66" charset="0"/>
              </a:rPr>
              <a:t>argmin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b="1" dirty="0">
                <a:latin typeface="Comic Sans MS" pitchFamily="66" charset="0"/>
              </a:rPr>
              <a:t> -log P(</a:t>
            </a:r>
            <a:r>
              <a:rPr lang="en-GB" b="1" dirty="0" err="1">
                <a:latin typeface="Comic Sans MS" pitchFamily="66" charset="0"/>
              </a:rPr>
              <a:t>x</a:t>
            </a:r>
            <a:r>
              <a:rPr lang="en-GB" b="1" baseline="30000" dirty="0" err="1">
                <a:latin typeface="Comic Sans MS" pitchFamily="66" charset="0"/>
              </a:rPr>
              <a:t>t</a:t>
            </a:r>
            <a:r>
              <a:rPr lang="en-GB" b="1" dirty="0" err="1">
                <a:latin typeface="Comic Sans MS" pitchFamily="66" charset="0"/>
              </a:rPr>
              <a:t>|z</a:t>
            </a:r>
            <a:r>
              <a:rPr lang="en-GB" b="1" baseline="30000" dirty="0" err="1">
                <a:latin typeface="Comic Sans MS" pitchFamily="66" charset="0"/>
              </a:rPr>
              <a:t>t</a:t>
            </a:r>
            <a:r>
              <a:rPr lang="en-GB" b="1" dirty="0" err="1">
                <a:latin typeface="Comic Sans MS" pitchFamily="66" charset="0"/>
              </a:rPr>
              <a:t>,w</a:t>
            </a:r>
            <a:r>
              <a:rPr lang="en-GB" b="1" dirty="0" smtClean="0">
                <a:latin typeface="Comic Sans MS" pitchFamily="66" charset="0"/>
              </a:rPr>
              <a:t>) 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= 0.8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8670" y="2590618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w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5483349" y="2637665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>
                <a:latin typeface="Comic Sans MS" pitchFamily="66" charset="0"/>
              </a:rPr>
              <a:t>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009043" y="3006997"/>
            <a:ext cx="409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Exhaustive search: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4552" y="4451921"/>
            <a:ext cx="70185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Testing (1000 images):</a:t>
            </a:r>
          </a:p>
          <a:p>
            <a:r>
              <a:rPr lang="en-GB" b="1" u="sng" dirty="0" smtClean="0"/>
              <a:t> </a:t>
            </a:r>
            <a:endParaRPr lang="en-GB" b="1" u="sng" dirty="0"/>
          </a:p>
          <a:p>
            <a:pPr marL="457200" indent="-457200">
              <a:buAutoNum type="arabicPeriod"/>
            </a:pPr>
            <a:r>
              <a:rPr lang="en-GB" sz="2000" dirty="0" smtClean="0"/>
              <a:t>MAP (0/1 Loss): </a:t>
            </a:r>
            <a:br>
              <a:rPr lang="en-GB" sz="2000" dirty="0" smtClean="0"/>
            </a:br>
            <a:r>
              <a:rPr lang="en-GB" sz="2000" dirty="0" smtClean="0"/>
              <a:t>av. Error </a:t>
            </a:r>
            <a:r>
              <a:rPr lang="en-GB" sz="2000" dirty="0"/>
              <a:t>0/1: </a:t>
            </a:r>
            <a:r>
              <a:rPr lang="en-GB" sz="2000" b="1" dirty="0" smtClean="0"/>
              <a:t>0.99</a:t>
            </a:r>
            <a:r>
              <a:rPr lang="en-GB" sz="2000" dirty="0" smtClean="0"/>
              <a:t>; av. Error </a:t>
            </a:r>
            <a:r>
              <a:rPr lang="en-GB" sz="2000" dirty="0"/>
              <a:t>Hamming: </a:t>
            </a:r>
            <a:r>
              <a:rPr lang="en-GB" sz="2000" b="1" dirty="0" smtClean="0"/>
              <a:t>0.32</a:t>
            </a:r>
          </a:p>
          <a:p>
            <a:pPr marL="457200" indent="-457200">
              <a:buAutoNum type="arabicPeriod"/>
            </a:pPr>
            <a:r>
              <a:rPr lang="en-GB" sz="2000" dirty="0" err="1" smtClean="0"/>
              <a:t>Marginals</a:t>
            </a:r>
            <a:r>
              <a:rPr lang="en-GB" sz="2000" dirty="0" smtClean="0"/>
              <a:t> (Hamming Loss): </a:t>
            </a:r>
          </a:p>
          <a:p>
            <a:r>
              <a:rPr lang="en-GB" sz="2000" dirty="0" smtClean="0"/>
              <a:t>       av. Error </a:t>
            </a:r>
            <a:r>
              <a:rPr lang="en-GB" sz="2000" dirty="0"/>
              <a:t>0/1: </a:t>
            </a:r>
            <a:r>
              <a:rPr lang="en-GB" sz="2000" b="1" dirty="0" smtClean="0"/>
              <a:t>0.92</a:t>
            </a:r>
            <a:r>
              <a:rPr lang="en-GB" sz="2000" dirty="0" smtClean="0"/>
              <a:t>; av. Error </a:t>
            </a:r>
            <a:r>
              <a:rPr lang="en-GB" sz="2000" dirty="0"/>
              <a:t>Hamming: </a:t>
            </a:r>
            <a:r>
              <a:rPr lang="en-GB" sz="2000" b="1" dirty="0" smtClean="0"/>
              <a:t>0.17</a:t>
            </a:r>
            <a:endParaRPr lang="en-GB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87"/>
          <a:stretch/>
        </p:blipFill>
        <p:spPr bwMode="auto">
          <a:xfrm>
            <a:off x="6056601" y="2924880"/>
            <a:ext cx="2428724" cy="318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58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ML estimation for or toy image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745512" y="5386816"/>
            <a:ext cx="623842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So, probabilistic inference is better than MAP inference </a:t>
            </a:r>
            <a:br>
              <a:rPr lang="en-GB" sz="2000" b="1" dirty="0" smtClean="0"/>
            </a:br>
            <a:r>
              <a:rPr lang="en-GB" sz="2000" b="1" dirty="0" smtClean="0"/>
              <a:t>… since better loss function</a:t>
            </a:r>
            <a:endParaRPr lang="en-GB" sz="2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4" y="2007052"/>
            <a:ext cx="3752443" cy="29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72621" y="1337398"/>
            <a:ext cx="316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Example test results</a:t>
            </a:r>
            <a:endParaRPr lang="en-GB" sz="24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21" y="2007052"/>
            <a:ext cx="3900428" cy="29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8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Two different approaches to learning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49569" y="2145323"/>
            <a:ext cx="80068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1. </a:t>
            </a:r>
            <a:r>
              <a:rPr lang="en-GB" sz="2400" u="sng" dirty="0" smtClean="0"/>
              <a:t>Probabilistic Parameter Learning:</a:t>
            </a:r>
            <a:br>
              <a:rPr lang="en-GB" sz="2400" u="sng" dirty="0" smtClean="0"/>
            </a:br>
            <a:endParaRPr lang="en-GB" sz="2400" u="sng" dirty="0" smtClean="0"/>
          </a:p>
          <a:p>
            <a:r>
              <a:rPr lang="en-GB" sz="2400" b="1" dirty="0" smtClean="0">
                <a:latin typeface="Comic Sans MS" pitchFamily="66" charset="0"/>
              </a:rPr>
              <a:t>“P(</a:t>
            </a:r>
            <a:r>
              <a:rPr lang="en-GB" sz="2400" b="1" dirty="0" err="1" smtClean="0">
                <a:latin typeface="Comic Sans MS" pitchFamily="66" charset="0"/>
              </a:rPr>
              <a:t>x|z,w</a:t>
            </a:r>
            <a:r>
              <a:rPr lang="en-GB" sz="2400" b="1" dirty="0" smtClean="0">
                <a:latin typeface="Comic Sans MS" pitchFamily="66" charset="0"/>
              </a:rPr>
              <a:t>) </a:t>
            </a:r>
            <a:r>
              <a:rPr lang="en-GB" sz="2400" dirty="0" smtClean="0">
                <a:latin typeface="+mj-lt"/>
              </a:rPr>
              <a:t>is needed</a:t>
            </a:r>
            <a:r>
              <a:rPr lang="en-GB" sz="2400" b="1" dirty="0" smtClean="0">
                <a:latin typeface="Comic Sans MS" pitchFamily="66" charset="0"/>
              </a:rPr>
              <a:t>” </a:t>
            </a:r>
          </a:p>
          <a:p>
            <a:endParaRPr lang="en-GB" sz="2400" b="1" dirty="0">
              <a:latin typeface="Comic Sans MS" pitchFamily="66" charset="0"/>
            </a:endParaRPr>
          </a:p>
          <a:p>
            <a:endParaRPr lang="en-GB" sz="2400" b="1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+mj-lt"/>
              </a:rPr>
              <a:t>2. </a:t>
            </a:r>
            <a:r>
              <a:rPr lang="en-GB" sz="2400" u="sng" dirty="0" smtClean="0">
                <a:latin typeface="+mj-lt"/>
              </a:rPr>
              <a:t>Loss-based Parameters Learning</a:t>
            </a:r>
            <a:r>
              <a:rPr lang="en-GB" sz="2400" b="1" u="sng" dirty="0" smtClean="0">
                <a:latin typeface="Comic Sans MS" pitchFamily="66" charset="0"/>
              </a:rPr>
              <a:t/>
            </a:r>
            <a:br>
              <a:rPr lang="en-GB" sz="2400" b="1" u="sng" dirty="0" smtClean="0">
                <a:latin typeface="Comic Sans MS" pitchFamily="66" charset="0"/>
              </a:rPr>
            </a:br>
            <a:endParaRPr lang="en-GB" sz="2400" b="1" u="sng" dirty="0" smtClean="0">
              <a:latin typeface="Comic Sans MS" pitchFamily="66" charset="0"/>
            </a:endParaRPr>
          </a:p>
          <a:p>
            <a:r>
              <a:rPr lang="en-GB" sz="2400" b="1" dirty="0" smtClean="0">
                <a:latin typeface="Comic Sans MS" pitchFamily="66" charset="0"/>
              </a:rPr>
              <a:t>“E(</a:t>
            </a:r>
            <a:r>
              <a:rPr lang="en-GB" sz="2400" b="1" dirty="0" err="1" smtClean="0">
                <a:latin typeface="Comic Sans MS" pitchFamily="66" charset="0"/>
              </a:rPr>
              <a:t>x,z,w</a:t>
            </a:r>
            <a:r>
              <a:rPr lang="en-GB" sz="2400" b="1" dirty="0" smtClean="0">
                <a:latin typeface="Comic Sans MS" pitchFamily="66" charset="0"/>
              </a:rPr>
              <a:t>) </a:t>
            </a:r>
            <a:r>
              <a:rPr lang="en-GB" sz="2400" dirty="0" smtClean="0">
                <a:latin typeface="+mj-lt"/>
              </a:rPr>
              <a:t>is sufficient” 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50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46" y="0"/>
            <a:ext cx="8229600" cy="1143000"/>
          </a:xfrm>
        </p:spPr>
        <p:txBody>
          <a:bodyPr/>
          <a:lstStyle/>
          <a:p>
            <a:r>
              <a:rPr lang="en-GB" dirty="0" smtClean="0"/>
              <a:t>Loss-based Parameter learning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60859" y="1607417"/>
            <a:ext cx="1662545" cy="36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“loss function”</a:t>
            </a:r>
            <a:endParaRPr lang="en-GB" dirty="0"/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-407323" y="1088860"/>
            <a:ext cx="66938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Comic Sans MS" pitchFamily="66" charset="0"/>
              </a:rPr>
              <a:t>Minimize R =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Comic Sans MS" pitchFamily="66" charset="0"/>
              </a:rPr>
              <a:t>P(</a:t>
            </a:r>
            <a:r>
              <a:rPr lang="en-GB" sz="2400" b="1" dirty="0" err="1" smtClean="0">
                <a:latin typeface="Comic Sans MS" pitchFamily="66" charset="0"/>
              </a:rPr>
              <a:t>x|z,w</a:t>
            </a:r>
            <a:r>
              <a:rPr lang="en-GB" sz="2400" b="1" dirty="0" smtClean="0">
                <a:latin typeface="Comic Sans MS" pitchFamily="66" charset="0"/>
              </a:rPr>
              <a:t>) Δ(</a:t>
            </a:r>
            <a:r>
              <a:rPr lang="en-GB" sz="2400" b="1" dirty="0" err="1" smtClean="0">
                <a:latin typeface="Comic Sans MS" pitchFamily="66" charset="0"/>
              </a:rPr>
              <a:t>x,x</a:t>
            </a:r>
            <a:r>
              <a:rPr lang="en-GB" sz="2400" b="1" dirty="0" smtClean="0">
                <a:latin typeface="Comic Sans MS" pitchFamily="66" charset="0"/>
              </a:rPr>
              <a:t>*)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2945" y="1512415"/>
            <a:ext cx="193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x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48051" y="2002644"/>
            <a:ext cx="361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“Replace this by samples from the true distribution, i.e. training data”</a:t>
            </a:r>
            <a:endParaRPr lang="en-GB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3072461" y="1003365"/>
            <a:ext cx="445477" cy="169223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86503" y="3377682"/>
            <a:ext cx="499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much training data is needed?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609738" y="2712305"/>
            <a:ext cx="3095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R = </a:t>
            </a:r>
            <a:r>
              <a:rPr lang="en-GB" sz="2000" b="1" dirty="0">
                <a:latin typeface="Comic Sans MS" pitchFamily="66" charset="0"/>
              </a:rPr>
              <a:t>1/|T|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∑ </a:t>
            </a:r>
            <a:r>
              <a:rPr lang="en-GB" sz="2000" b="1" dirty="0" smtClean="0">
                <a:latin typeface="Comic Sans MS" pitchFamily="66" charset="0"/>
              </a:rPr>
              <a:t>Δ(</a:t>
            </a:r>
            <a:r>
              <a:rPr lang="en-GB" sz="2000" b="1" dirty="0" err="1" smtClean="0">
                <a:latin typeface="Comic Sans MS" pitchFamily="66" charset="0"/>
              </a:rPr>
              <a:t>x</a:t>
            </a:r>
            <a:r>
              <a:rPr lang="en-GB" sz="2000" b="1" baseline="30000" dirty="0" err="1" smtClean="0">
                <a:latin typeface="Comic Sans MS" pitchFamily="66" charset="0"/>
              </a:rPr>
              <a:t>t</a:t>
            </a:r>
            <a:r>
              <a:rPr lang="en-GB" sz="2000" b="1" dirty="0" err="1" smtClean="0">
                <a:latin typeface="Comic Sans MS" pitchFamily="66" charset="0"/>
              </a:rPr>
              <a:t>,x</a:t>
            </a:r>
            <a:r>
              <a:rPr lang="en-GB" sz="2000" b="1" dirty="0" smtClean="0">
                <a:latin typeface="Comic Sans MS" pitchFamily="66" charset="0"/>
              </a:rPr>
              <a:t>*</a:t>
            </a:r>
            <a:r>
              <a:rPr lang="en-GB" sz="2000" b="1" baseline="30000" dirty="0" smtClean="0">
                <a:latin typeface="Comic Sans MS" pitchFamily="66" charset="0"/>
              </a:rPr>
              <a:t>t</a:t>
            </a:r>
            <a:r>
              <a:rPr lang="en-GB" sz="2000" b="1" dirty="0" smtClean="0">
                <a:latin typeface="Comic Sans MS" pitchFamily="66" charset="0"/>
              </a:rPr>
              <a:t>)</a:t>
            </a:r>
            <a:endParaRPr lang="en-GB" sz="2000" dirty="0"/>
          </a:p>
        </p:txBody>
      </p:sp>
      <p:sp>
        <p:nvSpPr>
          <p:cNvPr id="15" name="Rectangle 14"/>
          <p:cNvSpPr/>
          <p:nvPr/>
        </p:nvSpPr>
        <p:spPr>
          <a:xfrm>
            <a:off x="1887643" y="2808303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~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77037" y="3177635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>
                <a:latin typeface="Comic Sans MS" pitchFamily="66" charset="0"/>
              </a:rPr>
              <a:t>t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4" y="3747014"/>
            <a:ext cx="3805758" cy="300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84" y="3747013"/>
            <a:ext cx="3811723" cy="301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421862" y="1235416"/>
            <a:ext cx="2595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w</a:t>
            </a:r>
            <a:r>
              <a:rPr lang="en-GB" b="1" dirty="0" smtClean="0">
                <a:latin typeface="Comic Sans MS" pitchFamily="66" charset="0"/>
              </a:rPr>
              <a:t>ith:</a:t>
            </a:r>
            <a:br>
              <a:rPr lang="en-GB" b="1" dirty="0" smtClean="0">
                <a:latin typeface="Comic Sans MS" pitchFamily="66" charset="0"/>
              </a:rPr>
            </a:br>
            <a:r>
              <a:rPr lang="en-GB" b="1" dirty="0" smtClean="0">
                <a:latin typeface="Comic Sans MS" pitchFamily="66" charset="0"/>
              </a:rPr>
              <a:t>x</a:t>
            </a:r>
            <a:r>
              <a:rPr lang="en-GB" b="1" dirty="0">
                <a:latin typeface="Comic Sans MS" pitchFamily="66" charset="0"/>
              </a:rPr>
              <a:t>* = </a:t>
            </a:r>
            <a:r>
              <a:rPr lang="en-GB" b="1" dirty="0" err="1">
                <a:latin typeface="Comic Sans MS" pitchFamily="66" charset="0"/>
              </a:rPr>
              <a:t>argmax</a:t>
            </a:r>
            <a:r>
              <a:rPr lang="en-GB" b="1" dirty="0">
                <a:latin typeface="Comic Sans MS" pitchFamily="66" charset="0"/>
              </a:rPr>
              <a:t> P(</a:t>
            </a:r>
            <a:r>
              <a:rPr lang="en-GB" b="1" dirty="0" err="1">
                <a:latin typeface="Comic Sans MS" pitchFamily="66" charset="0"/>
              </a:rPr>
              <a:t>x|z,w</a:t>
            </a:r>
            <a:r>
              <a:rPr lang="en-GB" b="1" dirty="0">
                <a:latin typeface="Comic Sans MS" pitchFamily="66" charset="0"/>
              </a:rPr>
              <a:t>)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7441962" y="1697081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6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1. </a:t>
            </a:r>
            <a:r>
              <a:rPr lang="en-GB" b="1" dirty="0"/>
              <a:t>Advances in Markov Random Fields for Computer Vision</a:t>
            </a:r>
            <a:r>
              <a:rPr lang="en-GB" dirty="0"/>
              <a:t>. MIT Press 2011. </a:t>
            </a:r>
            <a:r>
              <a:rPr lang="en-GB" dirty="0" smtClean="0"/>
              <a:t>(</a:t>
            </a:r>
            <a:r>
              <a:rPr lang="en-GB" dirty="0"/>
              <a:t>Edited by Andrew Blake, Pushmeet Kohli and Carsten Rother)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2. </a:t>
            </a:r>
            <a:r>
              <a:rPr lang="en-GB" b="1" dirty="0"/>
              <a:t>Pattern Recognition and Machine Learning</a:t>
            </a:r>
            <a:r>
              <a:rPr lang="en-GB" dirty="0"/>
              <a:t>, Springer 2006, by Chris Bishop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3. </a:t>
            </a:r>
            <a:r>
              <a:rPr lang="en-GB" b="1" dirty="0"/>
              <a:t>Structured Learning and Prediction in Computer Vision </a:t>
            </a:r>
          </a:p>
          <a:p>
            <a:pPr marL="0" indent="0">
              <a:buNone/>
            </a:pPr>
            <a:r>
              <a:rPr lang="en-GB" dirty="0"/>
              <a:t>(Sebastian Nowozin and Christoph H. Lampert; Foundations and Trends in </a:t>
            </a:r>
            <a:r>
              <a:rPr lang="en-GB" dirty="0" smtClean="0"/>
              <a:t>Computer </a:t>
            </a:r>
            <a:r>
              <a:rPr lang="en-GB" dirty="0"/>
              <a:t>Graphics and Vision series of now </a:t>
            </a:r>
            <a:r>
              <a:rPr lang="en-GB" dirty="0" smtClean="0"/>
              <a:t>publishers, 2011).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4</a:t>
            </a:r>
            <a:r>
              <a:rPr lang="en-GB" dirty="0"/>
              <a:t>. </a:t>
            </a:r>
            <a:r>
              <a:rPr lang="en-GB" b="1" dirty="0"/>
              <a:t>Computer Vision</a:t>
            </a:r>
            <a:r>
              <a:rPr lang="en-GB" dirty="0"/>
              <a:t>, Springer 2010, by Rick Szeliski </a:t>
            </a:r>
          </a:p>
        </p:txBody>
      </p:sp>
    </p:spTree>
    <p:extLst>
      <p:ext uri="{BB962C8B-B14F-4D97-AF65-F5344CB8AC3E}">
        <p14:creationId xmlns:p14="http://schemas.microsoft.com/office/powerpoint/2010/main" val="21088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83" y="0"/>
            <a:ext cx="8229600" cy="1143000"/>
          </a:xfrm>
        </p:spPr>
        <p:txBody>
          <a:bodyPr/>
          <a:lstStyle/>
          <a:p>
            <a:r>
              <a:rPr lang="en-GB" dirty="0" smtClean="0"/>
              <a:t>Loss-based Parameter learning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9531" y="4626591"/>
            <a:ext cx="86362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Testing</a:t>
            </a:r>
          </a:p>
          <a:p>
            <a:r>
              <a:rPr lang="en-GB" b="1" u="sng" dirty="0" smtClean="0"/>
              <a:t> </a:t>
            </a:r>
            <a:endParaRPr lang="en-GB" b="1" u="sng" dirty="0"/>
          </a:p>
          <a:p>
            <a:pPr marL="457200" indent="-457200">
              <a:buAutoNum type="arabicPeriod"/>
            </a:pPr>
            <a:r>
              <a:rPr lang="en-GB" dirty="0" smtClean="0"/>
              <a:t>0/1 Loss (w=0.2)</a:t>
            </a:r>
            <a:br>
              <a:rPr lang="en-GB" dirty="0" smtClean="0"/>
            </a:br>
            <a:r>
              <a:rPr lang="en-GB" dirty="0" smtClean="0"/>
              <a:t>Error 0/1: </a:t>
            </a:r>
            <a:r>
              <a:rPr lang="en-GB" b="1" dirty="0" smtClean="0"/>
              <a:t>0.69</a:t>
            </a:r>
            <a:r>
              <a:rPr lang="en-GB" dirty="0" smtClean="0"/>
              <a:t>; Error Hamming: </a:t>
            </a:r>
            <a:r>
              <a:rPr lang="en-GB" b="1" dirty="0" smtClean="0"/>
              <a:t>0.11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</a:p>
          <a:p>
            <a:pPr marL="457200" indent="-457200">
              <a:buAutoNum type="arabicPeriod"/>
            </a:pPr>
            <a:r>
              <a:rPr lang="en-GB" dirty="0" smtClean="0"/>
              <a:t>Hamming Loss (w=0.1)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>Error 0/1: </a:t>
            </a:r>
            <a:r>
              <a:rPr lang="en-GB" b="1" dirty="0" smtClean="0"/>
              <a:t>0.7</a:t>
            </a:r>
            <a:r>
              <a:rPr lang="en-GB" dirty="0" smtClean="0"/>
              <a:t>; Error Hamming: </a:t>
            </a:r>
            <a:r>
              <a:rPr lang="en-GB" b="1" dirty="0" smtClean="0"/>
              <a:t>0.10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8486" y="1174939"/>
            <a:ext cx="4155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Minimize R = </a:t>
            </a:r>
            <a:r>
              <a:rPr lang="en-GB" sz="2000" b="1" dirty="0">
                <a:latin typeface="Comic Sans MS" pitchFamily="66" charset="0"/>
              </a:rPr>
              <a:t>1/|T|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∑ </a:t>
            </a:r>
            <a:r>
              <a:rPr lang="en-GB" sz="2000" b="1" dirty="0" smtClean="0">
                <a:latin typeface="Comic Sans MS" pitchFamily="66" charset="0"/>
              </a:rPr>
              <a:t>Δ(</a:t>
            </a:r>
            <a:r>
              <a:rPr lang="en-GB" sz="2000" b="1" dirty="0" err="1" smtClean="0">
                <a:latin typeface="Comic Sans MS" pitchFamily="66" charset="0"/>
              </a:rPr>
              <a:t>x</a:t>
            </a:r>
            <a:r>
              <a:rPr lang="en-GB" sz="2000" b="1" baseline="30000" dirty="0" err="1" smtClean="0">
                <a:latin typeface="Comic Sans MS" pitchFamily="66" charset="0"/>
              </a:rPr>
              <a:t>t</a:t>
            </a:r>
            <a:r>
              <a:rPr lang="en-GB" sz="2000" b="1" dirty="0" err="1" smtClean="0">
                <a:latin typeface="Comic Sans MS" pitchFamily="66" charset="0"/>
              </a:rPr>
              <a:t>,x</a:t>
            </a:r>
            <a:r>
              <a:rPr lang="en-GB" sz="2000" b="1" dirty="0" smtClean="0">
                <a:latin typeface="Comic Sans MS" pitchFamily="66" charset="0"/>
              </a:rPr>
              <a:t>*</a:t>
            </a:r>
            <a:r>
              <a:rPr lang="en-GB" sz="2000" b="1" baseline="30000" dirty="0" smtClean="0">
                <a:latin typeface="Comic Sans MS" pitchFamily="66" charset="0"/>
              </a:rPr>
              <a:t>t</a:t>
            </a:r>
            <a:r>
              <a:rPr lang="en-GB" sz="2000" b="1" dirty="0" smtClean="0">
                <a:latin typeface="Comic Sans MS" pitchFamily="66" charset="0"/>
              </a:rPr>
              <a:t>)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3179700" y="1654207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baseline="30000" dirty="0">
                <a:latin typeface="Comic Sans MS" pitchFamily="66" charset="0"/>
              </a:rPr>
              <a:t>t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214194" y="1078214"/>
            <a:ext cx="2595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/>
            </a:r>
            <a:br>
              <a:rPr lang="en-GB" b="1" dirty="0" smtClean="0">
                <a:latin typeface="Comic Sans MS" pitchFamily="66" charset="0"/>
              </a:rPr>
            </a:br>
            <a:r>
              <a:rPr lang="en-GB" b="1" dirty="0" smtClean="0">
                <a:latin typeface="Comic Sans MS" pitchFamily="66" charset="0"/>
              </a:rPr>
              <a:t>x</a:t>
            </a:r>
            <a:r>
              <a:rPr lang="en-GB" b="1" dirty="0">
                <a:latin typeface="Comic Sans MS" pitchFamily="66" charset="0"/>
              </a:rPr>
              <a:t>* = </a:t>
            </a:r>
            <a:r>
              <a:rPr lang="en-GB" b="1" dirty="0" err="1">
                <a:latin typeface="Comic Sans MS" pitchFamily="66" charset="0"/>
              </a:rPr>
              <a:t>argmax</a:t>
            </a:r>
            <a:r>
              <a:rPr lang="en-GB" b="1" dirty="0">
                <a:latin typeface="Comic Sans MS" pitchFamily="66" charset="0"/>
              </a:rPr>
              <a:t> P(</a:t>
            </a:r>
            <a:r>
              <a:rPr lang="en-GB" b="1" dirty="0" err="1">
                <a:latin typeface="Comic Sans MS" pitchFamily="66" charset="0"/>
              </a:rPr>
              <a:t>x|z,w</a:t>
            </a:r>
            <a:r>
              <a:rPr lang="en-GB" b="1" dirty="0">
                <a:latin typeface="Comic Sans MS" pitchFamily="66" charset="0"/>
              </a:rPr>
              <a:t>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234294" y="1539879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x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25645" y="2023539"/>
            <a:ext cx="168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Search: 0/1 loss</a:t>
            </a:r>
            <a:endParaRPr lang="en-GB" b="1" u="sng" dirty="0"/>
          </a:p>
        </p:txBody>
      </p:sp>
      <p:sp>
        <p:nvSpPr>
          <p:cNvPr id="16" name="Rectangle 15"/>
          <p:cNvSpPr/>
          <p:nvPr/>
        </p:nvSpPr>
        <p:spPr>
          <a:xfrm>
            <a:off x="4547678" y="2023539"/>
            <a:ext cx="2329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Search: Hamming  loss</a:t>
            </a:r>
            <a:endParaRPr lang="en-GB" b="1" u="sng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1" r="34619"/>
          <a:stretch/>
        </p:blipFill>
        <p:spPr bwMode="auto">
          <a:xfrm>
            <a:off x="1856948" y="2504779"/>
            <a:ext cx="1988987" cy="223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6" r="-1"/>
          <a:stretch/>
        </p:blipFill>
        <p:spPr bwMode="auto">
          <a:xfrm>
            <a:off x="5214195" y="2504779"/>
            <a:ext cx="2114654" cy="226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3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83" y="0"/>
            <a:ext cx="8229600" cy="1143000"/>
          </a:xfrm>
        </p:spPr>
        <p:txBody>
          <a:bodyPr/>
          <a:lstStyle/>
          <a:p>
            <a:r>
              <a:rPr lang="en-GB" dirty="0" smtClean="0"/>
              <a:t>Loss-based Parameter learning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93058" y="903359"/>
            <a:ext cx="330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Example test results</a:t>
            </a:r>
            <a:endParaRPr lang="en-GB" sz="24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7" y="1744589"/>
            <a:ext cx="4343400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7" y="3602413"/>
            <a:ext cx="4214813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7" y="5349875"/>
            <a:ext cx="4198937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92" y="1853773"/>
            <a:ext cx="4114800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68380" y="1344479"/>
            <a:ext cx="1122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0/1 Loss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61040" y="1337770"/>
            <a:ext cx="177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Hamming Loss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33" y="3602413"/>
            <a:ext cx="4214813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5349875"/>
            <a:ext cx="4198937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8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approach is better?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62165" y="4354677"/>
            <a:ext cx="7786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Model mismatch: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>our model cannot represent the true distribution of the training data!</a:t>
            </a:r>
          </a:p>
          <a:p>
            <a:r>
              <a:rPr lang="en-GB" dirty="0" smtClean="0"/>
              <a:t>… and we probably always have that in vision </a:t>
            </a:r>
            <a:r>
              <a:rPr lang="en-GB" dirty="0" smtClean="0">
                <a:sym typeface="Wingdings" pitchFamily="2" charset="2"/>
              </a:rPr>
              <a:t>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62164" y="5492665"/>
            <a:ext cx="6639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Comment: </a:t>
            </a:r>
            <a:r>
              <a:rPr lang="en-GB" dirty="0" err="1" smtClean="0"/>
              <a:t>marginals</a:t>
            </a:r>
            <a:r>
              <a:rPr lang="en-GB" dirty="0" smtClean="0"/>
              <a:t> do also give an uncertainty for every pixel which can be used in a bigger systems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62166" y="1641992"/>
            <a:ext cx="61210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Hamming Test Error:</a:t>
            </a:r>
          </a:p>
          <a:p>
            <a:endParaRPr lang="en-GB" b="1" u="sng" dirty="0"/>
          </a:p>
          <a:p>
            <a:pPr marL="457200" indent="-457200">
              <a:buAutoNum type="arabicPeriod"/>
            </a:pPr>
            <a:r>
              <a:rPr lang="en-GB" dirty="0" smtClean="0"/>
              <a:t>ML: MAP (0/1 Loss)                      	- Error </a:t>
            </a:r>
            <a:r>
              <a:rPr lang="en-GB" b="1" dirty="0" smtClean="0"/>
              <a:t>0.32</a:t>
            </a:r>
            <a:endParaRPr lang="en-GB" b="1" dirty="0"/>
          </a:p>
          <a:p>
            <a:pPr marL="457200" indent="-457200">
              <a:buAutoNum type="arabicPeriod"/>
            </a:pPr>
            <a:r>
              <a:rPr lang="en-GB" dirty="0" smtClean="0"/>
              <a:t>ML: </a:t>
            </a:r>
            <a:r>
              <a:rPr lang="en-GB" dirty="0" err="1" smtClean="0"/>
              <a:t>Marginals</a:t>
            </a:r>
            <a:r>
              <a:rPr lang="en-GB" dirty="0" smtClean="0"/>
              <a:t> </a:t>
            </a:r>
            <a:r>
              <a:rPr lang="en-GB" dirty="0"/>
              <a:t>(Hamming Loss</a:t>
            </a:r>
            <a:r>
              <a:rPr lang="en-GB" dirty="0" smtClean="0"/>
              <a:t>)  	- Error </a:t>
            </a:r>
            <a:r>
              <a:rPr lang="en-GB" b="1" dirty="0" smtClean="0"/>
              <a:t>0.17</a:t>
            </a:r>
            <a:endParaRPr lang="en-GB" dirty="0" smtClean="0"/>
          </a:p>
          <a:p>
            <a:pPr marL="457200" indent="-457200">
              <a:buAutoNum type="arabicPeriod"/>
            </a:pPr>
            <a:r>
              <a:rPr lang="en-GB" dirty="0" smtClean="0"/>
              <a:t>Loss-based: MAP (0/1 Loss)         	- Error </a:t>
            </a:r>
            <a:r>
              <a:rPr lang="en-GB" b="1" dirty="0" smtClean="0"/>
              <a:t>0.11</a:t>
            </a:r>
          </a:p>
          <a:p>
            <a:pPr marL="457200" indent="-457200">
              <a:buAutoNum type="arabicPeriod"/>
            </a:pPr>
            <a:r>
              <a:rPr lang="en-GB" dirty="0"/>
              <a:t>Loss-based: MAP </a:t>
            </a:r>
            <a:r>
              <a:rPr lang="en-GB" dirty="0" smtClean="0"/>
              <a:t>(Ham. Loss</a:t>
            </a:r>
            <a:r>
              <a:rPr lang="en-GB" dirty="0"/>
              <a:t>) </a:t>
            </a:r>
            <a:r>
              <a:rPr lang="en-GB" dirty="0" smtClean="0"/>
              <a:t>   	- </a:t>
            </a:r>
            <a:r>
              <a:rPr lang="en-GB" dirty="0"/>
              <a:t>Error </a:t>
            </a:r>
            <a:r>
              <a:rPr lang="en-GB" b="1" dirty="0" smtClean="0"/>
              <a:t>0.10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62166" y="3644153"/>
            <a:ext cx="623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Why are Loss-based methods much better?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8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Check: sample from true model </a:t>
            </a:r>
            <a:r>
              <a:rPr lang="en-GB" sz="3600" dirty="0" smtClean="0"/>
              <a:t>(</a:t>
            </a:r>
            <a:r>
              <a:rPr lang="en-GB" sz="3600" b="1" dirty="0" smtClean="0">
                <a:latin typeface="Comic Sans MS" pitchFamily="66" charset="0"/>
              </a:rPr>
              <a:t>w</a:t>
            </a:r>
            <a:r>
              <a:rPr lang="en-GB" sz="3600" dirty="0" smtClean="0"/>
              <a:t>=0.8)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30957" y="1805269"/>
            <a:ext cx="90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Data: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48486" y="3432588"/>
            <a:ext cx="189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Sampled Label:</a:t>
            </a:r>
            <a:endParaRPr lang="en-GB" dirty="0"/>
          </a:p>
        </p:txBody>
      </p:sp>
      <p:pic>
        <p:nvPicPr>
          <p:cNvPr id="6150" name="Picture 6" descr="C:\Local\Work+Work2\Projects-Ideas\Teaching\AdvancedVisionCourse2011\MISC\lossfunction\dataSample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34" y="2286000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Local\Work+Work2\Projects-Ideas\Teaching\AdvancedVisionCourse2011\MISC\lossfunction\data\label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63" y="2290660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15499" y="1482103"/>
            <a:ext cx="146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My toy data labelling:</a:t>
            </a:r>
            <a:endParaRPr lang="en-GB" dirty="0"/>
          </a:p>
        </p:txBody>
      </p:sp>
      <p:pic>
        <p:nvPicPr>
          <p:cNvPr id="6153" name="Picture 9" descr="C:\Local\Work+Work2\Projects-Ideas\Teaching\AdvancedVisionCourse2011\MISC\lossfunction\dataSample\label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63" y="3860848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Local\Work+Work2\Projects-Ideas\Teaching\AdvancedVisionCourse2011\MISC\lossfunction\dataSample\label3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86" y="3881438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Local\Work+Work2\Projects-Ideas\Teaching\AdvancedVisionCourse2011\MISC\lossfunction\dataSample\label5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99" y="3880181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Local\Work+Work2\Projects-Ideas\Teaching\AdvancedVisionCourse2011\MISC\lossfunction\dataSample\label5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99" y="4851115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Local\Work+Work2\Projects-Ideas\Teaching\AdvancedVisionCourse2011\MISC\lossfunction\dataSample\label6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99" y="5772055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:\Local\Work+Work2\Projects-Ideas\Teaching\AdvancedVisionCourse2011\MISC\lossfunction\dataSample\label6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63" y="4851115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C:\Local\Work+Work2\Projects-Ideas\Teaching\AdvancedVisionCourse2011\MISC\lossfunction\dataSample\label6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86" y="4851115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C:\Local\Work+Work2\Projects-Ideas\Teaching\AdvancedVisionCourse2011\MISC\lossfunction\dataSample\label5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82" y="5772055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:\Local\Work+Work2\Projects-Ideas\Teaching\AdvancedVisionCourse2011\MISC\lossfunction\dataSample\label7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76" y="5744759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50" y="3867008"/>
            <a:ext cx="1879823" cy="279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415368" y="3449623"/>
            <a:ext cx="259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Re-train gives </a:t>
            </a:r>
            <a:r>
              <a:rPr lang="en-GB" b="1" dirty="0" smtClean="0">
                <a:latin typeface="Comic Sans MS" pitchFamily="66" charset="0"/>
              </a:rPr>
              <a:t>w=0.8</a:t>
            </a:r>
            <a:endParaRPr lang="en-GB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9740" y="754268"/>
            <a:ext cx="1229588" cy="82057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7478" y="769811"/>
            <a:ext cx="1206295" cy="80503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05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real world application: Image </a:t>
            </a:r>
            <a:r>
              <a:rPr lang="en-GB" dirty="0" err="1" smtClean="0"/>
              <a:t>denoising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41803" y="1677482"/>
            <a:ext cx="10596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latin typeface="Comic Sans MS" pitchFamily="66" charset="0"/>
              </a:rPr>
              <a:t>Z</a:t>
            </a:r>
            <a:r>
              <a:rPr lang="en-GB" sz="1600" b="1" baseline="-25000" dirty="0" smtClean="0">
                <a:latin typeface="Comic Sans MS" pitchFamily="66" charset="0"/>
              </a:rPr>
              <a:t>1..m</a:t>
            </a:r>
            <a:endParaRPr lang="en-GB" sz="1600" baseline="-25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5" y="856905"/>
            <a:ext cx="1229588" cy="82057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23" y="872449"/>
            <a:ext cx="1206295" cy="80503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73449" y="1934298"/>
            <a:ext cx="162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</a:t>
            </a:r>
            <a:r>
              <a:rPr lang="en-GB" dirty="0" smtClean="0"/>
              <a:t>round truths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53632" y="1938783"/>
            <a:ext cx="138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Train images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89" r="66667" b="7222"/>
          <a:stretch/>
        </p:blipFill>
        <p:spPr bwMode="auto">
          <a:xfrm>
            <a:off x="93308" y="4357396"/>
            <a:ext cx="2211355" cy="157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26291" y="926904"/>
            <a:ext cx="421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Model: 4-connected graph with 64 labels</a:t>
            </a:r>
          </a:p>
          <a:p>
            <a:r>
              <a:rPr lang="en-GB" dirty="0"/>
              <a:t> </a:t>
            </a:r>
            <a:r>
              <a:rPr lang="en-GB" dirty="0" smtClean="0"/>
              <a:t>             and total 128 weights   </a:t>
            </a:r>
            <a:endParaRPr lang="en-GB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48" b="59023"/>
          <a:stretch/>
        </p:blipFill>
        <p:spPr bwMode="auto">
          <a:xfrm>
            <a:off x="93307" y="2383637"/>
            <a:ext cx="2192694" cy="15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4" t="350" r="-527" b="57561"/>
          <a:stretch/>
        </p:blipFill>
        <p:spPr bwMode="auto">
          <a:xfrm>
            <a:off x="5689575" y="2798088"/>
            <a:ext cx="3454425" cy="246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3" t="50658" r="-246" b="7253"/>
          <a:stretch/>
        </p:blipFill>
        <p:spPr bwMode="auto">
          <a:xfrm>
            <a:off x="2324018" y="2728855"/>
            <a:ext cx="3441340" cy="245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564983" y="4991877"/>
            <a:ext cx="1910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ML training: MAP </a:t>
            </a:r>
            <a:br>
              <a:rPr lang="en-GB" b="1" dirty="0" smtClean="0"/>
            </a:br>
            <a:r>
              <a:rPr lang="en-GB" dirty="0" smtClean="0"/>
              <a:t>(image 0-1 loss)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911283" y="5010539"/>
            <a:ext cx="2474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ML training:  MMSE </a:t>
            </a:r>
            <a:br>
              <a:rPr lang="en-GB" b="1" dirty="0" smtClean="0"/>
            </a:br>
            <a:r>
              <a:rPr lang="en-GB" dirty="0" smtClean="0"/>
              <a:t>(pixel-wise squared loss)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10546" y="3834882"/>
            <a:ext cx="174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Test image - true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58620" y="5868955"/>
            <a:ext cx="237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Input test image - noisy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2085411" y="1668151"/>
            <a:ext cx="10596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x</a:t>
            </a:r>
            <a:r>
              <a:rPr lang="en-GB" sz="1600" b="1" baseline="-25000" dirty="0" smtClean="0">
                <a:latin typeface="Comic Sans MS" pitchFamily="66" charset="0"/>
              </a:rPr>
              <a:t>1..m</a:t>
            </a:r>
            <a:endParaRPr lang="en-GB" sz="16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5719676" y="6344111"/>
            <a:ext cx="371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[see details </a:t>
            </a:r>
            <a:r>
              <a:rPr lang="en-GB" sz="1400" dirty="0"/>
              <a:t>in: Putting MAP back on the </a:t>
            </a:r>
            <a:r>
              <a:rPr lang="en-GB" sz="1400" dirty="0" smtClean="0"/>
              <a:t>map, Pletscher et al. DAGM 2010]</a:t>
            </a:r>
            <a:endParaRPr lang="en-GB" sz="140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18" b="80026"/>
          <a:stretch/>
        </p:blipFill>
        <p:spPr bwMode="auto">
          <a:xfrm>
            <a:off x="3502740" y="907666"/>
            <a:ext cx="613963" cy="71905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34" b="80467"/>
          <a:stretch/>
        </p:blipFill>
        <p:spPr bwMode="auto">
          <a:xfrm>
            <a:off x="4188718" y="916007"/>
            <a:ext cx="602816" cy="710711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9720" y="1586682"/>
            <a:ext cx="98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zoom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37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61" y="-270588"/>
            <a:ext cx="8229600" cy="1143000"/>
          </a:xfrm>
        </p:spPr>
        <p:txBody>
          <a:bodyPr/>
          <a:lstStyle/>
          <a:p>
            <a:r>
              <a:rPr lang="en-GB" dirty="0" smtClean="0"/>
              <a:t>Example – Image </a:t>
            </a:r>
            <a:r>
              <a:rPr lang="en-GB" dirty="0" err="1" smtClean="0"/>
              <a:t>denoising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89" r="66667" b="7222"/>
          <a:stretch/>
        </p:blipFill>
        <p:spPr bwMode="auto">
          <a:xfrm>
            <a:off x="93308" y="4357396"/>
            <a:ext cx="2211355" cy="157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48" b="59023"/>
          <a:stretch/>
        </p:blipFill>
        <p:spPr bwMode="auto">
          <a:xfrm>
            <a:off x="93307" y="2383637"/>
            <a:ext cx="2192694" cy="153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93623" y="5122506"/>
            <a:ext cx="2474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Loss-based MAP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(pixel-wise squared loss)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0546" y="3834882"/>
            <a:ext cx="174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Test image - true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58620" y="5868955"/>
            <a:ext cx="237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Input test image - noisy</a:t>
            </a:r>
            <a:endParaRPr lang="en-GB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9740" y="754268"/>
            <a:ext cx="1229588" cy="82057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7478" y="769811"/>
            <a:ext cx="1206295" cy="80503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41803" y="1677482"/>
            <a:ext cx="10596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latin typeface="Comic Sans MS" pitchFamily="66" charset="0"/>
              </a:rPr>
              <a:t>Z</a:t>
            </a:r>
            <a:r>
              <a:rPr lang="en-GB" sz="1600" b="1" baseline="-25000" dirty="0" smtClean="0">
                <a:latin typeface="Comic Sans MS" pitchFamily="66" charset="0"/>
              </a:rPr>
              <a:t>1..m</a:t>
            </a:r>
            <a:endParaRPr lang="en-GB" sz="1600" baseline="-250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5" y="856905"/>
            <a:ext cx="1229588" cy="82057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23" y="872449"/>
            <a:ext cx="1206295" cy="80503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73449" y="1934298"/>
            <a:ext cx="162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</a:t>
            </a:r>
            <a:r>
              <a:rPr lang="en-GB" dirty="0" smtClean="0"/>
              <a:t>round truths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353632" y="1938783"/>
            <a:ext cx="138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Train images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2085411" y="1668151"/>
            <a:ext cx="10596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x</a:t>
            </a:r>
            <a:r>
              <a:rPr lang="en-GB" sz="1600" b="1" baseline="-25000" dirty="0" smtClean="0">
                <a:latin typeface="Comic Sans MS" pitchFamily="66" charset="0"/>
              </a:rPr>
              <a:t>1..m</a:t>
            </a:r>
            <a:endParaRPr lang="en-GB" sz="1600" baseline="-250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5" t="-626" r="33112" b="58537"/>
          <a:stretch/>
        </p:blipFill>
        <p:spPr bwMode="auto">
          <a:xfrm>
            <a:off x="2327286" y="2757545"/>
            <a:ext cx="3454425" cy="246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3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Comparison of the two </a:t>
            </a:r>
            <a:r>
              <a:rPr lang="en-GB" dirty="0" smtClean="0"/>
              <a:t>pipelines: models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t="52283" b="5475"/>
          <a:stretch/>
        </p:blipFill>
        <p:spPr bwMode="auto">
          <a:xfrm>
            <a:off x="1828799" y="4114799"/>
            <a:ext cx="5447211" cy="205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b="53905"/>
          <a:stretch/>
        </p:blipFill>
        <p:spPr bwMode="auto">
          <a:xfrm>
            <a:off x="1881051" y="930992"/>
            <a:ext cx="5394959" cy="223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45047" y="3524515"/>
            <a:ext cx="167866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Loss-minimizing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147006" y="6388267"/>
            <a:ext cx="132933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Probabilistic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3109" y="3086967"/>
            <a:ext cx="299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Unary potential: |</a:t>
            </a:r>
            <a:r>
              <a:rPr lang="en-GB" b="1" dirty="0" err="1" smtClean="0">
                <a:latin typeface="Comic Sans MS" pitchFamily="66" charset="0"/>
              </a:rPr>
              <a:t>z</a:t>
            </a:r>
            <a:r>
              <a:rPr lang="en-GB" b="1" baseline="-25000" dirty="0" err="1" smtClean="0">
                <a:latin typeface="Comic Sans MS" pitchFamily="66" charset="0"/>
              </a:rPr>
              <a:t>i</a:t>
            </a:r>
            <a:r>
              <a:rPr lang="en-GB" b="1" dirty="0" smtClean="0">
                <a:latin typeface="Comic Sans MS" pitchFamily="66" charset="0"/>
              </a:rPr>
              <a:t>-x</a:t>
            </a:r>
            <a:r>
              <a:rPr lang="en-GB" b="1" baseline="-25000" dirty="0" smtClean="0">
                <a:latin typeface="Comic Sans MS" pitchFamily="66" charset="0"/>
              </a:rPr>
              <a:t>i</a:t>
            </a:r>
            <a:r>
              <a:rPr lang="en-GB" dirty="0" smtClean="0"/>
              <a:t>|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11677" y="3092886"/>
            <a:ext cx="299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Pairwise potential: |</a:t>
            </a:r>
            <a:r>
              <a:rPr lang="en-GB" b="1" dirty="0" smtClean="0">
                <a:latin typeface="Comic Sans MS" pitchFamily="66" charset="0"/>
              </a:rPr>
              <a:t>x</a:t>
            </a:r>
            <a:r>
              <a:rPr lang="en-GB" b="1" baseline="-25000" dirty="0" smtClean="0">
                <a:latin typeface="Comic Sans MS" pitchFamily="66" charset="0"/>
              </a:rPr>
              <a:t>i</a:t>
            </a:r>
            <a:r>
              <a:rPr lang="en-GB" b="1" dirty="0" smtClean="0">
                <a:latin typeface="Comic Sans MS" pitchFamily="66" charset="0"/>
              </a:rPr>
              <a:t>-</a:t>
            </a:r>
            <a:r>
              <a:rPr lang="en-GB" b="1" dirty="0" err="1" smtClean="0">
                <a:latin typeface="Comic Sans MS" pitchFamily="66" charset="0"/>
              </a:rPr>
              <a:t>x</a:t>
            </a:r>
            <a:r>
              <a:rPr lang="en-GB" b="1" baseline="-25000" dirty="0" err="1">
                <a:latin typeface="Comic Sans MS" pitchFamily="66" charset="0"/>
              </a:rPr>
              <a:t>j</a:t>
            </a:r>
            <a:r>
              <a:rPr lang="en-GB" dirty="0" smtClean="0"/>
              <a:t>|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100046" y="5981002"/>
            <a:ext cx="299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Unary potential: </a:t>
            </a:r>
            <a:r>
              <a:rPr lang="en-GB" dirty="0"/>
              <a:t>|</a:t>
            </a:r>
            <a:r>
              <a:rPr lang="en-GB" b="1" dirty="0" err="1">
                <a:latin typeface="Comic Sans MS" pitchFamily="66" charset="0"/>
              </a:rPr>
              <a:t>z</a:t>
            </a:r>
            <a:r>
              <a:rPr lang="en-GB" b="1" baseline="-25000" dirty="0" err="1">
                <a:latin typeface="Comic Sans MS" pitchFamily="66" charset="0"/>
              </a:rPr>
              <a:t>i</a:t>
            </a:r>
            <a:r>
              <a:rPr lang="en-GB" b="1" dirty="0">
                <a:latin typeface="Comic Sans MS" pitchFamily="66" charset="0"/>
              </a:rPr>
              <a:t>-x</a:t>
            </a:r>
            <a:r>
              <a:rPr lang="en-GB" b="1" baseline="-25000" dirty="0">
                <a:latin typeface="Comic Sans MS" pitchFamily="66" charset="0"/>
              </a:rPr>
              <a:t>i</a:t>
            </a:r>
            <a:r>
              <a:rPr lang="en-GB" dirty="0"/>
              <a:t>|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1677" y="5991054"/>
            <a:ext cx="299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Pairwise potential: </a:t>
            </a:r>
            <a:r>
              <a:rPr lang="en-GB" dirty="0"/>
              <a:t>|</a:t>
            </a:r>
            <a:r>
              <a:rPr lang="en-GB" b="1" dirty="0">
                <a:latin typeface="Comic Sans MS" pitchFamily="66" charset="0"/>
              </a:rPr>
              <a:t>x</a:t>
            </a:r>
            <a:r>
              <a:rPr lang="en-GB" b="1" baseline="-25000" dirty="0">
                <a:latin typeface="Comic Sans MS" pitchFamily="66" charset="0"/>
              </a:rPr>
              <a:t>i</a:t>
            </a:r>
            <a:r>
              <a:rPr lang="en-GB" b="1" dirty="0">
                <a:latin typeface="Comic Sans MS" pitchFamily="66" charset="0"/>
              </a:rPr>
              <a:t>-</a:t>
            </a:r>
            <a:r>
              <a:rPr lang="en-GB" b="1" dirty="0" err="1">
                <a:latin typeface="Comic Sans MS" pitchFamily="66" charset="0"/>
              </a:rPr>
              <a:t>x</a:t>
            </a:r>
            <a:r>
              <a:rPr lang="en-GB" b="1" baseline="-25000" dirty="0" err="1">
                <a:latin typeface="Comic Sans MS" pitchFamily="66" charset="0"/>
              </a:rPr>
              <a:t>j</a:t>
            </a:r>
            <a:r>
              <a:rPr lang="en-GB" dirty="0"/>
              <a:t>|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18" b="80026"/>
          <a:stretch/>
        </p:blipFill>
        <p:spPr bwMode="auto">
          <a:xfrm>
            <a:off x="263839" y="3395746"/>
            <a:ext cx="1227926" cy="1438106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34" b="80467"/>
          <a:stretch/>
        </p:blipFill>
        <p:spPr bwMode="auto">
          <a:xfrm>
            <a:off x="263839" y="1346746"/>
            <a:ext cx="1280178" cy="140641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5485" y="4833852"/>
            <a:ext cx="796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Data </a:t>
            </a:r>
            <a:r>
              <a:rPr lang="en-GB" b="1" dirty="0">
                <a:latin typeface="Comic Sans MS" pitchFamily="66" charset="0"/>
              </a:rPr>
              <a:t>z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05485" y="2782038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Lable</a:t>
            </a:r>
            <a:r>
              <a:rPr lang="en-GB" dirty="0" smtClean="0"/>
              <a:t> </a:t>
            </a:r>
            <a:r>
              <a:rPr lang="en-GB" b="1" dirty="0" smtClean="0">
                <a:latin typeface="Comic Sans MS" pitchFamily="66" charset="0"/>
              </a:rPr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3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7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Comparison of the two pipelines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19676" y="6344111"/>
            <a:ext cx="371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[see details </a:t>
            </a:r>
            <a:r>
              <a:rPr lang="en-GB" sz="1400" dirty="0"/>
              <a:t>in: Putting MAP back on the </a:t>
            </a:r>
            <a:r>
              <a:rPr lang="en-GB" sz="1400" dirty="0" smtClean="0"/>
              <a:t>map, Pletscher et al. DAGM 2010]</a:t>
            </a:r>
            <a:endParaRPr lang="en-GB" sz="1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1955874" y="1311929"/>
            <a:ext cx="5862640" cy="4151030"/>
            <a:chOff x="3433665" y="1752029"/>
            <a:chExt cx="4381186" cy="3689633"/>
          </a:xfrm>
        </p:grpSpPr>
        <p:sp>
          <p:nvSpPr>
            <p:cNvPr id="35" name="Rectangle 34"/>
            <p:cNvSpPr/>
            <p:nvPr/>
          </p:nvSpPr>
          <p:spPr>
            <a:xfrm>
              <a:off x="3433665" y="1987422"/>
              <a:ext cx="3778898" cy="3452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9" r="-861" b="6274"/>
            <a:stretch/>
          </p:blipFill>
          <p:spPr bwMode="auto">
            <a:xfrm>
              <a:off x="3816219" y="2277935"/>
              <a:ext cx="3228392" cy="2648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4544822" y="4904541"/>
              <a:ext cx="3270029" cy="537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Deviation from true model </a:t>
              </a:r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2519155" y="2748790"/>
              <a:ext cx="2433345" cy="43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Prediction error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333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Loss functions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Two Pipelines for Parameter learning</a:t>
            </a:r>
          </a:p>
          <a:p>
            <a:pPr lvl="1"/>
            <a:r>
              <a:rPr lang="en-GB" dirty="0" smtClean="0"/>
              <a:t>Loss-based</a:t>
            </a:r>
          </a:p>
          <a:p>
            <a:pPr lvl="1"/>
            <a:r>
              <a:rPr lang="en-GB" dirty="0" smtClean="0"/>
              <a:t>Probabilistic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MAP inference is good, if trained well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3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Another Machine Learning view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8229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We can identify 3 different approaches: </a:t>
            </a:r>
            <a:br>
              <a:rPr lang="en-GB" sz="2400" u="sng" dirty="0" smtClean="0"/>
            </a:br>
            <a:r>
              <a:rPr lang="en-GB" dirty="0" smtClean="0"/>
              <a:t>[see details in Bishop, page 42ff]:</a:t>
            </a:r>
          </a:p>
          <a:p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/>
              <a:t>Generative (probabilistic) models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Discriminative </a:t>
            </a:r>
            <a:r>
              <a:rPr lang="en-GB" sz="2400" b="1" dirty="0"/>
              <a:t>(probabilistic) </a:t>
            </a:r>
            <a:r>
              <a:rPr lang="en-GB" sz="2400" b="1" dirty="0" smtClean="0"/>
              <a:t>models</a:t>
            </a:r>
          </a:p>
          <a:p>
            <a:endParaRPr lang="en-GB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Discriminative functions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832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A</a:t>
            </a:r>
            <a:r>
              <a:rPr lang="en-GB" dirty="0" smtClean="0"/>
              <a:t> gentle Start:</a:t>
            </a:r>
            <a:br>
              <a:rPr lang="en-GB" dirty="0" smtClean="0"/>
            </a:br>
            <a:r>
              <a:rPr lang="en-GB" dirty="0" smtClean="0"/>
              <a:t>Interactive Image Segmentation </a:t>
            </a:r>
            <a:br>
              <a:rPr lang="en-GB" dirty="0" smtClean="0"/>
            </a:br>
            <a:r>
              <a:rPr lang="en-GB" dirty="0" smtClean="0"/>
              <a:t>and Probabilities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3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Generative model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Models that model explicitly (or implicitly) the </a:t>
            </a:r>
            <a:r>
              <a:rPr lang="en-GB" sz="2400" b="1" dirty="0" smtClean="0"/>
              <a:t>distribution of the in- and output</a:t>
            </a:r>
          </a:p>
          <a:p>
            <a:endParaRPr lang="en-GB" dirty="0"/>
          </a:p>
          <a:p>
            <a:r>
              <a:rPr lang="en-GB" b="1" dirty="0" smtClean="0">
                <a:latin typeface="Comic Sans MS" pitchFamily="66" charset="0"/>
              </a:rPr>
              <a:t/>
            </a:r>
            <a:br>
              <a:rPr lang="en-GB" b="1" dirty="0" smtClean="0">
                <a:latin typeface="Comic Sans MS" pitchFamily="66" charset="0"/>
              </a:rPr>
            </a:br>
            <a:r>
              <a:rPr lang="en-GB" sz="2000" b="1" dirty="0">
                <a:latin typeface="Comic Sans MS" pitchFamily="66" charset="0"/>
              </a:rPr>
              <a:t>J</a:t>
            </a:r>
            <a:r>
              <a:rPr lang="en-GB" sz="2000" b="1" dirty="0" smtClean="0">
                <a:latin typeface="Comic Sans MS" pitchFamily="66" charset="0"/>
              </a:rPr>
              <a:t>oint Probability: P(</a:t>
            </a:r>
            <a:r>
              <a:rPr lang="en-GB" sz="2000" b="1" dirty="0" err="1" smtClean="0">
                <a:latin typeface="Comic Sans MS" pitchFamily="66" charset="0"/>
              </a:rPr>
              <a:t>x,z</a:t>
            </a:r>
            <a:r>
              <a:rPr lang="en-GB" sz="2000" b="1" dirty="0" smtClean="0">
                <a:latin typeface="Comic Sans MS" pitchFamily="66" charset="0"/>
              </a:rPr>
              <a:t>) </a:t>
            </a:r>
            <a:r>
              <a:rPr lang="en-GB" sz="2000" b="1" dirty="0">
                <a:latin typeface="Comic Sans MS" pitchFamily="66" charset="0"/>
              </a:rPr>
              <a:t>=</a:t>
            </a:r>
            <a:r>
              <a:rPr lang="en-GB" sz="2000" b="1" dirty="0" smtClean="0">
                <a:latin typeface="Comic Sans MS" pitchFamily="66" charset="0"/>
              </a:rPr>
              <a:t>  P(</a:t>
            </a:r>
            <a:r>
              <a:rPr lang="en-GB" sz="2000" b="1" dirty="0" err="1" smtClean="0">
                <a:latin typeface="Comic Sans MS" pitchFamily="66" charset="0"/>
              </a:rPr>
              <a:t>z|x</a:t>
            </a:r>
            <a:r>
              <a:rPr lang="en-GB" sz="2000" b="1" dirty="0" smtClean="0">
                <a:latin typeface="Comic Sans MS" pitchFamily="66" charset="0"/>
              </a:rPr>
              <a:t>)    P(x)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776939"/>
            <a:ext cx="72263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Pros:  1. </a:t>
            </a:r>
            <a:r>
              <a:rPr lang="en-GB" sz="2400" dirty="0" smtClean="0"/>
              <a:t>Most elaborate model</a:t>
            </a:r>
          </a:p>
          <a:p>
            <a:r>
              <a:rPr lang="en-GB" sz="2400" b="1" dirty="0"/>
              <a:t> </a:t>
            </a:r>
            <a:r>
              <a:rPr lang="en-GB" sz="2400" b="1" dirty="0" smtClean="0"/>
              <a:t>          2. </a:t>
            </a:r>
            <a:r>
              <a:rPr lang="en-GB" sz="2400" dirty="0" smtClean="0"/>
              <a:t>possible to sample both, </a:t>
            </a:r>
            <a:r>
              <a:rPr lang="en-GB" sz="2400" b="1" dirty="0" smtClean="0">
                <a:latin typeface="Comic Sans MS" pitchFamily="66" charset="0"/>
              </a:rPr>
              <a:t>x</a:t>
            </a:r>
            <a:r>
              <a:rPr lang="en-GB" sz="2400" dirty="0" smtClean="0"/>
              <a:t> and </a:t>
            </a:r>
            <a:r>
              <a:rPr lang="en-GB" sz="2400" b="1" dirty="0" smtClean="0">
                <a:latin typeface="Comic Sans MS" pitchFamily="66" charset="0"/>
              </a:rPr>
              <a:t>z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b="1" dirty="0" smtClean="0"/>
              <a:t>Cons: </a:t>
            </a:r>
            <a:r>
              <a:rPr lang="en-GB" sz="2400" dirty="0" smtClean="0"/>
              <a:t>might not always be possible to write down the full distribution (involves a distribution over images).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79900" y="3028434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likelihood</a:t>
            </a:r>
            <a:endParaRPr lang="en-GB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461000" y="2996168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prior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48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dirty="0" smtClean="0"/>
              <a:t>Generative Model: Example</a:t>
            </a:r>
          </a:p>
        </p:txBody>
      </p:sp>
      <p:sp>
        <p:nvSpPr>
          <p:cNvPr id="12294" name="Rectangle 25"/>
          <p:cNvSpPr>
            <a:spLocks noChangeArrowheads="1"/>
          </p:cNvSpPr>
          <p:nvPr/>
        </p:nvSpPr>
        <p:spPr bwMode="auto">
          <a:xfrm>
            <a:off x="1571625" y="1087438"/>
            <a:ext cx="3204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P(</a:t>
            </a:r>
            <a:r>
              <a:rPr lang="en-GB" sz="2400" b="1" dirty="0" err="1" smtClean="0">
                <a:latin typeface="Comic Sans MS" pitchFamily="66" charset="0"/>
              </a:rPr>
              <a:t>x,z</a:t>
            </a:r>
            <a:r>
              <a:rPr lang="en-GB" sz="2400" b="1" dirty="0">
                <a:latin typeface="Comic Sans MS" pitchFamily="66" charset="0"/>
              </a:rPr>
              <a:t>) </a:t>
            </a:r>
            <a:r>
              <a:rPr lang="en-GB" sz="2400" b="1" dirty="0" smtClean="0">
                <a:latin typeface="Comic Sans MS" pitchFamily="66" charset="0"/>
              </a:rPr>
              <a:t>= P(</a:t>
            </a:r>
            <a:r>
              <a:rPr lang="en-GB" sz="2400" b="1" dirty="0" err="1" smtClean="0">
                <a:latin typeface="Comic Sans MS" pitchFamily="66" charset="0"/>
              </a:rPr>
              <a:t>z|x</a:t>
            </a:r>
            <a:r>
              <a:rPr lang="en-GB" sz="2400" b="1" dirty="0" smtClean="0">
                <a:latin typeface="Comic Sans MS" pitchFamily="66" charset="0"/>
              </a:rPr>
              <a:t>)  P(x)</a:t>
            </a:r>
            <a:endParaRPr lang="en-GB" sz="2400" b="1" dirty="0">
              <a:solidFill>
                <a:srgbClr val="F0AD00"/>
              </a:solidFill>
              <a:latin typeface="Calibri" pitchFamily="34" charset="0"/>
            </a:endParaRPr>
          </a:p>
        </p:txBody>
      </p:sp>
      <p:pic>
        <p:nvPicPr>
          <p:cNvPr id="12298" name="Picture 1" descr="C:\Projects_local\MATLAB\ExampleCode\Excersise\Task3\data\starfishUser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92" y="1632493"/>
            <a:ext cx="1483671" cy="117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8040" y="4218107"/>
            <a:ext cx="426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x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1949127" y="1632493"/>
            <a:ext cx="2212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P(</a:t>
            </a:r>
            <a:r>
              <a:rPr lang="en-GB" sz="2000" b="1" dirty="0" err="1">
                <a:latin typeface="Comic Sans MS" pitchFamily="66" charset="0"/>
              </a:rPr>
              <a:t>z</a:t>
            </a:r>
            <a:r>
              <a:rPr lang="en-GB" sz="2000" b="1" dirty="0" err="1" smtClean="0">
                <a:latin typeface="Comic Sans MS" pitchFamily="66" charset="0"/>
              </a:rPr>
              <a:t>|x</a:t>
            </a:r>
            <a:r>
              <a:rPr lang="en-GB" sz="2000" b="1" dirty="0" smtClean="0">
                <a:latin typeface="Comic Sans MS" pitchFamily="66" charset="0"/>
              </a:rPr>
              <a:t>)  </a:t>
            </a:r>
            <a:r>
              <a:rPr lang="en-GB" sz="2000" dirty="0" smtClean="0">
                <a:latin typeface="Comic Sans MS" pitchFamily="66" charset="0"/>
              </a:rPr>
              <a:t>as GMMs</a:t>
            </a:r>
            <a:endParaRPr lang="en-GB" sz="2000" dirty="0"/>
          </a:p>
        </p:txBody>
      </p:sp>
      <p:pic>
        <p:nvPicPr>
          <p:cNvPr id="58" name="Picture 1" descr="C:\Documents and Settings\carrot\Desktop\Clipboard.jpg"/>
          <p:cNvPicPr>
            <a:picLocks noChangeAspect="1" noChangeArrowheads="1"/>
          </p:cNvPicPr>
          <p:nvPr/>
        </p:nvPicPr>
        <p:blipFill rotWithShape="1">
          <a:blip r:embed="rId4" cstate="print"/>
          <a:srcRect l="51225"/>
          <a:stretch/>
        </p:blipFill>
        <p:spPr bwMode="auto">
          <a:xfrm>
            <a:off x="4300130" y="1619793"/>
            <a:ext cx="1533729" cy="1173988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603250" y="4113056"/>
            <a:ext cx="876300" cy="7948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603250" y="5512206"/>
            <a:ext cx="876300" cy="7948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38166" y="2913915"/>
            <a:ext cx="6934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P(x</a:t>
            </a:r>
            <a:r>
              <a:rPr lang="en-GB" b="1" dirty="0" smtClean="0">
                <a:latin typeface="Comic Sans MS" pitchFamily="66" charset="0"/>
              </a:rPr>
              <a:t>) = </a:t>
            </a:r>
            <a:r>
              <a:rPr lang="en-GB" b="1" dirty="0">
                <a:latin typeface="Comic Sans MS" pitchFamily="66" charset="0"/>
              </a:rPr>
              <a:t>1/f  </a:t>
            </a:r>
            <a:r>
              <a:rPr lang="en-GB" b="1" dirty="0">
                <a:latin typeface="Comic Sans MS" pitchFamily="66" charset="0"/>
                <a:cs typeface="Times New Roman" pitchFamily="18" charset="0"/>
              </a:rPr>
              <a:t>∏</a:t>
            </a:r>
            <a:r>
              <a:rPr lang="en-GB" b="1" dirty="0">
                <a:latin typeface="Comic Sans MS" pitchFamily="66" charset="0"/>
              </a:rPr>
              <a:t>   </a:t>
            </a:r>
            <a:r>
              <a:rPr lang="en-GB" b="1" dirty="0" err="1">
                <a:latin typeface="Comic Sans MS" pitchFamily="66" charset="0"/>
              </a:rPr>
              <a:t>exp</a:t>
            </a:r>
            <a:r>
              <a:rPr lang="en-GB" b="1" dirty="0">
                <a:latin typeface="Comic Sans MS" pitchFamily="66" charset="0"/>
              </a:rPr>
              <a:t>{-|x</a:t>
            </a:r>
            <a:r>
              <a:rPr lang="en-GB" b="1" baseline="-25000" dirty="0">
                <a:latin typeface="Comic Sans MS" pitchFamily="66" charset="0"/>
              </a:rPr>
              <a:t>i</a:t>
            </a:r>
            <a:r>
              <a:rPr lang="en-GB" b="1" dirty="0">
                <a:latin typeface="Comic Sans MS" pitchFamily="66" charset="0"/>
              </a:rPr>
              <a:t>-</a:t>
            </a:r>
            <a:r>
              <a:rPr lang="en-GB" b="1" dirty="0" err="1">
                <a:latin typeface="Comic Sans MS" pitchFamily="66" charset="0"/>
              </a:rPr>
              <a:t>x</a:t>
            </a:r>
            <a:r>
              <a:rPr lang="en-GB" b="1" baseline="-25000" dirty="0" err="1">
                <a:latin typeface="Comic Sans MS" pitchFamily="66" charset="0"/>
              </a:rPr>
              <a:t>j</a:t>
            </a:r>
            <a:r>
              <a:rPr lang="en-GB" b="1" dirty="0">
                <a:latin typeface="Comic Sans MS" pitchFamily="66" charset="0"/>
              </a:rPr>
              <a:t>|}  </a:t>
            </a:r>
            <a:r>
              <a:rPr lang="en-GB" b="1" dirty="0" err="1" smtClean="0">
                <a:latin typeface="Comic Sans MS" pitchFamily="66" charset="0"/>
              </a:rPr>
              <a:t>Ising</a:t>
            </a:r>
            <a:r>
              <a:rPr lang="en-GB" b="1" dirty="0" smtClean="0">
                <a:latin typeface="Comic Sans MS" pitchFamily="66" charset="0"/>
              </a:rPr>
              <a:t> Prior </a:t>
            </a:r>
            <a:endParaRPr lang="en-GB" b="1" dirty="0">
              <a:solidFill>
                <a:srgbClr val="F0AD00"/>
              </a:solidFill>
              <a:latin typeface="Calibri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719596" y="3131675"/>
            <a:ext cx="7745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latin typeface="Comic Sans MS" pitchFamily="66" charset="0"/>
              </a:rPr>
              <a:t> </a:t>
            </a:r>
            <a:r>
              <a:rPr lang="en-GB" sz="1100" b="1" dirty="0" err="1" smtClean="0">
                <a:latin typeface="Comic Sans MS" pitchFamily="66" charset="0"/>
              </a:rPr>
              <a:t>i,j</a:t>
            </a:r>
            <a:r>
              <a:rPr lang="en-GB" sz="1100" b="1" dirty="0" smtClean="0">
                <a:latin typeface="Comic Sans MS" pitchFamily="66" charset="0"/>
              </a:rPr>
              <a:t> </a:t>
            </a:r>
            <a:r>
              <a:rPr lang="az-Cyrl-AZ" sz="1000" b="1" dirty="0" smtClean="0">
                <a:latin typeface="Comic Sans MS" pitchFamily="66" charset="0"/>
              </a:rPr>
              <a:t>Є</a:t>
            </a:r>
            <a:r>
              <a:rPr lang="en-GB" sz="1100" b="1" dirty="0" smtClean="0">
                <a:latin typeface="Comic Sans MS" pitchFamily="66" charset="0"/>
              </a:rPr>
              <a:t> N</a:t>
            </a:r>
            <a:r>
              <a:rPr lang="en-GB" sz="1100" b="1" baseline="-25000" dirty="0" smtClean="0">
                <a:latin typeface="Comic Sans MS" pitchFamily="66" charset="0"/>
              </a:rPr>
              <a:t>4</a:t>
            </a:r>
            <a:endParaRPr lang="en-GB" sz="1100" baseline="-25000" dirty="0"/>
          </a:p>
        </p:txBody>
      </p:sp>
      <p:sp>
        <p:nvSpPr>
          <p:cNvPr id="69" name="Rectangle 68"/>
          <p:cNvSpPr/>
          <p:nvPr/>
        </p:nvSpPr>
        <p:spPr>
          <a:xfrm>
            <a:off x="828040" y="5586937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itchFamily="66" charset="0"/>
              </a:rPr>
              <a:t>z</a:t>
            </a:r>
            <a:endParaRPr lang="en-GB" sz="3200" dirty="0"/>
          </a:p>
        </p:txBody>
      </p:sp>
      <p:cxnSp>
        <p:nvCxnSpPr>
          <p:cNvPr id="13" name="Straight Arrow Connector 12"/>
          <p:cNvCxnSpPr>
            <a:stCxn id="6" idx="4"/>
            <a:endCxn id="60" idx="0"/>
          </p:cNvCxnSpPr>
          <p:nvPr/>
        </p:nvCxnSpPr>
        <p:spPr>
          <a:xfrm>
            <a:off x="1041400" y="4907934"/>
            <a:ext cx="0" cy="60427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01059" y="3626348"/>
            <a:ext cx="237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Samples:</a:t>
            </a:r>
            <a:endParaRPr lang="en-GB" sz="2000" b="1" dirty="0"/>
          </a:p>
        </p:txBody>
      </p:sp>
      <p:pic>
        <p:nvPicPr>
          <p:cNvPr id="16386" name="Picture 2" descr="C:\Local\Work+Work2\Projects-Ideas\Teaching\AdvancedVisionCourse2011\MISC\lossfunction\st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63" y="4026458"/>
            <a:ext cx="1779327" cy="141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Local\Work+Work2\Projects-Ideas\Teaching\AdvancedVisionCourse2011\MISC\lossfunction\imageOu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574" y="4100459"/>
            <a:ext cx="1162227" cy="116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81496" y="5602109"/>
            <a:ext cx="1143069" cy="1139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833859" y="3628932"/>
            <a:ext cx="237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True image:</a:t>
            </a:r>
            <a:endParaRPr lang="en-GB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786692" y="5262118"/>
            <a:ext cx="237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Most likely:</a:t>
            </a:r>
            <a:endParaRPr lang="en-GB" sz="2000" b="1" dirty="0"/>
          </a:p>
        </p:txBody>
      </p:sp>
      <p:pic>
        <p:nvPicPr>
          <p:cNvPr id="16392" name="Picture 8" descr="C:\Local\Work+Work2\Projects-Ideas\Teaching\AdvancedVisionCourse2011\MISC\lossfunction\isingExSmal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96" y="4113056"/>
            <a:ext cx="1164560" cy="116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006732" y="5606212"/>
            <a:ext cx="1143069" cy="1139206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0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0" grpId="0" animBg="1"/>
      <p:bldP spid="69" grpId="0"/>
      <p:bldP spid="14" grpId="0"/>
      <p:bldP spid="3" grpId="0" animBg="1"/>
      <p:bldP spid="23" grpId="0"/>
      <p:bldP spid="24" grpId="0"/>
      <p:bldP spid="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29" y="0"/>
            <a:ext cx="8229600" cy="1143000"/>
          </a:xfrm>
        </p:spPr>
        <p:txBody>
          <a:bodyPr/>
          <a:lstStyle/>
          <a:p>
            <a:r>
              <a:rPr lang="en-GB" dirty="0" smtClean="0"/>
              <a:t>Why does segmentation still work?</a:t>
            </a:r>
            <a:endParaRPr lang="en-GB" dirty="0"/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998822" y="1591037"/>
            <a:ext cx="54094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P(</a:t>
            </a:r>
            <a:r>
              <a:rPr lang="en-GB" sz="2400" b="1" dirty="0" err="1" smtClean="0">
                <a:latin typeface="Comic Sans MS" pitchFamily="66" charset="0"/>
              </a:rPr>
              <a:t>x|z</a:t>
            </a:r>
            <a:r>
              <a:rPr lang="en-GB" sz="2400" b="1" dirty="0" smtClean="0">
                <a:latin typeface="Comic Sans MS" pitchFamily="66" charset="0"/>
              </a:rPr>
              <a:t>) = 1/P(z</a:t>
            </a:r>
            <a:r>
              <a:rPr lang="en-GB" sz="2400" b="1" dirty="0">
                <a:latin typeface="Comic Sans MS" pitchFamily="66" charset="0"/>
              </a:rPr>
              <a:t>) </a:t>
            </a:r>
            <a:r>
              <a:rPr lang="en-GB" sz="2400" b="1" dirty="0" smtClean="0">
                <a:latin typeface="Comic Sans MS" pitchFamily="66" charset="0"/>
              </a:rPr>
              <a:t>P(</a:t>
            </a:r>
            <a:r>
              <a:rPr lang="en-GB" sz="2400" b="1" dirty="0" err="1" smtClean="0">
                <a:latin typeface="Comic Sans MS" pitchFamily="66" charset="0"/>
              </a:rPr>
              <a:t>z,x</a:t>
            </a:r>
            <a:r>
              <a:rPr lang="en-GB" sz="2400" b="1" dirty="0" smtClean="0">
                <a:latin typeface="Comic Sans MS" pitchFamily="66" charset="0"/>
              </a:rPr>
              <a:t>)</a:t>
            </a:r>
            <a:endParaRPr lang="en-GB" sz="2400" b="1" dirty="0">
              <a:solidFill>
                <a:srgbClr val="F0AD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205" y="3568671"/>
            <a:ext cx="8394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98822" y="2149428"/>
            <a:ext cx="341792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Remember:</a:t>
            </a:r>
          </a:p>
          <a:p>
            <a:r>
              <a:rPr lang="en-GB" b="1" dirty="0" smtClean="0">
                <a:latin typeface="Comic Sans MS" pitchFamily="66" charset="0"/>
              </a:rPr>
              <a:t>P(</a:t>
            </a:r>
            <a:r>
              <a:rPr lang="en-GB" b="1" dirty="0" err="1" smtClean="0">
                <a:latin typeface="Comic Sans MS" pitchFamily="66" charset="0"/>
              </a:rPr>
              <a:t>x|z</a:t>
            </a:r>
            <a:r>
              <a:rPr lang="en-GB" b="1" dirty="0" smtClean="0">
                <a:latin typeface="Comic Sans MS" pitchFamily="66" charset="0"/>
              </a:rPr>
              <a:t>) = 1/f(z</a:t>
            </a:r>
            <a:r>
              <a:rPr lang="en-GB" b="1" dirty="0">
                <a:latin typeface="Comic Sans MS" pitchFamily="66" charset="0"/>
              </a:rPr>
              <a:t>) </a:t>
            </a:r>
            <a:r>
              <a:rPr lang="en-GB" b="1" dirty="0" err="1">
                <a:latin typeface="Comic Sans MS" pitchFamily="66" charset="0"/>
              </a:rPr>
              <a:t>exp</a:t>
            </a:r>
            <a:r>
              <a:rPr lang="en-GB" b="1" dirty="0">
                <a:latin typeface="Comic Sans MS" pitchFamily="66" charset="0"/>
              </a:rPr>
              <a:t>{-E(</a:t>
            </a:r>
            <a:r>
              <a:rPr lang="en-GB" b="1" dirty="0" err="1">
                <a:latin typeface="Comic Sans MS" pitchFamily="66" charset="0"/>
              </a:rPr>
              <a:t>x,z</a:t>
            </a:r>
            <a:r>
              <a:rPr lang="en-GB" b="1" dirty="0">
                <a:latin typeface="Comic Sans MS" pitchFamily="66" charset="0"/>
              </a:rPr>
              <a:t>)} 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998822" y="1150859"/>
            <a:ext cx="6990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+mj-lt"/>
              </a:rPr>
              <a:t>We use the posterior not the joint, so image </a:t>
            </a:r>
            <a:r>
              <a:rPr lang="en-GB" sz="2400" b="1" dirty="0" smtClean="0">
                <a:latin typeface="Comic Sans MS" pitchFamily="66" charset="0"/>
              </a:rPr>
              <a:t>z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is given:</a:t>
            </a:r>
          </a:p>
        </p:txBody>
      </p:sp>
      <p:pic>
        <p:nvPicPr>
          <p:cNvPr id="9" name="Picture 2" descr="C:\Local\Work+Work2\Projects-Ideas\Teaching\AdvancedVisionCourse2011\MISC\lossfunction\st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06" y="1803579"/>
            <a:ext cx="1248963" cy="99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3795" y="5403455"/>
            <a:ext cx="835128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/>
              <a:t>Comments:</a:t>
            </a:r>
          </a:p>
          <a:p>
            <a:pPr marL="285750" indent="-285750">
              <a:buFontTx/>
              <a:buChar char="-"/>
            </a:pPr>
            <a:r>
              <a:rPr lang="en-GB" dirty="0"/>
              <a:t>a better likelihood </a:t>
            </a:r>
            <a:r>
              <a:rPr lang="en-GB" b="1" dirty="0">
                <a:latin typeface="Comic Sans MS" pitchFamily="66" charset="0"/>
              </a:rPr>
              <a:t>p(</a:t>
            </a:r>
            <a:r>
              <a:rPr lang="en-GB" b="1" dirty="0" err="1">
                <a:latin typeface="Comic Sans MS" pitchFamily="66" charset="0"/>
              </a:rPr>
              <a:t>z|x</a:t>
            </a:r>
            <a:r>
              <a:rPr lang="en-GB" b="1" dirty="0">
                <a:latin typeface="Comic Sans MS" pitchFamily="66" charset="0"/>
              </a:rPr>
              <a:t>) </a:t>
            </a:r>
            <a:r>
              <a:rPr lang="en-GB" dirty="0"/>
              <a:t>may give a better model</a:t>
            </a:r>
          </a:p>
          <a:p>
            <a:pPr marL="285750" indent="-285750">
              <a:buFontTx/>
              <a:buChar char="-"/>
            </a:pPr>
            <a:r>
              <a:rPr lang="en-GB" dirty="0"/>
              <a:t>when you test models keep in mind that data is never random it is very structured!  </a:t>
            </a:r>
          </a:p>
        </p:txBody>
      </p:sp>
      <p:pic>
        <p:nvPicPr>
          <p:cNvPr id="17410" name="Picture 2" descr="C:\Local\Work+Work2\Projects-Ideas\Teaching\AdvancedVisionCourse2011\MISC\lossfunction\dataSample\label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44" y="394858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Local\Work+Work2\Projects-Ideas\Teaching\AdvancedVisionCourse2011\MISC\lossfunction\dataSample\label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174" y="394156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Local\Work+Work2\Projects-Ideas\Teaching\AdvancedVisionCourse2011\MISC\lossfunction\dataSample\image99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9" y="394172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Local\Work+Work2\Projects-Ideas\Teaching\AdvancedVisionCourse2011\MISC\lossfunction\dataSample\label6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10" y="394156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Local\Work+Work2\Projects-Ideas\Teaching\AdvancedVisionCourse2011\MISC\lossfunction\dataSample\label6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95" y="394172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Local\Work+Work2\Projects-Ideas\Teaching\AdvancedVisionCourse2011\MISC\lossfunction\dataSample\label6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53" y="394858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Local\Work+Work2\Projects-Ideas\Teaching\AdvancedVisionCourse2011\MISC\lossfunction\dataSample\label6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30" y="394172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17230" y="4576720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z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3870993" y="4647086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+mj-lt"/>
              </a:rPr>
              <a:t>Samples</a:t>
            </a:r>
            <a:r>
              <a:rPr lang="en-GB" b="1" dirty="0" smtClean="0">
                <a:latin typeface="Comic Sans MS" pitchFamily="66" charset="0"/>
              </a:rPr>
              <a:t> x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76646" y="3329672"/>
            <a:ext cx="514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Samples from the toy-model (with strong likelihood):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80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11" grpId="0" animBg="1"/>
      <p:bldP spid="13" grpId="0"/>
      <p:bldP spid="21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Discriminative model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77554" y="1964779"/>
            <a:ext cx="3776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P(</a:t>
            </a:r>
            <a:r>
              <a:rPr lang="en-GB" sz="2000" b="1" dirty="0" err="1" smtClean="0">
                <a:latin typeface="Comic Sans MS" pitchFamily="66" charset="0"/>
              </a:rPr>
              <a:t>x|z</a:t>
            </a:r>
            <a:r>
              <a:rPr lang="en-GB" sz="2000" b="1" dirty="0">
                <a:latin typeface="Comic Sans MS" pitchFamily="66" charset="0"/>
              </a:rPr>
              <a:t>) </a:t>
            </a:r>
            <a:r>
              <a:rPr lang="en-GB" sz="2000" b="1" dirty="0" smtClean="0">
                <a:latin typeface="Comic Sans MS" pitchFamily="66" charset="0"/>
              </a:rPr>
              <a:t>= 1/f(z) </a:t>
            </a:r>
            <a:r>
              <a:rPr lang="en-GB" sz="2000" b="1" dirty="0" err="1" smtClean="0">
                <a:latin typeface="Comic Sans MS" pitchFamily="66" charset="0"/>
              </a:rPr>
              <a:t>exp</a:t>
            </a:r>
            <a:r>
              <a:rPr lang="en-GB" sz="2000" b="1" dirty="0" smtClean="0">
                <a:latin typeface="Comic Sans MS" pitchFamily="66" charset="0"/>
              </a:rPr>
              <a:t>{-E(</a:t>
            </a:r>
            <a:r>
              <a:rPr lang="en-GB" sz="2000" b="1" dirty="0" err="1" smtClean="0">
                <a:latin typeface="Comic Sans MS" pitchFamily="66" charset="0"/>
              </a:rPr>
              <a:t>x,z</a:t>
            </a:r>
            <a:r>
              <a:rPr lang="en-GB" sz="2000" b="1" dirty="0">
                <a:latin typeface="Comic Sans MS" pitchFamily="66" charset="0"/>
              </a:rPr>
              <a:t>)</a:t>
            </a:r>
            <a:r>
              <a:rPr lang="en-GB" sz="2000" b="1" dirty="0" smtClean="0">
                <a:latin typeface="Comic Sans MS" pitchFamily="66" charset="0"/>
              </a:rPr>
              <a:t>} </a:t>
            </a:r>
            <a:endParaRPr lang="en-GB" sz="2000" b="1" dirty="0">
              <a:solidFill>
                <a:srgbClr val="F0AD0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627" y="1479371"/>
            <a:ext cx="7639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Models that </a:t>
            </a:r>
            <a:r>
              <a:rPr lang="en-GB" sz="2000" dirty="0" smtClean="0"/>
              <a:t>model the Posterior directly are discriminative models: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834625" y="2608976"/>
            <a:ext cx="4539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We later call them: “Conditional </a:t>
            </a:r>
            <a:r>
              <a:rPr lang="en-GB" dirty="0"/>
              <a:t>random </a:t>
            </a:r>
            <a:r>
              <a:rPr lang="en-GB" dirty="0" smtClean="0"/>
              <a:t>field”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34625" y="3472139"/>
            <a:ext cx="789027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Pros: 	1. </a:t>
            </a:r>
            <a:r>
              <a:rPr lang="en-GB" sz="2400" dirty="0" smtClean="0"/>
              <a:t>simpler to write down (no need to model </a:t>
            </a:r>
            <a:r>
              <a:rPr lang="en-GB" sz="2400" b="1" dirty="0" smtClean="0">
                <a:latin typeface="Comic Sans MS" pitchFamily="66" charset="0"/>
              </a:rPr>
              <a:t>z</a:t>
            </a:r>
            <a:r>
              <a:rPr lang="en-GB" sz="2400" dirty="0" smtClean="0">
                <a:latin typeface="Comic Sans MS" pitchFamily="66" charset="0"/>
              </a:rPr>
              <a:t>)</a:t>
            </a:r>
          </a:p>
          <a:p>
            <a:r>
              <a:rPr lang="en-GB" sz="2400" dirty="0">
                <a:latin typeface="Comic Sans MS" pitchFamily="66" charset="0"/>
              </a:rPr>
              <a:t>	</a:t>
            </a:r>
            <a:r>
              <a:rPr lang="en-GB" sz="2400" dirty="0" smtClean="0">
                <a:latin typeface="+mj-lt"/>
              </a:rPr>
              <a:t>and goes directly for the desired output </a:t>
            </a:r>
            <a:r>
              <a:rPr lang="en-GB" sz="2400" b="1" dirty="0" smtClean="0">
                <a:latin typeface="Comic Sans MS" pitchFamily="66" charset="0"/>
              </a:rPr>
              <a:t>x</a:t>
            </a:r>
            <a:r>
              <a:rPr lang="en-GB" sz="2400" dirty="0" smtClean="0">
                <a:latin typeface="Comic Sans MS" pitchFamily="66" charset="0"/>
              </a:rPr>
              <a:t> 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	2. </a:t>
            </a:r>
            <a:r>
              <a:rPr lang="en-GB" sz="2400" dirty="0" smtClean="0">
                <a:latin typeface="+mj-lt"/>
              </a:rPr>
              <a:t>probability can be used in bigger systems  </a:t>
            </a:r>
            <a:br>
              <a:rPr lang="en-GB" sz="2400" dirty="0" smtClean="0">
                <a:latin typeface="+mj-lt"/>
              </a:rPr>
            </a:br>
            <a:endParaRPr lang="en-GB" sz="2400" dirty="0" smtClean="0">
              <a:latin typeface="+mj-lt"/>
            </a:endParaRPr>
          </a:p>
          <a:p>
            <a:r>
              <a:rPr lang="en-GB" sz="2400" b="1" dirty="0" smtClean="0"/>
              <a:t>Cons: </a:t>
            </a:r>
            <a:r>
              <a:rPr lang="en-GB" sz="2400" dirty="0" smtClean="0"/>
              <a:t>we can not sample images </a:t>
            </a:r>
            <a:r>
              <a:rPr lang="en-GB" sz="2400" b="1" dirty="0" smtClean="0">
                <a:latin typeface="Comic Sans MS" pitchFamily="66" charset="0"/>
              </a:rPr>
              <a:t>z</a:t>
            </a:r>
            <a:endParaRPr lang="en-GB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434" y="0"/>
            <a:ext cx="8229600" cy="1143000"/>
          </a:xfrm>
        </p:spPr>
        <p:txBody>
          <a:bodyPr/>
          <a:lstStyle/>
          <a:p>
            <a:r>
              <a:rPr lang="en-GB" dirty="0" smtClean="0"/>
              <a:t>Discriminative model - Example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23753" y="1495305"/>
            <a:ext cx="4674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Gibbs: P(</a:t>
            </a:r>
            <a:r>
              <a:rPr lang="en-GB" sz="2000" b="1" dirty="0" err="1" smtClean="0">
                <a:latin typeface="Comic Sans MS" pitchFamily="66" charset="0"/>
              </a:rPr>
              <a:t>x|z</a:t>
            </a:r>
            <a:r>
              <a:rPr lang="en-GB" sz="2000" b="1" dirty="0">
                <a:latin typeface="Comic Sans MS" pitchFamily="66" charset="0"/>
              </a:rPr>
              <a:t>) = 1/f(z) </a:t>
            </a:r>
            <a:r>
              <a:rPr lang="en-GB" sz="2000" b="1" dirty="0" err="1">
                <a:latin typeface="Comic Sans MS" pitchFamily="66" charset="0"/>
              </a:rPr>
              <a:t>exp</a:t>
            </a:r>
            <a:r>
              <a:rPr lang="en-GB" sz="2000" b="1" dirty="0">
                <a:latin typeface="Comic Sans MS" pitchFamily="66" charset="0"/>
              </a:rPr>
              <a:t>{-E(</a:t>
            </a:r>
            <a:r>
              <a:rPr lang="en-GB" sz="2000" b="1" dirty="0" err="1">
                <a:latin typeface="Comic Sans MS" pitchFamily="66" charset="0"/>
              </a:rPr>
              <a:t>x,z</a:t>
            </a:r>
            <a:r>
              <a:rPr lang="en-GB" sz="2000" b="1" dirty="0">
                <a:latin typeface="Comic Sans MS" pitchFamily="66" charset="0"/>
              </a:rPr>
              <a:t>)} </a:t>
            </a:r>
            <a:endParaRPr lang="en-GB" sz="2000" b="1" dirty="0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-1118225" y="2171313"/>
            <a:ext cx="7715250" cy="758287"/>
            <a:chOff x="-417652" y="3948223"/>
            <a:chExt cx="7715304" cy="2186434"/>
          </a:xfrm>
        </p:grpSpPr>
        <p:sp>
          <p:nvSpPr>
            <p:cNvPr id="6" name="TextBox 17"/>
            <p:cNvSpPr txBox="1">
              <a:spLocks noChangeArrowheads="1"/>
            </p:cNvSpPr>
            <p:nvPr/>
          </p:nvSpPr>
          <p:spPr bwMode="auto">
            <a:xfrm>
              <a:off x="-417652" y="3948223"/>
              <a:ext cx="7715304" cy="150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GB" sz="2000" dirty="0">
                  <a:latin typeface="Comic Sans MS" pitchFamily="66" charset="0"/>
                </a:rPr>
                <a:t>E(x) = </a:t>
              </a:r>
              <a:r>
                <a:rPr lang="en-GB" sz="2800" dirty="0">
                  <a:latin typeface="Times New Roman" pitchFamily="18" charset="0"/>
                  <a:cs typeface="Times New Roman" pitchFamily="18" charset="0"/>
                </a:rPr>
                <a:t>∑</a:t>
              </a:r>
              <a:r>
                <a:rPr lang="en-GB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dirty="0">
                  <a:latin typeface="Comic Sans MS" pitchFamily="66" charset="0"/>
                </a:rPr>
                <a:t>θ</a:t>
              </a:r>
              <a:r>
                <a:rPr lang="en-GB" sz="2000" baseline="-25000" dirty="0">
                  <a:latin typeface="Comic Sans MS" pitchFamily="66" charset="0"/>
                </a:rPr>
                <a:t>i </a:t>
              </a:r>
              <a:r>
                <a:rPr lang="en-GB" sz="2000" dirty="0">
                  <a:latin typeface="Comic Sans MS" pitchFamily="66" charset="0"/>
                </a:rPr>
                <a:t>(</a:t>
              </a:r>
              <a:r>
                <a:rPr lang="en-GB" sz="2000" dirty="0" err="1">
                  <a:latin typeface="Comic Sans MS" pitchFamily="66" charset="0"/>
                </a:rPr>
                <a:t>x</a:t>
              </a:r>
              <a:r>
                <a:rPr lang="en-GB" sz="2000" baseline="-25000" dirty="0" err="1">
                  <a:latin typeface="Comic Sans MS" pitchFamily="66" charset="0"/>
                </a:rPr>
                <a:t>i,</a:t>
              </a:r>
              <a:r>
                <a:rPr lang="en-GB" sz="2000" dirty="0" err="1">
                  <a:latin typeface="Comic Sans MS" pitchFamily="66" charset="0"/>
                </a:rPr>
                <a:t>z</a:t>
              </a:r>
              <a:r>
                <a:rPr lang="en-GB" sz="2000" baseline="-25000" dirty="0" err="1">
                  <a:latin typeface="Comic Sans MS" pitchFamily="66" charset="0"/>
                </a:rPr>
                <a:t>i</a:t>
              </a:r>
              <a:r>
                <a:rPr lang="en-GB" sz="2000" dirty="0">
                  <a:latin typeface="Comic Sans MS" pitchFamily="66" charset="0"/>
                </a:rPr>
                <a:t>) + </a:t>
              </a:r>
              <a:r>
                <a:rPr lang="en-GB" sz="2800" dirty="0">
                  <a:latin typeface="Times New Roman" pitchFamily="18" charset="0"/>
                  <a:cs typeface="Times New Roman" pitchFamily="18" charset="0"/>
                </a:rPr>
                <a:t>∑</a:t>
              </a:r>
              <a:r>
                <a:rPr lang="en-GB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000" dirty="0">
                  <a:latin typeface="Comic Sans MS" pitchFamily="66" charset="0"/>
                </a:rPr>
                <a:t>θ</a:t>
              </a:r>
              <a:r>
                <a:rPr lang="en-GB" sz="2000" baseline="-25000" dirty="0" err="1">
                  <a:latin typeface="Comic Sans MS" pitchFamily="66" charset="0"/>
                </a:rPr>
                <a:t>ij</a:t>
              </a:r>
              <a:r>
                <a:rPr lang="en-GB" sz="2000" baseline="-25000" dirty="0">
                  <a:latin typeface="Comic Sans MS" pitchFamily="66" charset="0"/>
                </a:rPr>
                <a:t> </a:t>
              </a:r>
              <a:r>
                <a:rPr lang="en-GB" sz="2000" dirty="0">
                  <a:latin typeface="Comic Sans MS" pitchFamily="66" charset="0"/>
                </a:rPr>
                <a:t>(</a:t>
              </a:r>
              <a:r>
                <a:rPr lang="en-GB" sz="2000" dirty="0" err="1" smtClean="0">
                  <a:latin typeface="Comic Sans MS" pitchFamily="66" charset="0"/>
                </a:rPr>
                <a:t>x</a:t>
              </a:r>
              <a:r>
                <a:rPr lang="en-GB" sz="2000" baseline="-25000" dirty="0" err="1" smtClean="0">
                  <a:latin typeface="Comic Sans MS" pitchFamily="66" charset="0"/>
                </a:rPr>
                <a:t>i</a:t>
              </a:r>
              <a:r>
                <a:rPr lang="en-GB" sz="2000" dirty="0" err="1" smtClean="0">
                  <a:latin typeface="Comic Sans MS" pitchFamily="66" charset="0"/>
                </a:rPr>
                <a:t>,x</a:t>
              </a:r>
              <a:r>
                <a:rPr lang="en-GB" sz="2000" baseline="-25000" dirty="0" err="1" smtClean="0">
                  <a:latin typeface="Comic Sans MS" pitchFamily="66" charset="0"/>
                </a:rPr>
                <a:t>j</a:t>
              </a:r>
              <a:r>
                <a:rPr lang="en-GB" sz="2000" dirty="0" err="1" smtClean="0">
                  <a:latin typeface="Comic Sans MS" pitchFamily="66" charset="0"/>
                </a:rPr>
                <a:t>,z</a:t>
              </a:r>
              <a:r>
                <a:rPr lang="en-GB" sz="2000" baseline="-25000" dirty="0" err="1" smtClean="0">
                  <a:latin typeface="Comic Sans MS" pitchFamily="66" charset="0"/>
                </a:rPr>
                <a:t>i</a:t>
              </a:r>
              <a:r>
                <a:rPr lang="en-GB" sz="2000" dirty="0" err="1" smtClean="0">
                  <a:latin typeface="Comic Sans MS" pitchFamily="66" charset="0"/>
                </a:rPr>
                <a:t>,z</a:t>
              </a:r>
              <a:r>
                <a:rPr lang="en-GB" sz="2000" baseline="-25000" dirty="0" err="1" smtClean="0">
                  <a:latin typeface="Comic Sans MS" pitchFamily="66" charset="0"/>
                </a:rPr>
                <a:t>j</a:t>
              </a:r>
              <a:r>
                <a:rPr lang="en-GB" sz="2000" dirty="0" smtClean="0">
                  <a:latin typeface="Comic Sans MS" pitchFamily="66" charset="0"/>
                </a:rPr>
                <a:t>)</a:t>
              </a:r>
              <a:endParaRPr lang="en-GB" sz="2000" dirty="0">
                <a:latin typeface="Comic Sans MS" pitchFamily="66" charset="0"/>
              </a:endParaRPr>
            </a:p>
          </p:txBody>
        </p:sp>
        <p:sp>
          <p:nvSpPr>
            <p:cNvPr id="7" name="TextBox 19"/>
            <p:cNvSpPr txBox="1">
              <a:spLocks noChangeArrowheads="1"/>
            </p:cNvSpPr>
            <p:nvPr/>
          </p:nvSpPr>
          <p:spPr bwMode="auto">
            <a:xfrm>
              <a:off x="2045359" y="5247217"/>
              <a:ext cx="500067" cy="88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GB" sz="1400" b="1" dirty="0">
                  <a:latin typeface="Comic Sans MS" pitchFamily="66" charset="0"/>
                </a:rPr>
                <a:t>i</a:t>
              </a:r>
            </a:p>
          </p:txBody>
        </p:sp>
      </p:grp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2731162" y="2613585"/>
            <a:ext cx="10573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200" b="1" dirty="0">
                <a:latin typeface="Comic Sans MS" pitchFamily="66" charset="0"/>
              </a:rPr>
              <a:t> </a:t>
            </a:r>
            <a:r>
              <a:rPr lang="en-GB" sz="1200" b="1" dirty="0" err="1">
                <a:latin typeface="Comic Sans MS" pitchFamily="66" charset="0"/>
              </a:rPr>
              <a:t>i,j</a:t>
            </a:r>
            <a:r>
              <a:rPr lang="en-GB" sz="1200" b="1" dirty="0">
                <a:latin typeface="Comic Sans MS" pitchFamily="66" charset="0"/>
              </a:rPr>
              <a:t> </a:t>
            </a:r>
            <a:r>
              <a:rPr lang="az-Cyrl-AZ" sz="1050" b="1" dirty="0">
                <a:latin typeface="Comic Sans MS" pitchFamily="66" charset="0"/>
              </a:rPr>
              <a:t>Є</a:t>
            </a:r>
            <a:r>
              <a:rPr lang="en-GB" sz="1200" b="1" dirty="0">
                <a:latin typeface="Comic Sans MS" pitchFamily="66" charset="0"/>
              </a:rPr>
              <a:t> N</a:t>
            </a:r>
            <a:r>
              <a:rPr lang="en-GB" sz="1200" b="1" baseline="-25000" dirty="0">
                <a:latin typeface="Comic Sans MS" pitchFamily="66" charset="0"/>
              </a:rPr>
              <a:t>4</a:t>
            </a:r>
            <a:endParaRPr lang="en-GB" sz="1200" baseline="-250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138" y="2976300"/>
            <a:ext cx="3945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600" dirty="0" smtClean="0">
                <a:latin typeface="Comic Sans MS" pitchFamily="66" charset="0"/>
              </a:rPr>
              <a:t>θ</a:t>
            </a:r>
            <a:r>
              <a:rPr lang="en-GB" sz="1600" baseline="-25000" dirty="0" err="1" smtClean="0">
                <a:latin typeface="Comic Sans MS" pitchFamily="66" charset="0"/>
              </a:rPr>
              <a:t>ij</a:t>
            </a:r>
            <a:r>
              <a:rPr lang="en-GB" sz="1600" baseline="-25000" dirty="0" smtClean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(</a:t>
            </a:r>
            <a:r>
              <a:rPr lang="en-GB" sz="1600" dirty="0" err="1" smtClean="0">
                <a:latin typeface="Comic Sans MS" pitchFamily="66" charset="0"/>
              </a:rPr>
              <a:t>x</a:t>
            </a:r>
            <a:r>
              <a:rPr lang="en-GB" sz="1600" baseline="-25000" dirty="0" err="1" smtClean="0">
                <a:latin typeface="Comic Sans MS" pitchFamily="66" charset="0"/>
              </a:rPr>
              <a:t>i</a:t>
            </a:r>
            <a:r>
              <a:rPr lang="en-GB" sz="1600" dirty="0" err="1" smtClean="0">
                <a:latin typeface="Comic Sans MS" pitchFamily="66" charset="0"/>
              </a:rPr>
              <a:t>,x</a:t>
            </a:r>
            <a:r>
              <a:rPr lang="en-GB" sz="1600" baseline="-25000" dirty="0" err="1" smtClean="0">
                <a:latin typeface="Comic Sans MS" pitchFamily="66" charset="0"/>
              </a:rPr>
              <a:t>j</a:t>
            </a:r>
            <a:r>
              <a:rPr lang="en-GB" sz="1600" dirty="0" err="1" smtClean="0">
                <a:latin typeface="Comic Sans MS" pitchFamily="66" charset="0"/>
              </a:rPr>
              <a:t>,z</a:t>
            </a:r>
            <a:r>
              <a:rPr lang="en-GB" sz="1600" baseline="-25000" dirty="0" err="1" smtClean="0">
                <a:latin typeface="Comic Sans MS" pitchFamily="66" charset="0"/>
              </a:rPr>
              <a:t>i</a:t>
            </a:r>
            <a:r>
              <a:rPr lang="en-GB" sz="1600" dirty="0" err="1" smtClean="0">
                <a:latin typeface="Comic Sans MS" pitchFamily="66" charset="0"/>
              </a:rPr>
              <a:t>,z</a:t>
            </a:r>
            <a:r>
              <a:rPr lang="en-GB" sz="1600" baseline="-25000" dirty="0" err="1" smtClean="0">
                <a:latin typeface="Comic Sans MS" pitchFamily="66" charset="0"/>
              </a:rPr>
              <a:t>j</a:t>
            </a:r>
            <a:r>
              <a:rPr lang="en-GB" sz="1600" dirty="0" smtClean="0">
                <a:latin typeface="Comic Sans MS" pitchFamily="66" charset="0"/>
              </a:rPr>
              <a:t>) = |x</a:t>
            </a:r>
            <a:r>
              <a:rPr lang="en-GB" sz="1600" baseline="-25000" dirty="0" smtClean="0">
                <a:latin typeface="Comic Sans MS" pitchFamily="66" charset="0"/>
              </a:rPr>
              <a:t>i</a:t>
            </a:r>
            <a:r>
              <a:rPr lang="en-GB" sz="1600" dirty="0" smtClean="0">
                <a:latin typeface="Comic Sans MS" pitchFamily="66" charset="0"/>
              </a:rPr>
              <a:t>-</a:t>
            </a:r>
            <a:r>
              <a:rPr lang="en-GB" sz="1600" dirty="0" err="1" smtClean="0">
                <a:latin typeface="Comic Sans MS" pitchFamily="66" charset="0"/>
              </a:rPr>
              <a:t>x</a:t>
            </a:r>
            <a:r>
              <a:rPr lang="en-GB" sz="1600" baseline="-25000" dirty="0" err="1" smtClean="0">
                <a:latin typeface="Comic Sans MS" pitchFamily="66" charset="0"/>
              </a:rPr>
              <a:t>j</a:t>
            </a:r>
            <a:r>
              <a:rPr lang="en-GB" sz="1600" dirty="0" smtClean="0">
                <a:latin typeface="Comic Sans MS" pitchFamily="66" charset="0"/>
              </a:rPr>
              <a:t>| (-exp{-ß||</a:t>
            </a:r>
            <a:r>
              <a:rPr lang="en-GB" sz="1600" dirty="0" err="1" smtClean="0">
                <a:latin typeface="Comic Sans MS" pitchFamily="66" charset="0"/>
              </a:rPr>
              <a:t>z</a:t>
            </a:r>
            <a:r>
              <a:rPr lang="en-GB" sz="1600" baseline="-25000" dirty="0" err="1" smtClean="0">
                <a:latin typeface="Comic Sans MS" pitchFamily="66" charset="0"/>
              </a:rPr>
              <a:t>i</a:t>
            </a:r>
            <a:r>
              <a:rPr lang="en-GB" sz="1600" dirty="0" err="1" smtClean="0">
                <a:latin typeface="Comic Sans MS" pitchFamily="66" charset="0"/>
              </a:rPr>
              <a:t>-z</a:t>
            </a:r>
            <a:r>
              <a:rPr lang="en-GB" sz="1600" baseline="-25000" dirty="0" err="1" smtClean="0">
                <a:latin typeface="Comic Sans MS" pitchFamily="66" charset="0"/>
              </a:rPr>
              <a:t>j</a:t>
            </a:r>
            <a:r>
              <a:rPr lang="en-GB" sz="1600" dirty="0" smtClean="0">
                <a:latin typeface="Comic Sans MS" pitchFamily="66" charset="0"/>
              </a:rPr>
              <a:t>||})</a:t>
            </a:r>
          </a:p>
          <a:p>
            <a:pPr algn="ctr"/>
            <a:endParaRPr lang="en-GB" sz="1600" dirty="0" smtClean="0">
              <a:latin typeface="Comic Sans MS" pitchFamily="66" charset="0"/>
            </a:endParaRPr>
          </a:p>
          <a:p>
            <a:pPr algn="ctr"/>
            <a:r>
              <a:rPr lang="en-GB" sz="1600" dirty="0" smtClean="0">
                <a:latin typeface="Comic Sans MS" pitchFamily="66" charset="0"/>
              </a:rPr>
              <a:t>ß=2(Mean(||z</a:t>
            </a:r>
            <a:r>
              <a:rPr lang="en-GB" sz="1600" baseline="-25000" dirty="0" smtClean="0">
                <a:latin typeface="Comic Sans MS" pitchFamily="66" charset="0"/>
              </a:rPr>
              <a:t>i</a:t>
            </a:r>
            <a:r>
              <a:rPr lang="en-GB" sz="1600" dirty="0" smtClean="0">
                <a:latin typeface="Comic Sans MS" pitchFamily="66" charset="0"/>
              </a:rPr>
              <a:t>-z</a:t>
            </a:r>
            <a:r>
              <a:rPr lang="en-GB" sz="1600" baseline="-25000" dirty="0" smtClean="0">
                <a:latin typeface="Comic Sans MS" pitchFamily="66" charset="0"/>
              </a:rPr>
              <a:t>j</a:t>
            </a:r>
            <a:r>
              <a:rPr lang="en-GB" sz="1600" dirty="0" smtClean="0">
                <a:latin typeface="Comic Sans MS" pitchFamily="66" charset="0"/>
              </a:rPr>
              <a:t>||</a:t>
            </a:r>
            <a:r>
              <a:rPr lang="en-GB" sz="1600" baseline="-25000" dirty="0" smtClean="0">
                <a:latin typeface="Comic Sans MS" pitchFamily="66" charset="0"/>
              </a:rPr>
              <a:t>2</a:t>
            </a:r>
            <a:r>
              <a:rPr lang="en-GB" sz="1600" dirty="0" smtClean="0">
                <a:latin typeface="Comic Sans MS" pitchFamily="66" charset="0"/>
              </a:rPr>
              <a:t>) )</a:t>
            </a:r>
            <a:r>
              <a:rPr lang="en-GB" sz="1600" baseline="30000" dirty="0" smtClean="0">
                <a:latin typeface="Comic Sans MS" pitchFamily="66" charset="0"/>
              </a:rPr>
              <a:t>-1</a:t>
            </a:r>
            <a:endParaRPr lang="en-GB" sz="1600" baseline="30000" dirty="0">
              <a:latin typeface="Comic Sans MS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72092" y="2866906"/>
            <a:ext cx="2865120" cy="2032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5291372" y="2084586"/>
            <a:ext cx="1960880" cy="1016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757321" y="293116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||</a:t>
            </a:r>
            <a:r>
              <a:rPr lang="en-GB" b="1" dirty="0" err="1" smtClean="0">
                <a:latin typeface="Comic Sans MS" pitchFamily="66" charset="0"/>
              </a:rPr>
              <a:t>z</a:t>
            </a:r>
            <a:r>
              <a:rPr lang="en-GB" b="1" baseline="-25000" dirty="0" err="1" smtClean="0">
                <a:latin typeface="Comic Sans MS" pitchFamily="66" charset="0"/>
              </a:rPr>
              <a:t>i</a:t>
            </a:r>
            <a:r>
              <a:rPr lang="en-GB" b="1" dirty="0" err="1" smtClean="0">
                <a:latin typeface="Comic Sans MS" pitchFamily="66" charset="0"/>
              </a:rPr>
              <a:t>-z</a:t>
            </a:r>
            <a:r>
              <a:rPr lang="en-GB" b="1" baseline="-25000" dirty="0" err="1" smtClean="0">
                <a:latin typeface="Comic Sans MS" pitchFamily="66" charset="0"/>
              </a:rPr>
              <a:t>j</a:t>
            </a:r>
            <a:r>
              <a:rPr lang="en-GB" b="1" dirty="0" smtClean="0">
                <a:latin typeface="Comic Sans MS" pitchFamily="66" charset="0"/>
              </a:rPr>
              <a:t>||</a:t>
            </a:r>
            <a:endParaRPr lang="en-GB" dirty="0"/>
          </a:p>
        </p:txBody>
      </p:sp>
      <p:sp>
        <p:nvSpPr>
          <p:cNvPr id="13" name="Freeform 12"/>
          <p:cNvSpPr/>
          <p:nvPr/>
        </p:nvSpPr>
        <p:spPr>
          <a:xfrm>
            <a:off x="6449612" y="1149866"/>
            <a:ext cx="2153920" cy="1625600"/>
          </a:xfrm>
          <a:custGeom>
            <a:avLst/>
            <a:gdLst>
              <a:gd name="connsiteX0" fmla="*/ 0 w 2072640"/>
              <a:gd name="connsiteY0" fmla="*/ 0 h 1374835"/>
              <a:gd name="connsiteX1" fmla="*/ 20320 w 2072640"/>
              <a:gd name="connsiteY1" fmla="*/ 101600 h 1374835"/>
              <a:gd name="connsiteX2" fmla="*/ 50800 w 2072640"/>
              <a:gd name="connsiteY2" fmla="*/ 162560 h 1374835"/>
              <a:gd name="connsiteX3" fmla="*/ 71120 w 2072640"/>
              <a:gd name="connsiteY3" fmla="*/ 304800 h 1374835"/>
              <a:gd name="connsiteX4" fmla="*/ 91440 w 2072640"/>
              <a:gd name="connsiteY4" fmla="*/ 365760 h 1374835"/>
              <a:gd name="connsiteX5" fmla="*/ 101600 w 2072640"/>
              <a:gd name="connsiteY5" fmla="*/ 406400 h 1374835"/>
              <a:gd name="connsiteX6" fmla="*/ 132080 w 2072640"/>
              <a:gd name="connsiteY6" fmla="*/ 447040 h 1374835"/>
              <a:gd name="connsiteX7" fmla="*/ 152400 w 2072640"/>
              <a:gd name="connsiteY7" fmla="*/ 508000 h 1374835"/>
              <a:gd name="connsiteX8" fmla="*/ 203200 w 2072640"/>
              <a:gd name="connsiteY8" fmla="*/ 579120 h 1374835"/>
              <a:gd name="connsiteX9" fmla="*/ 223520 w 2072640"/>
              <a:gd name="connsiteY9" fmla="*/ 609600 h 1374835"/>
              <a:gd name="connsiteX10" fmla="*/ 233680 w 2072640"/>
              <a:gd name="connsiteY10" fmla="*/ 640080 h 1374835"/>
              <a:gd name="connsiteX11" fmla="*/ 264160 w 2072640"/>
              <a:gd name="connsiteY11" fmla="*/ 680720 h 1374835"/>
              <a:gd name="connsiteX12" fmla="*/ 304800 w 2072640"/>
              <a:gd name="connsiteY12" fmla="*/ 741680 h 1374835"/>
              <a:gd name="connsiteX13" fmla="*/ 345440 w 2072640"/>
              <a:gd name="connsiteY13" fmla="*/ 802640 h 1374835"/>
              <a:gd name="connsiteX14" fmla="*/ 365760 w 2072640"/>
              <a:gd name="connsiteY14" fmla="*/ 833120 h 1374835"/>
              <a:gd name="connsiteX15" fmla="*/ 386080 w 2072640"/>
              <a:gd name="connsiteY15" fmla="*/ 873760 h 1374835"/>
              <a:gd name="connsiteX16" fmla="*/ 416560 w 2072640"/>
              <a:gd name="connsiteY16" fmla="*/ 894080 h 1374835"/>
              <a:gd name="connsiteX17" fmla="*/ 447040 w 2072640"/>
              <a:gd name="connsiteY17" fmla="*/ 924560 h 1374835"/>
              <a:gd name="connsiteX18" fmla="*/ 487680 w 2072640"/>
              <a:gd name="connsiteY18" fmla="*/ 944880 h 1374835"/>
              <a:gd name="connsiteX19" fmla="*/ 518160 w 2072640"/>
              <a:gd name="connsiteY19" fmla="*/ 965200 h 1374835"/>
              <a:gd name="connsiteX20" fmla="*/ 568960 w 2072640"/>
              <a:gd name="connsiteY20" fmla="*/ 1005840 h 1374835"/>
              <a:gd name="connsiteX21" fmla="*/ 619760 w 2072640"/>
              <a:gd name="connsiteY21" fmla="*/ 1056640 h 1374835"/>
              <a:gd name="connsiteX22" fmla="*/ 680720 w 2072640"/>
              <a:gd name="connsiteY22" fmla="*/ 1076960 h 1374835"/>
              <a:gd name="connsiteX23" fmla="*/ 782320 w 2072640"/>
              <a:gd name="connsiteY23" fmla="*/ 1137920 h 1374835"/>
              <a:gd name="connsiteX24" fmla="*/ 894080 w 2072640"/>
              <a:gd name="connsiteY24" fmla="*/ 1198880 h 1374835"/>
              <a:gd name="connsiteX25" fmla="*/ 985520 w 2072640"/>
              <a:gd name="connsiteY25" fmla="*/ 1229360 h 1374835"/>
              <a:gd name="connsiteX26" fmla="*/ 1016000 w 2072640"/>
              <a:gd name="connsiteY26" fmla="*/ 1239520 h 1374835"/>
              <a:gd name="connsiteX27" fmla="*/ 1046480 w 2072640"/>
              <a:gd name="connsiteY27" fmla="*/ 1249680 h 1374835"/>
              <a:gd name="connsiteX28" fmla="*/ 1087120 w 2072640"/>
              <a:gd name="connsiteY28" fmla="*/ 1270000 h 1374835"/>
              <a:gd name="connsiteX29" fmla="*/ 1117600 w 2072640"/>
              <a:gd name="connsiteY29" fmla="*/ 1280160 h 1374835"/>
              <a:gd name="connsiteX30" fmla="*/ 1198880 w 2072640"/>
              <a:gd name="connsiteY30" fmla="*/ 1300480 h 1374835"/>
              <a:gd name="connsiteX31" fmla="*/ 1239520 w 2072640"/>
              <a:gd name="connsiteY31" fmla="*/ 1320800 h 1374835"/>
              <a:gd name="connsiteX32" fmla="*/ 1280160 w 2072640"/>
              <a:gd name="connsiteY32" fmla="*/ 1330960 h 1374835"/>
              <a:gd name="connsiteX33" fmla="*/ 1310640 w 2072640"/>
              <a:gd name="connsiteY33" fmla="*/ 1341120 h 1374835"/>
              <a:gd name="connsiteX34" fmla="*/ 1391920 w 2072640"/>
              <a:gd name="connsiteY34" fmla="*/ 1361440 h 1374835"/>
              <a:gd name="connsiteX35" fmla="*/ 1422400 w 2072640"/>
              <a:gd name="connsiteY35" fmla="*/ 1371600 h 1374835"/>
              <a:gd name="connsiteX36" fmla="*/ 2072640 w 2072640"/>
              <a:gd name="connsiteY36" fmla="*/ 1371600 h 137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72640" h="1374835">
                <a:moveTo>
                  <a:pt x="0" y="0"/>
                </a:moveTo>
                <a:cubicBezTo>
                  <a:pt x="6773" y="33867"/>
                  <a:pt x="1162" y="72863"/>
                  <a:pt x="20320" y="101600"/>
                </a:cubicBezTo>
                <a:cubicBezTo>
                  <a:pt x="40186" y="131399"/>
                  <a:pt x="42387" y="128909"/>
                  <a:pt x="50800" y="162560"/>
                </a:cubicBezTo>
                <a:cubicBezTo>
                  <a:pt x="77979" y="271277"/>
                  <a:pt x="39509" y="146746"/>
                  <a:pt x="71120" y="304800"/>
                </a:cubicBezTo>
                <a:cubicBezTo>
                  <a:pt x="75321" y="325803"/>
                  <a:pt x="86245" y="344980"/>
                  <a:pt x="91440" y="365760"/>
                </a:cubicBezTo>
                <a:cubicBezTo>
                  <a:pt x="94827" y="379307"/>
                  <a:pt x="95355" y="393911"/>
                  <a:pt x="101600" y="406400"/>
                </a:cubicBezTo>
                <a:cubicBezTo>
                  <a:pt x="109173" y="421546"/>
                  <a:pt x="121920" y="433493"/>
                  <a:pt x="132080" y="447040"/>
                </a:cubicBezTo>
                <a:cubicBezTo>
                  <a:pt x="138853" y="467360"/>
                  <a:pt x="140519" y="490178"/>
                  <a:pt x="152400" y="508000"/>
                </a:cubicBezTo>
                <a:cubicBezTo>
                  <a:pt x="200288" y="579832"/>
                  <a:pt x="140189" y="490905"/>
                  <a:pt x="203200" y="579120"/>
                </a:cubicBezTo>
                <a:cubicBezTo>
                  <a:pt x="210297" y="589056"/>
                  <a:pt x="218059" y="598678"/>
                  <a:pt x="223520" y="609600"/>
                </a:cubicBezTo>
                <a:cubicBezTo>
                  <a:pt x="228309" y="619179"/>
                  <a:pt x="228367" y="630781"/>
                  <a:pt x="233680" y="640080"/>
                </a:cubicBezTo>
                <a:cubicBezTo>
                  <a:pt x="242081" y="654782"/>
                  <a:pt x="254449" y="666848"/>
                  <a:pt x="264160" y="680720"/>
                </a:cubicBezTo>
                <a:cubicBezTo>
                  <a:pt x="278165" y="700727"/>
                  <a:pt x="291253" y="721360"/>
                  <a:pt x="304800" y="741680"/>
                </a:cubicBezTo>
                <a:lnTo>
                  <a:pt x="345440" y="802640"/>
                </a:lnTo>
                <a:cubicBezTo>
                  <a:pt x="352213" y="812800"/>
                  <a:pt x="360299" y="822198"/>
                  <a:pt x="365760" y="833120"/>
                </a:cubicBezTo>
                <a:cubicBezTo>
                  <a:pt x="372533" y="846667"/>
                  <a:pt x="376384" y="862125"/>
                  <a:pt x="386080" y="873760"/>
                </a:cubicBezTo>
                <a:cubicBezTo>
                  <a:pt x="393897" y="883141"/>
                  <a:pt x="407179" y="886263"/>
                  <a:pt x="416560" y="894080"/>
                </a:cubicBezTo>
                <a:cubicBezTo>
                  <a:pt x="427598" y="903278"/>
                  <a:pt x="435348" y="916209"/>
                  <a:pt x="447040" y="924560"/>
                </a:cubicBezTo>
                <a:cubicBezTo>
                  <a:pt x="459365" y="933363"/>
                  <a:pt x="474530" y="937366"/>
                  <a:pt x="487680" y="944880"/>
                </a:cubicBezTo>
                <a:cubicBezTo>
                  <a:pt x="498282" y="950938"/>
                  <a:pt x="508000" y="958427"/>
                  <a:pt x="518160" y="965200"/>
                </a:cubicBezTo>
                <a:cubicBezTo>
                  <a:pt x="576394" y="1052551"/>
                  <a:pt x="498853" y="949754"/>
                  <a:pt x="568960" y="1005840"/>
                </a:cubicBezTo>
                <a:cubicBezTo>
                  <a:pt x="623993" y="1049867"/>
                  <a:pt x="551180" y="1026160"/>
                  <a:pt x="619760" y="1056640"/>
                </a:cubicBezTo>
                <a:cubicBezTo>
                  <a:pt x="639333" y="1065339"/>
                  <a:pt x="662898" y="1065079"/>
                  <a:pt x="680720" y="1076960"/>
                </a:cubicBezTo>
                <a:cubicBezTo>
                  <a:pt x="829845" y="1176377"/>
                  <a:pt x="672974" y="1075437"/>
                  <a:pt x="782320" y="1137920"/>
                </a:cubicBezTo>
                <a:cubicBezTo>
                  <a:pt x="834260" y="1167600"/>
                  <a:pt x="811166" y="1171242"/>
                  <a:pt x="894080" y="1198880"/>
                </a:cubicBezTo>
                <a:lnTo>
                  <a:pt x="985520" y="1229360"/>
                </a:lnTo>
                <a:lnTo>
                  <a:pt x="1016000" y="1239520"/>
                </a:lnTo>
                <a:cubicBezTo>
                  <a:pt x="1026160" y="1242907"/>
                  <a:pt x="1036901" y="1244891"/>
                  <a:pt x="1046480" y="1249680"/>
                </a:cubicBezTo>
                <a:cubicBezTo>
                  <a:pt x="1060027" y="1256453"/>
                  <a:pt x="1073199" y="1264034"/>
                  <a:pt x="1087120" y="1270000"/>
                </a:cubicBezTo>
                <a:cubicBezTo>
                  <a:pt x="1096964" y="1274219"/>
                  <a:pt x="1107210" y="1277563"/>
                  <a:pt x="1117600" y="1280160"/>
                </a:cubicBezTo>
                <a:cubicBezTo>
                  <a:pt x="1155766" y="1289701"/>
                  <a:pt x="1166366" y="1286545"/>
                  <a:pt x="1198880" y="1300480"/>
                </a:cubicBezTo>
                <a:cubicBezTo>
                  <a:pt x="1212801" y="1306446"/>
                  <a:pt x="1225339" y="1315482"/>
                  <a:pt x="1239520" y="1320800"/>
                </a:cubicBezTo>
                <a:cubicBezTo>
                  <a:pt x="1252595" y="1325703"/>
                  <a:pt x="1266734" y="1327124"/>
                  <a:pt x="1280160" y="1330960"/>
                </a:cubicBezTo>
                <a:cubicBezTo>
                  <a:pt x="1290458" y="1333902"/>
                  <a:pt x="1300308" y="1338302"/>
                  <a:pt x="1310640" y="1341120"/>
                </a:cubicBezTo>
                <a:cubicBezTo>
                  <a:pt x="1337583" y="1348468"/>
                  <a:pt x="1365426" y="1352609"/>
                  <a:pt x="1391920" y="1361440"/>
                </a:cubicBezTo>
                <a:cubicBezTo>
                  <a:pt x="1402080" y="1364827"/>
                  <a:pt x="1411692" y="1371440"/>
                  <a:pt x="1422400" y="1371600"/>
                </a:cubicBezTo>
                <a:cubicBezTo>
                  <a:pt x="1639123" y="1374835"/>
                  <a:pt x="1855893" y="1371600"/>
                  <a:pt x="2072640" y="1371600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835692" y="1332746"/>
            <a:ext cx="10160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049052" y="1332746"/>
            <a:ext cx="10160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298732" y="2287786"/>
            <a:ext cx="10160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8512092" y="2287786"/>
            <a:ext cx="101600" cy="914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6652812" y="1495306"/>
            <a:ext cx="345440" cy="132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8329212" y="2562106"/>
            <a:ext cx="254000" cy="1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56793" y="1380473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θ</a:t>
            </a:r>
            <a:r>
              <a:rPr lang="en-GB" baseline="-25000" dirty="0" err="1" smtClean="0">
                <a:latin typeface="Comic Sans MS" pitchFamily="66" charset="0"/>
              </a:rPr>
              <a:t>ij</a:t>
            </a:r>
            <a:r>
              <a:rPr lang="en-GB" baseline="-25000" dirty="0" smtClean="0">
                <a:latin typeface="Comic Sans MS" pitchFamily="66" charset="0"/>
              </a:rPr>
              <a:t> </a:t>
            </a:r>
            <a:endParaRPr lang="en-GB" dirty="0"/>
          </a:p>
        </p:txBody>
      </p:sp>
      <p:pic>
        <p:nvPicPr>
          <p:cNvPr id="21" name="Picture 1" descr="C:\Projects_local\MATLAB\ExampleCode\Excersise\Task3\data\starfishUser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6" y="4718189"/>
            <a:ext cx="1799075" cy="142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637511" y="6083071"/>
            <a:ext cx="105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Ising</a:t>
            </a:r>
            <a:endParaRPr lang="en-GB" dirty="0"/>
          </a:p>
        </p:txBody>
      </p:sp>
      <p:pic>
        <p:nvPicPr>
          <p:cNvPr id="23" name="Picture 1" descr="C:\Projects_local\MATLAB\ExampleCode\Excersise\Task3\code\out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5844" y="4697872"/>
            <a:ext cx="1813269" cy="1435101"/>
          </a:xfrm>
          <a:prstGeom prst="rect">
            <a:avLst/>
          </a:prstGeom>
          <a:noFill/>
          <a:ln>
            <a:solidFill>
              <a:srgbClr val="F0AD00"/>
            </a:solidFill>
          </a:ln>
        </p:spPr>
      </p:pic>
      <p:pic>
        <p:nvPicPr>
          <p:cNvPr id="24" name="Picture 3" descr="C:\Projects_local\MATLAB\ExampleCode\Excersise\Task3\code\out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6581" y="4718189"/>
            <a:ext cx="1786945" cy="1414267"/>
          </a:xfrm>
          <a:prstGeom prst="rect">
            <a:avLst/>
          </a:prstGeom>
          <a:noFill/>
          <a:ln>
            <a:solidFill>
              <a:srgbClr val="F0AD00"/>
            </a:solidFill>
          </a:ln>
        </p:spPr>
      </p:pic>
      <p:pic>
        <p:nvPicPr>
          <p:cNvPr id="25" name="Picture 1" descr="C:\Projects_local\MATLAB\ExampleCode\Excersise\Task3\code\out.bmp"/>
          <p:cNvPicPr>
            <a:picLocks noChangeAspect="1" noChangeArrowheads="1"/>
          </p:cNvPicPr>
          <p:nvPr/>
        </p:nvPicPr>
        <p:blipFill>
          <a:blip r:embed="rId4" cstate="print"/>
          <a:srcRect l="74678" t="35631" r="12195" b="47596"/>
          <a:stretch>
            <a:fillRect/>
          </a:stretch>
        </p:blipFill>
        <p:spPr bwMode="auto">
          <a:xfrm>
            <a:off x="5155396" y="4089907"/>
            <a:ext cx="926117" cy="936523"/>
          </a:xfrm>
          <a:prstGeom prst="rect">
            <a:avLst/>
          </a:prstGeom>
          <a:noFill/>
          <a:ln>
            <a:solidFill>
              <a:srgbClr val="F0AD00"/>
            </a:solidFill>
          </a:ln>
        </p:spPr>
      </p:pic>
      <p:pic>
        <p:nvPicPr>
          <p:cNvPr id="26" name="Picture 3" descr="C:\Projects_local\MATLAB\ExampleCode\Excersise\Task3\code\out.bmp"/>
          <p:cNvPicPr>
            <a:picLocks noChangeAspect="1" noChangeArrowheads="1"/>
          </p:cNvPicPr>
          <p:nvPr/>
        </p:nvPicPr>
        <p:blipFill>
          <a:blip r:embed="rId5" cstate="print"/>
          <a:srcRect l="75413" t="36170" r="13240" b="48628"/>
          <a:stretch>
            <a:fillRect/>
          </a:stretch>
        </p:blipFill>
        <p:spPr bwMode="auto">
          <a:xfrm>
            <a:off x="3164164" y="4126775"/>
            <a:ext cx="863682" cy="915711"/>
          </a:xfrm>
          <a:prstGeom prst="rect">
            <a:avLst/>
          </a:prstGeom>
          <a:noFill/>
          <a:ln>
            <a:solidFill>
              <a:srgbClr val="F0AD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4233444" y="6064341"/>
            <a:ext cx="208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Edge-dependent</a:t>
            </a:r>
            <a:endParaRPr lang="en-GB" dirty="0"/>
          </a:p>
        </p:txBody>
      </p:sp>
      <p:pic>
        <p:nvPicPr>
          <p:cNvPr id="28" name="Picture 5" descr="\\Cam-01-srv\dfsroot\groups\vision\carrot\Work2\Presentations\InvitedTalks\OTHER\dresden2011\TaskSegment\code\ed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86" y="3381512"/>
            <a:ext cx="1233773" cy="8250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\\Cam-01-srv\dfsroot\groups\vision\carrot\Work2\Presentations\InvitedTalks\OTHER\dresden2011\TaskSegment\data\r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776" y="3300492"/>
            <a:ext cx="1413431" cy="94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28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Discriminative functions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4627" y="2164834"/>
            <a:ext cx="2084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E</a:t>
            </a:r>
            <a:r>
              <a:rPr lang="en-GB" sz="2000" b="1" dirty="0" smtClean="0">
                <a:latin typeface="Comic Sans MS" pitchFamily="66" charset="0"/>
              </a:rPr>
              <a:t>(</a:t>
            </a:r>
            <a:r>
              <a:rPr lang="en-GB" sz="2000" b="1" dirty="0" err="1" smtClean="0">
                <a:latin typeface="Comic Sans MS" pitchFamily="66" charset="0"/>
              </a:rPr>
              <a:t>x,z</a:t>
            </a:r>
            <a:r>
              <a:rPr lang="en-GB" sz="2000" b="1" dirty="0" smtClean="0">
                <a:latin typeface="Comic Sans MS" pitchFamily="66" charset="0"/>
              </a:rPr>
              <a:t>): </a:t>
            </a:r>
            <a:r>
              <a:rPr lang="en-GB" sz="2000" b="1" dirty="0" smtClean="0">
                <a:latin typeface="Comic Sans MS" pitchFamily="66" charset="0"/>
              </a:rPr>
              <a:t>L</a:t>
            </a:r>
            <a:r>
              <a:rPr lang="en-GB" sz="2000" b="1" baseline="30000" dirty="0" smtClean="0">
                <a:latin typeface="Comic Sans MS" pitchFamily="66" charset="0"/>
              </a:rPr>
              <a:t>n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smtClean="0">
                <a:latin typeface="Comic Sans MS" pitchFamily="66" charset="0"/>
              </a:rPr>
              <a:t>-&gt; R</a:t>
            </a:r>
            <a:endParaRPr lang="en-GB" sz="2000" b="1" dirty="0">
              <a:solidFill>
                <a:srgbClr val="F0AD0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627" y="1479371"/>
            <a:ext cx="7639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Models that </a:t>
            </a:r>
            <a:r>
              <a:rPr lang="en-GB" sz="2000" dirty="0" smtClean="0"/>
              <a:t>model the classification problem via a function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834627" y="2798802"/>
            <a:ext cx="51243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 smtClean="0"/>
              <a:t>Examples: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 - Energy which has been Loss-based trained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 - support vector machines</a:t>
            </a:r>
          </a:p>
          <a:p>
            <a:r>
              <a:rPr lang="en-GB" sz="2000" dirty="0" smtClean="0"/>
              <a:t>       - decision trees  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72727" y="4534456"/>
            <a:ext cx="72263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Pros: </a:t>
            </a:r>
            <a:r>
              <a:rPr lang="en-GB" sz="2400" dirty="0" smtClean="0"/>
              <a:t>most direct approach to model the problem 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b="1" dirty="0" smtClean="0"/>
              <a:t>Cons: </a:t>
            </a:r>
            <a:r>
              <a:rPr lang="en-GB" sz="2400" dirty="0" smtClean="0"/>
              <a:t>no probabilities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0044" y="2180223"/>
            <a:ext cx="2359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x* = </a:t>
            </a:r>
            <a:r>
              <a:rPr lang="en-GB" b="1" dirty="0" err="1">
                <a:latin typeface="Comic Sans MS" pitchFamily="66" charset="0"/>
              </a:rPr>
              <a:t>argmax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smtClean="0">
                <a:latin typeface="Comic Sans MS" pitchFamily="66" charset="0"/>
              </a:rPr>
              <a:t>E(</a:t>
            </a:r>
            <a:r>
              <a:rPr lang="en-GB" b="1" dirty="0" err="1" smtClean="0">
                <a:latin typeface="Comic Sans MS" pitchFamily="66" charset="0"/>
              </a:rPr>
              <a:t>x,z</a:t>
            </a:r>
            <a:r>
              <a:rPr lang="en-GB" b="1" dirty="0" smtClean="0">
                <a:latin typeface="Comic Sans MS" pitchFamily="66" charset="0"/>
              </a:rPr>
              <a:t>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507536" y="2378336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8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/>
              <a:t>Generative (probabilistic) models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Discriminative </a:t>
            </a:r>
            <a:r>
              <a:rPr lang="en-GB" sz="2400" b="1" dirty="0"/>
              <a:t>(probabilistic) </a:t>
            </a:r>
            <a:r>
              <a:rPr lang="en-GB" sz="2400" b="1" dirty="0" smtClean="0"/>
              <a:t>models</a:t>
            </a:r>
          </a:p>
          <a:p>
            <a:endParaRPr lang="en-GB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Discriminative functions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923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0" y="-403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Image segmentation … the full story </a:t>
            </a:r>
            <a:endParaRPr lang="en-GB" dirty="0"/>
          </a:p>
        </p:txBody>
      </p:sp>
      <p:pic>
        <p:nvPicPr>
          <p:cNvPr id="3" name="Picture 2" descr="C:\Local\Work+Work2\ImageEditingLibrary\DemoImages\Oueen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b="21934"/>
          <a:stretch/>
        </p:blipFill>
        <p:spPr bwMode="auto">
          <a:xfrm>
            <a:off x="3758449" y="1160617"/>
            <a:ext cx="5062038" cy="5172075"/>
          </a:xfrm>
          <a:prstGeom prst="rect">
            <a:avLst/>
          </a:prstGeom>
          <a:extLst/>
        </p:spPr>
      </p:pic>
      <p:pic>
        <p:nvPicPr>
          <p:cNvPr id="4" name="Picture 3" descr="\\Cam-01-srv\dfsroot\groups\vision\carrot\ImageEditingLibrary\DemoImages\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381" b="77243" l="30382" r="69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87" y="955506"/>
            <a:ext cx="2393227" cy="189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48634" y="6305798"/>
            <a:ext cx="4922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… a </a:t>
            </a:r>
            <a:r>
              <a:rPr lang="en-GB" sz="3200" dirty="0"/>
              <a:t>meeting with the Queen</a:t>
            </a:r>
          </a:p>
        </p:txBody>
      </p:sp>
    </p:spTree>
    <p:extLst>
      <p:ext uri="{BB962C8B-B14F-4D97-AF65-F5344CB8AC3E}">
        <p14:creationId xmlns:p14="http://schemas.microsoft.com/office/powerpoint/2010/main" val="19348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Segmentation</a:t>
            </a:r>
            <a:r>
              <a:rPr lang="en-GB" dirty="0"/>
              <a:t> </a:t>
            </a:r>
            <a:r>
              <a:rPr lang="en-GB" sz="2800" dirty="0" smtClean="0"/>
              <a:t>[</a:t>
            </a:r>
            <a:r>
              <a:rPr lang="en-GB" sz="2800" dirty="0" err="1" smtClean="0"/>
              <a:t>Boykov</a:t>
            </a:r>
            <a:r>
              <a:rPr lang="en-GB" sz="2800" dirty="0" smtClean="0"/>
              <a:t>&amp; Jolly ICCV ‘01]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652286" y="2586841"/>
            <a:ext cx="281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omic Sans MS" pitchFamily="66" charset="0"/>
              </a:rPr>
              <a:t>F</a:t>
            </a:r>
            <a:r>
              <a:rPr lang="en-GB" sz="2400" baseline="-25000" dirty="0" err="1" smtClean="0">
                <a:latin typeface="Comic Sans MS" pitchFamily="66" charset="0"/>
              </a:rPr>
              <a:t>p</a:t>
            </a:r>
            <a:r>
              <a:rPr lang="en-GB" sz="2400" dirty="0" smtClean="0">
                <a:latin typeface="Comic Sans MS" pitchFamily="66" charset="0"/>
              </a:rPr>
              <a:t> = </a:t>
            </a:r>
            <a:r>
              <a:rPr lang="en-GB" sz="2400" dirty="0" smtClean="0">
                <a:latin typeface="Calibri"/>
                <a:cs typeface="Calibri"/>
              </a:rPr>
              <a:t>∞   </a:t>
            </a:r>
            <a:r>
              <a:rPr lang="en-GB" sz="2400" dirty="0" err="1" smtClean="0">
                <a:latin typeface="Comic Sans MS" pitchFamily="66" charset="0"/>
              </a:rPr>
              <a:t>B</a:t>
            </a:r>
            <a:r>
              <a:rPr lang="en-GB" sz="2400" baseline="-25000" dirty="0" err="1" smtClean="0">
                <a:latin typeface="Comic Sans MS" pitchFamily="66" charset="0"/>
              </a:rPr>
              <a:t>p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= </a:t>
            </a:r>
            <a:r>
              <a:rPr lang="en-GB" sz="2400" dirty="0" smtClean="0">
                <a:latin typeface="Calibri"/>
                <a:cs typeface="Calibri"/>
              </a:rPr>
              <a:t>0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72" y="1374109"/>
            <a:ext cx="796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E(x) =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784" y="502915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Image </a:t>
            </a:r>
            <a:r>
              <a:rPr lang="en-GB" dirty="0" smtClean="0">
                <a:latin typeface="Comic Sans MS" pitchFamily="66" charset="0"/>
              </a:rPr>
              <a:t>z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 smtClean="0"/>
              <a:t>and user input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660821" y="4970082"/>
            <a:ext cx="3690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Output </a:t>
            </a:r>
            <a:br>
              <a:rPr lang="en-GB" dirty="0" smtClean="0"/>
            </a:br>
            <a:r>
              <a:rPr lang="en-GB" dirty="0" smtClean="0">
                <a:latin typeface="Comic Sans MS" pitchFamily="66" charset="0"/>
                <a:cs typeface="Calibri"/>
              </a:rPr>
              <a:t>x* = </a:t>
            </a:r>
            <a:r>
              <a:rPr lang="en-GB" dirty="0" err="1" smtClean="0">
                <a:latin typeface="Comic Sans MS" pitchFamily="66" charset="0"/>
                <a:cs typeface="Calibri"/>
              </a:rPr>
              <a:t>argmin</a:t>
            </a:r>
            <a:r>
              <a:rPr lang="en-GB" dirty="0" smtClean="0">
                <a:latin typeface="Comic Sans MS" pitchFamily="66" charset="0"/>
                <a:cs typeface="Calibri"/>
              </a:rPr>
              <a:t> E(x) </a:t>
            </a:r>
            <a:r>
              <a:rPr lang="el-GR" dirty="0">
                <a:latin typeface="Calibri"/>
                <a:cs typeface="Calibri"/>
              </a:rPr>
              <a:t>ϵ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>
                <a:latin typeface="Comic Sans MS" pitchFamily="66" charset="0"/>
                <a:cs typeface="Calibri"/>
              </a:rPr>
              <a:t>{0,1}</a:t>
            </a:r>
            <a:br>
              <a:rPr lang="en-GB" dirty="0">
                <a:latin typeface="Comic Sans MS" pitchFamily="66" charset="0"/>
                <a:cs typeface="Calibri"/>
              </a:rPr>
            </a:br>
            <a:endParaRPr lang="en-GB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68807" y="1359001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∑ </a:t>
            </a:r>
            <a:r>
              <a:rPr lang="en-GB" sz="2400" dirty="0" err="1" smtClean="0">
                <a:latin typeface="Comic Sans MS" pitchFamily="66" charset="0"/>
              </a:rPr>
              <a:t>F</a:t>
            </a:r>
            <a:r>
              <a:rPr lang="en-GB" sz="2400" baseline="-25000" dirty="0" err="1" smtClean="0">
                <a:latin typeface="Comic Sans MS" pitchFamily="66" charset="0"/>
              </a:rPr>
              <a:t>p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x</a:t>
            </a:r>
            <a:r>
              <a:rPr lang="en-GB" sz="2400" baseline="-25000" dirty="0" err="1" smtClean="0">
                <a:latin typeface="Comic Sans MS" pitchFamily="66" charset="0"/>
              </a:rPr>
              <a:t>p</a:t>
            </a:r>
            <a:r>
              <a:rPr lang="en-GB" sz="2400" dirty="0" smtClean="0">
                <a:latin typeface="Comic Sans MS" pitchFamily="66" charset="0"/>
              </a:rPr>
              <a:t>+ </a:t>
            </a:r>
            <a:r>
              <a:rPr lang="en-GB" sz="2400" dirty="0" err="1" smtClean="0">
                <a:latin typeface="Comic Sans MS" pitchFamily="66" charset="0"/>
              </a:rPr>
              <a:t>B</a:t>
            </a:r>
            <a:r>
              <a:rPr lang="en-GB" sz="2400" baseline="-25000" dirty="0" err="1" smtClean="0">
                <a:latin typeface="Comic Sans MS" pitchFamily="66" charset="0"/>
              </a:rPr>
              <a:t>p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(1-x</a:t>
            </a:r>
            <a:r>
              <a:rPr lang="en-GB" sz="2400" baseline="-25000" dirty="0" smtClean="0">
                <a:latin typeface="Comic Sans MS" pitchFamily="66" charset="0"/>
              </a:rPr>
              <a:t>p</a:t>
            </a:r>
            <a:r>
              <a:rPr lang="en-GB" sz="2400" dirty="0" smtClean="0">
                <a:latin typeface="Comic Sans MS" pitchFamily="66" charset="0"/>
              </a:rPr>
              <a:t>) 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28254" y="135900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+ ∑ </a:t>
            </a:r>
            <a:r>
              <a:rPr lang="en-GB" sz="2400" dirty="0" err="1" smtClean="0">
                <a:latin typeface="Comic Sans MS" pitchFamily="66" charset="0"/>
              </a:rPr>
              <a:t>w</a:t>
            </a:r>
            <a:r>
              <a:rPr lang="en-GB" sz="2400" baseline="-25000" dirty="0" err="1" smtClean="0">
                <a:latin typeface="Comic Sans MS" pitchFamily="66" charset="0"/>
              </a:rPr>
              <a:t>pq</a:t>
            </a:r>
            <a:r>
              <a:rPr lang="en-GB" sz="2400" dirty="0" err="1" smtClean="0">
                <a:latin typeface="Comic Sans MS" pitchFamily="66" charset="0"/>
              </a:rPr>
              <a:t>|x</a:t>
            </a:r>
            <a:r>
              <a:rPr lang="en-GB" sz="2400" baseline="-25000" dirty="0" err="1" smtClean="0">
                <a:latin typeface="Comic Sans MS" pitchFamily="66" charset="0"/>
              </a:rPr>
              <a:t>p</a:t>
            </a:r>
            <a:r>
              <a:rPr lang="en-GB" sz="2400" dirty="0" err="1">
                <a:latin typeface="Comic Sans MS" pitchFamily="66" charset="0"/>
              </a:rPr>
              <a:t>-</a:t>
            </a:r>
            <a:r>
              <a:rPr lang="en-GB" sz="2400" dirty="0" err="1" smtClean="0">
                <a:latin typeface="Comic Sans MS" pitchFamily="66" charset="0"/>
              </a:rPr>
              <a:t>x</a:t>
            </a:r>
            <a:r>
              <a:rPr lang="en-GB" sz="2400" baseline="-25000" dirty="0" err="1" smtClean="0">
                <a:latin typeface="Comic Sans MS" pitchFamily="66" charset="0"/>
              </a:rPr>
              <a:t>q</a:t>
            </a:r>
            <a:r>
              <a:rPr lang="en-GB" sz="2400" dirty="0" smtClean="0">
                <a:latin typeface="Comic Sans MS" pitchFamily="66" charset="0"/>
              </a:rPr>
              <a:t>|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89812" y="3635658"/>
            <a:ext cx="3254188" cy="1200329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Graph Cut: Global optimum in polynomial time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dirty="0" smtClean="0"/>
              <a:t>~0.3sec  for 1MPixel image [</a:t>
            </a:r>
            <a:r>
              <a:rPr lang="en-GB" dirty="0" err="1" smtClean="0"/>
              <a:t>Boykov</a:t>
            </a:r>
            <a:r>
              <a:rPr lang="en-GB" dirty="0" smtClean="0"/>
              <a:t>, Kolmogorov, PAMI ‘04]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9306" y="2901175"/>
            <a:ext cx="365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mic Sans MS" pitchFamily="66" charset="0"/>
              </a:rPr>
              <a:t>w</a:t>
            </a:r>
            <a:r>
              <a:rPr lang="en-GB" baseline="-25000" dirty="0" err="1" smtClean="0">
                <a:latin typeface="Comic Sans MS" pitchFamily="66" charset="0"/>
              </a:rPr>
              <a:t>pq</a:t>
            </a:r>
            <a:r>
              <a:rPr lang="en-GB" dirty="0" smtClean="0">
                <a:latin typeface="Comic Sans MS" pitchFamily="66" charset="0"/>
              </a:rPr>
              <a:t> = </a:t>
            </a:r>
            <a:r>
              <a:rPr lang="en-GB" dirty="0" err="1" smtClean="0">
                <a:latin typeface="Comic Sans MS" pitchFamily="66" charset="0"/>
              </a:rPr>
              <a:t>w</a:t>
            </a:r>
            <a:r>
              <a:rPr lang="en-GB" baseline="-25000" dirty="0" err="1" smtClean="0">
                <a:latin typeface="Comic Sans MS" pitchFamily="66" charset="0"/>
              </a:rPr>
              <a:t>i</a:t>
            </a:r>
            <a:r>
              <a:rPr lang="en-GB" dirty="0" smtClean="0">
                <a:latin typeface="Comic Sans MS" pitchFamily="66" charset="0"/>
              </a:rPr>
              <a:t> + </a:t>
            </a:r>
            <a:r>
              <a:rPr lang="en-GB" dirty="0" err="1" smtClean="0">
                <a:latin typeface="Comic Sans MS" pitchFamily="66" charset="0"/>
              </a:rPr>
              <a:t>w</a:t>
            </a:r>
            <a:r>
              <a:rPr lang="en-GB" baseline="-25000" dirty="0" err="1" smtClean="0">
                <a:latin typeface="Comic Sans MS" pitchFamily="66" charset="0"/>
              </a:rPr>
              <a:t>c</a:t>
            </a:r>
            <a:r>
              <a:rPr lang="en-GB" baseline="-25000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exp</a:t>
            </a:r>
            <a:r>
              <a:rPr lang="en-GB" dirty="0" smtClean="0">
                <a:latin typeface="Comic Sans MS" pitchFamily="66" charset="0"/>
              </a:rPr>
              <a:t>(-w</a:t>
            </a:r>
            <a:r>
              <a:rPr lang="el-GR" baseline="-25000" dirty="0" smtClean="0">
                <a:latin typeface="Comic Sans MS" pitchFamily="66" charset="0"/>
              </a:rPr>
              <a:t>β</a:t>
            </a:r>
            <a:r>
              <a:rPr lang="en-GB" dirty="0" smtClean="0">
                <a:latin typeface="Comic Sans MS" pitchFamily="66" charset="0"/>
              </a:rPr>
              <a:t>||</a:t>
            </a:r>
            <a:r>
              <a:rPr lang="en-GB" dirty="0" err="1" smtClean="0">
                <a:latin typeface="Comic Sans MS" pitchFamily="66" charset="0"/>
              </a:rPr>
              <a:t>z</a:t>
            </a:r>
            <a:r>
              <a:rPr lang="en-GB" baseline="-25000" dirty="0" err="1" smtClean="0">
                <a:latin typeface="Comic Sans MS" pitchFamily="66" charset="0"/>
              </a:rPr>
              <a:t>p</a:t>
            </a:r>
            <a:r>
              <a:rPr lang="en-GB" dirty="0" err="1" smtClean="0">
                <a:latin typeface="Comic Sans MS" pitchFamily="66" charset="0"/>
              </a:rPr>
              <a:t>-z</a:t>
            </a:r>
            <a:r>
              <a:rPr lang="en-GB" baseline="-25000" dirty="0" err="1" smtClean="0">
                <a:latin typeface="Comic Sans MS" pitchFamily="66" charset="0"/>
              </a:rPr>
              <a:t>q</a:t>
            </a:r>
            <a:r>
              <a:rPr lang="en-GB" dirty="0" smtClean="0">
                <a:latin typeface="Comic Sans MS" pitchFamily="66" charset="0"/>
              </a:rPr>
              <a:t>||</a:t>
            </a:r>
            <a:r>
              <a:rPr lang="en-GB" baseline="30000" dirty="0" smtClean="0">
                <a:latin typeface="Comic Sans MS" pitchFamily="66" charset="0"/>
              </a:rPr>
              <a:t>2</a:t>
            </a:r>
            <a:r>
              <a:rPr lang="en-GB" dirty="0" smtClean="0">
                <a:latin typeface="Comic Sans MS" pitchFamily="66" charset="0"/>
              </a:rPr>
              <a:t>)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60611" y="2775669"/>
            <a:ext cx="699247" cy="125506"/>
          </a:xfrm>
          <a:custGeom>
            <a:avLst/>
            <a:gdLst>
              <a:gd name="connsiteX0" fmla="*/ 0 w 699247"/>
              <a:gd name="connsiteY0" fmla="*/ 62753 h 125506"/>
              <a:gd name="connsiteX1" fmla="*/ 44823 w 699247"/>
              <a:gd name="connsiteY1" fmla="*/ 35859 h 125506"/>
              <a:gd name="connsiteX2" fmla="*/ 80682 w 699247"/>
              <a:gd name="connsiteY2" fmla="*/ 8965 h 125506"/>
              <a:gd name="connsiteX3" fmla="*/ 107576 w 699247"/>
              <a:gd name="connsiteY3" fmla="*/ 0 h 125506"/>
              <a:gd name="connsiteX4" fmla="*/ 206188 w 699247"/>
              <a:gd name="connsiteY4" fmla="*/ 8965 h 125506"/>
              <a:gd name="connsiteX5" fmla="*/ 242047 w 699247"/>
              <a:gd name="connsiteY5" fmla="*/ 26895 h 125506"/>
              <a:gd name="connsiteX6" fmla="*/ 304800 w 699247"/>
              <a:gd name="connsiteY6" fmla="*/ 53789 h 125506"/>
              <a:gd name="connsiteX7" fmla="*/ 340659 w 699247"/>
              <a:gd name="connsiteY7" fmla="*/ 71718 h 125506"/>
              <a:gd name="connsiteX8" fmla="*/ 376517 w 699247"/>
              <a:gd name="connsiteY8" fmla="*/ 80683 h 125506"/>
              <a:gd name="connsiteX9" fmla="*/ 439270 w 699247"/>
              <a:gd name="connsiteY9" fmla="*/ 107577 h 125506"/>
              <a:gd name="connsiteX10" fmla="*/ 493059 w 699247"/>
              <a:gd name="connsiteY10" fmla="*/ 125506 h 125506"/>
              <a:gd name="connsiteX11" fmla="*/ 555812 w 699247"/>
              <a:gd name="connsiteY11" fmla="*/ 116542 h 125506"/>
              <a:gd name="connsiteX12" fmla="*/ 582706 w 699247"/>
              <a:gd name="connsiteY12" fmla="*/ 98612 h 125506"/>
              <a:gd name="connsiteX13" fmla="*/ 609600 w 699247"/>
              <a:gd name="connsiteY13" fmla="*/ 89648 h 125506"/>
              <a:gd name="connsiteX14" fmla="*/ 663388 w 699247"/>
              <a:gd name="connsiteY14" fmla="*/ 53789 h 125506"/>
              <a:gd name="connsiteX15" fmla="*/ 699247 w 699247"/>
              <a:gd name="connsiteY15" fmla="*/ 35859 h 1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9247" h="125506">
                <a:moveTo>
                  <a:pt x="0" y="62753"/>
                </a:moveTo>
                <a:cubicBezTo>
                  <a:pt x="14941" y="53788"/>
                  <a:pt x="30325" y="45524"/>
                  <a:pt x="44823" y="35859"/>
                </a:cubicBezTo>
                <a:cubicBezTo>
                  <a:pt x="57255" y="27571"/>
                  <a:pt x="67709" y="16378"/>
                  <a:pt x="80682" y="8965"/>
                </a:cubicBezTo>
                <a:cubicBezTo>
                  <a:pt x="88887" y="4277"/>
                  <a:pt x="98611" y="2988"/>
                  <a:pt x="107576" y="0"/>
                </a:cubicBezTo>
                <a:cubicBezTo>
                  <a:pt x="140447" y="2988"/>
                  <a:pt x="173823" y="2492"/>
                  <a:pt x="206188" y="8965"/>
                </a:cubicBezTo>
                <a:cubicBezTo>
                  <a:pt x="219292" y="11586"/>
                  <a:pt x="229881" y="21365"/>
                  <a:pt x="242047" y="26895"/>
                </a:cubicBezTo>
                <a:cubicBezTo>
                  <a:pt x="262765" y="36312"/>
                  <a:pt x="284082" y="44372"/>
                  <a:pt x="304800" y="53789"/>
                </a:cubicBezTo>
                <a:cubicBezTo>
                  <a:pt x="316966" y="59319"/>
                  <a:pt x="328146" y="67026"/>
                  <a:pt x="340659" y="71718"/>
                </a:cubicBezTo>
                <a:cubicBezTo>
                  <a:pt x="352195" y="76044"/>
                  <a:pt x="364564" y="77695"/>
                  <a:pt x="376517" y="80683"/>
                </a:cubicBezTo>
                <a:cubicBezTo>
                  <a:pt x="408167" y="112332"/>
                  <a:pt x="380848" y="91644"/>
                  <a:pt x="439270" y="107577"/>
                </a:cubicBezTo>
                <a:cubicBezTo>
                  <a:pt x="457504" y="112550"/>
                  <a:pt x="493059" y="125506"/>
                  <a:pt x="493059" y="125506"/>
                </a:cubicBezTo>
                <a:cubicBezTo>
                  <a:pt x="513977" y="122518"/>
                  <a:pt x="535573" y="122614"/>
                  <a:pt x="555812" y="116542"/>
                </a:cubicBezTo>
                <a:cubicBezTo>
                  <a:pt x="566132" y="113446"/>
                  <a:pt x="573069" y="103430"/>
                  <a:pt x="582706" y="98612"/>
                </a:cubicBezTo>
                <a:cubicBezTo>
                  <a:pt x="591158" y="94386"/>
                  <a:pt x="600635" y="92636"/>
                  <a:pt x="609600" y="89648"/>
                </a:cubicBezTo>
                <a:cubicBezTo>
                  <a:pt x="627529" y="77695"/>
                  <a:pt x="642945" y="60603"/>
                  <a:pt x="663388" y="53789"/>
                </a:cubicBezTo>
                <a:cubicBezTo>
                  <a:pt x="694291" y="43488"/>
                  <a:pt x="683600" y="51506"/>
                  <a:pt x="699247" y="35859"/>
                </a:cubicBezTo>
              </a:path>
            </a:pathLst>
          </a:custGeom>
          <a:noFill/>
          <a:ln w="76200">
            <a:solidFill>
              <a:srgbClr val="000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842682" y="2290122"/>
            <a:ext cx="699247" cy="125506"/>
          </a:xfrm>
          <a:custGeom>
            <a:avLst/>
            <a:gdLst>
              <a:gd name="connsiteX0" fmla="*/ 0 w 699247"/>
              <a:gd name="connsiteY0" fmla="*/ 62753 h 125506"/>
              <a:gd name="connsiteX1" fmla="*/ 44823 w 699247"/>
              <a:gd name="connsiteY1" fmla="*/ 35859 h 125506"/>
              <a:gd name="connsiteX2" fmla="*/ 80682 w 699247"/>
              <a:gd name="connsiteY2" fmla="*/ 8965 h 125506"/>
              <a:gd name="connsiteX3" fmla="*/ 107576 w 699247"/>
              <a:gd name="connsiteY3" fmla="*/ 0 h 125506"/>
              <a:gd name="connsiteX4" fmla="*/ 206188 w 699247"/>
              <a:gd name="connsiteY4" fmla="*/ 8965 h 125506"/>
              <a:gd name="connsiteX5" fmla="*/ 242047 w 699247"/>
              <a:gd name="connsiteY5" fmla="*/ 26895 h 125506"/>
              <a:gd name="connsiteX6" fmla="*/ 304800 w 699247"/>
              <a:gd name="connsiteY6" fmla="*/ 53789 h 125506"/>
              <a:gd name="connsiteX7" fmla="*/ 340659 w 699247"/>
              <a:gd name="connsiteY7" fmla="*/ 71718 h 125506"/>
              <a:gd name="connsiteX8" fmla="*/ 376517 w 699247"/>
              <a:gd name="connsiteY8" fmla="*/ 80683 h 125506"/>
              <a:gd name="connsiteX9" fmla="*/ 439270 w 699247"/>
              <a:gd name="connsiteY9" fmla="*/ 107577 h 125506"/>
              <a:gd name="connsiteX10" fmla="*/ 493059 w 699247"/>
              <a:gd name="connsiteY10" fmla="*/ 125506 h 125506"/>
              <a:gd name="connsiteX11" fmla="*/ 555812 w 699247"/>
              <a:gd name="connsiteY11" fmla="*/ 116542 h 125506"/>
              <a:gd name="connsiteX12" fmla="*/ 582706 w 699247"/>
              <a:gd name="connsiteY12" fmla="*/ 98612 h 125506"/>
              <a:gd name="connsiteX13" fmla="*/ 609600 w 699247"/>
              <a:gd name="connsiteY13" fmla="*/ 89648 h 125506"/>
              <a:gd name="connsiteX14" fmla="*/ 663388 w 699247"/>
              <a:gd name="connsiteY14" fmla="*/ 53789 h 125506"/>
              <a:gd name="connsiteX15" fmla="*/ 699247 w 699247"/>
              <a:gd name="connsiteY15" fmla="*/ 35859 h 1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9247" h="125506">
                <a:moveTo>
                  <a:pt x="0" y="62753"/>
                </a:moveTo>
                <a:cubicBezTo>
                  <a:pt x="14941" y="53788"/>
                  <a:pt x="30325" y="45524"/>
                  <a:pt x="44823" y="35859"/>
                </a:cubicBezTo>
                <a:cubicBezTo>
                  <a:pt x="57255" y="27571"/>
                  <a:pt x="67709" y="16378"/>
                  <a:pt x="80682" y="8965"/>
                </a:cubicBezTo>
                <a:cubicBezTo>
                  <a:pt x="88887" y="4277"/>
                  <a:pt x="98611" y="2988"/>
                  <a:pt x="107576" y="0"/>
                </a:cubicBezTo>
                <a:cubicBezTo>
                  <a:pt x="140447" y="2988"/>
                  <a:pt x="173823" y="2492"/>
                  <a:pt x="206188" y="8965"/>
                </a:cubicBezTo>
                <a:cubicBezTo>
                  <a:pt x="219292" y="11586"/>
                  <a:pt x="229881" y="21365"/>
                  <a:pt x="242047" y="26895"/>
                </a:cubicBezTo>
                <a:cubicBezTo>
                  <a:pt x="262765" y="36312"/>
                  <a:pt x="284082" y="44372"/>
                  <a:pt x="304800" y="53789"/>
                </a:cubicBezTo>
                <a:cubicBezTo>
                  <a:pt x="316966" y="59319"/>
                  <a:pt x="328146" y="67026"/>
                  <a:pt x="340659" y="71718"/>
                </a:cubicBezTo>
                <a:cubicBezTo>
                  <a:pt x="352195" y="76044"/>
                  <a:pt x="364564" y="77695"/>
                  <a:pt x="376517" y="80683"/>
                </a:cubicBezTo>
                <a:cubicBezTo>
                  <a:pt x="408167" y="112332"/>
                  <a:pt x="380848" y="91644"/>
                  <a:pt x="439270" y="107577"/>
                </a:cubicBezTo>
                <a:cubicBezTo>
                  <a:pt x="457504" y="112550"/>
                  <a:pt x="493059" y="125506"/>
                  <a:pt x="493059" y="125506"/>
                </a:cubicBezTo>
                <a:cubicBezTo>
                  <a:pt x="513977" y="122518"/>
                  <a:pt x="535573" y="122614"/>
                  <a:pt x="555812" y="116542"/>
                </a:cubicBezTo>
                <a:cubicBezTo>
                  <a:pt x="566132" y="113446"/>
                  <a:pt x="573069" y="103430"/>
                  <a:pt x="582706" y="98612"/>
                </a:cubicBezTo>
                <a:cubicBezTo>
                  <a:pt x="591158" y="94386"/>
                  <a:pt x="600635" y="92636"/>
                  <a:pt x="609600" y="89648"/>
                </a:cubicBezTo>
                <a:cubicBezTo>
                  <a:pt x="627529" y="77695"/>
                  <a:pt x="642945" y="60603"/>
                  <a:pt x="663388" y="53789"/>
                </a:cubicBezTo>
                <a:cubicBezTo>
                  <a:pt x="694291" y="43488"/>
                  <a:pt x="683600" y="51506"/>
                  <a:pt x="699247" y="3585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661251" y="2119223"/>
            <a:ext cx="281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omic Sans MS" pitchFamily="66" charset="0"/>
              </a:rPr>
              <a:t>F</a:t>
            </a:r>
            <a:r>
              <a:rPr lang="en-GB" sz="2400" baseline="-25000" dirty="0" err="1" smtClean="0">
                <a:latin typeface="Comic Sans MS" pitchFamily="66" charset="0"/>
              </a:rPr>
              <a:t>p</a:t>
            </a:r>
            <a:r>
              <a:rPr lang="en-GB" sz="2400" dirty="0" smtClean="0">
                <a:latin typeface="Comic Sans MS" pitchFamily="66" charset="0"/>
              </a:rPr>
              <a:t> = </a:t>
            </a:r>
            <a:r>
              <a:rPr lang="en-GB" sz="2400" dirty="0">
                <a:latin typeface="Calibri"/>
                <a:cs typeface="Calibri"/>
              </a:rPr>
              <a:t>0</a:t>
            </a:r>
            <a:r>
              <a:rPr lang="en-GB" sz="2400" dirty="0" smtClean="0">
                <a:latin typeface="Calibri"/>
                <a:cs typeface="Calibri"/>
              </a:rPr>
              <a:t>    </a:t>
            </a:r>
            <a:r>
              <a:rPr lang="en-GB" sz="2400" dirty="0" err="1" smtClean="0">
                <a:latin typeface="Comic Sans MS" pitchFamily="66" charset="0"/>
              </a:rPr>
              <a:t>B</a:t>
            </a:r>
            <a:r>
              <a:rPr lang="en-GB" sz="2400" baseline="-25000" dirty="0" err="1" smtClean="0">
                <a:latin typeface="Comic Sans MS" pitchFamily="66" charset="0"/>
              </a:rPr>
              <a:t>p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= </a:t>
            </a:r>
            <a:r>
              <a:rPr lang="en-GB" sz="2400" dirty="0">
                <a:latin typeface="Calibri"/>
                <a:cs typeface="Calibri"/>
              </a:rPr>
              <a:t>∞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8194" name="Picture 2" descr="\\Cam-01-srv\dfsroot\groups\vision\carrot\Work2\Presentations\InvitedTalks\OTHER\dresden2011\TaskSegment\code\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98" y="3435350"/>
            <a:ext cx="2412000" cy="160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Cam-01-srv\dfsroot\groups\vision\carrot\Work2\Presentations\InvitedTalks\OTHER\dresden2011\TaskSegment\data\flowersUser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6" y="3463925"/>
            <a:ext cx="2412000" cy="160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" name="Rectangle 363"/>
          <p:cNvSpPr/>
          <p:nvPr/>
        </p:nvSpPr>
        <p:spPr>
          <a:xfrm>
            <a:off x="3325906" y="3505200"/>
            <a:ext cx="2160494" cy="14612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6" name="Picture 4" descr="\\Cam-01-srv\dfsroot\groups\vision\carrot\Work2\Presentations\InvitedTalks\OTHER\dresden2011\TaskSegment\data\flowersGrabcut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9" y="3463063"/>
            <a:ext cx="2412000" cy="16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\\Cam-01-srv\dfsroot\groups\vision\carrot\Work2\Presentations\InvitedTalks\OTHER\dresden2011\TaskSegment\code\ed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56" y="1507905"/>
            <a:ext cx="2027567" cy="13559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293836" y="1687014"/>
            <a:ext cx="638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err="1">
                <a:latin typeface="Comic Sans MS" pitchFamily="66" charset="0"/>
              </a:rPr>
              <a:t>pq</a:t>
            </a:r>
            <a:r>
              <a:rPr lang="en-GB" sz="1200" dirty="0">
                <a:latin typeface="Comic Sans MS" pitchFamily="66" charset="0"/>
              </a:rPr>
              <a:t> </a:t>
            </a:r>
            <a:r>
              <a:rPr lang="el-GR" sz="1400" dirty="0">
                <a:latin typeface="Comic Sans MS" pitchFamily="66" charset="0"/>
                <a:cs typeface="Calibri"/>
              </a:rPr>
              <a:t>ϵ</a:t>
            </a:r>
            <a:r>
              <a:rPr lang="en-GB" sz="1200" dirty="0">
                <a:latin typeface="Comic Sans MS" pitchFamily="66" charset="0"/>
                <a:cs typeface="Calibri"/>
              </a:rPr>
              <a:t> E</a:t>
            </a:r>
            <a:r>
              <a:rPr lang="en-GB" sz="1200" baseline="-25000" dirty="0">
                <a:latin typeface="Comic Sans MS" pitchFamily="66" charset="0"/>
              </a:rPr>
              <a:t> </a:t>
            </a:r>
            <a:endParaRPr lang="en-GB" sz="1200" dirty="0"/>
          </a:p>
        </p:txBody>
      </p:sp>
      <p:sp>
        <p:nvSpPr>
          <p:cNvPr id="393" name="Rectangle 392"/>
          <p:cNvSpPr/>
          <p:nvPr/>
        </p:nvSpPr>
        <p:spPr>
          <a:xfrm>
            <a:off x="1514778" y="1669084"/>
            <a:ext cx="561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p </a:t>
            </a:r>
            <a:r>
              <a:rPr lang="el-GR" sz="1400" dirty="0">
                <a:latin typeface="Comic Sans MS" pitchFamily="66" charset="0"/>
                <a:cs typeface="Calibri"/>
              </a:rPr>
              <a:t>ϵ</a:t>
            </a:r>
            <a:r>
              <a:rPr lang="en-GB" sz="1200" dirty="0">
                <a:latin typeface="Comic Sans MS" pitchFamily="66" charset="0"/>
                <a:cs typeface="Calibri"/>
              </a:rPr>
              <a:t> </a:t>
            </a:r>
            <a:r>
              <a:rPr lang="en-GB" sz="1200" dirty="0" smtClean="0">
                <a:latin typeface="Comic Sans MS" pitchFamily="66" charset="0"/>
                <a:cs typeface="Calibri"/>
              </a:rPr>
              <a:t>V</a:t>
            </a:r>
            <a:r>
              <a:rPr lang="en-GB" sz="1200" baseline="-25000" dirty="0" smtClean="0">
                <a:latin typeface="Comic Sans MS" pitchFamily="66" charset="0"/>
              </a:rPr>
              <a:t> </a:t>
            </a:r>
            <a:endParaRPr lang="en-GB" sz="1200" dirty="0"/>
          </a:p>
        </p:txBody>
      </p:sp>
      <p:sp>
        <p:nvSpPr>
          <p:cNvPr id="4" name="Rectangle 3"/>
          <p:cNvSpPr/>
          <p:nvPr/>
        </p:nvSpPr>
        <p:spPr>
          <a:xfrm>
            <a:off x="4016123" y="5410885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  <a:cs typeface="Calibri"/>
              </a:rPr>
              <a:t>x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34074" y="5970639"/>
            <a:ext cx="619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to prevent the trivial solution?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6649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3152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What is a good segmentation?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651390" y="1304549"/>
            <a:ext cx="3742889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Objects (fore- and background) are </a:t>
            </a:r>
            <a:br>
              <a:rPr lang="en-GB" dirty="0" smtClean="0"/>
            </a:br>
            <a:r>
              <a:rPr lang="en-GB" dirty="0" smtClean="0"/>
              <a:t>self-similar </a:t>
            </a:r>
            <a:r>
              <a:rPr lang="en-GB" dirty="0" err="1" smtClean="0"/>
              <a:t>wrt</a:t>
            </a:r>
            <a:r>
              <a:rPr lang="en-GB" dirty="0" smtClean="0"/>
              <a:t> appearance</a:t>
            </a:r>
            <a:endParaRPr lang="en-GB" dirty="0"/>
          </a:p>
        </p:txBody>
      </p:sp>
      <p:pic>
        <p:nvPicPr>
          <p:cNvPr id="10242" name="Picture 2" descr="\\Cam-01-srv\dfsroot\groups\vision\carrot\Work2\Presentations\InvitedTalks\OTHER\dresden2011\TaskSegment\code\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8" y="946494"/>
            <a:ext cx="1549805" cy="116235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\\Cam-01-srv\dfsroot\groups\vision\carrot\Work2\Presentations\InvitedTalks\OTHER\dresden2011\TaskSegment\code\image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9" y="2902472"/>
            <a:ext cx="1368000" cy="1026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\\Cam-01-srv\dfsroot\groups\vision\carrot\Work2\Presentations\InvitedTalks\OTHER\dresden2011\TaskSegment\code\image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33" y="2902472"/>
            <a:ext cx="1368000" cy="1026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\\Cam-01-srv\dfsroot\groups\vision\carrot\Work2\Presentations\InvitedTalks\OTHER\dresden2011\TaskSegment\code\dBest.bmp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r="7065"/>
          <a:stretch/>
        </p:blipFill>
        <p:spPr bwMode="auto">
          <a:xfrm>
            <a:off x="1552098" y="4157639"/>
            <a:ext cx="1252538" cy="7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\\Cam-01-srv\dfsroot\groups\vision\carrot\Work2\Presentations\InvitedTalks\OTHER\dresden2011\TaskSegment\code\dFest.bmp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r="7638"/>
          <a:stretch/>
        </p:blipFill>
        <p:spPr bwMode="auto">
          <a:xfrm>
            <a:off x="136724" y="4155190"/>
            <a:ext cx="1223963" cy="7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\\Cam-01-srv\dfsroot\groups\vision\carrot\Work2\Presentations\InvitedTalks\OTHER\dresden2011\TaskSegment\code\dBest2.bm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7474"/>
          <a:stretch/>
        </p:blipFill>
        <p:spPr bwMode="auto">
          <a:xfrm>
            <a:off x="4650753" y="4151200"/>
            <a:ext cx="1243012" cy="7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\\Cam-01-srv\dfsroot\groups\vision\carrot\Work2\Presentations\InvitedTalks\OTHER\dresden2011\TaskSegment\code\dFest2.bmp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r="7412"/>
          <a:stretch/>
        </p:blipFill>
        <p:spPr bwMode="auto">
          <a:xfrm>
            <a:off x="3206132" y="4163736"/>
            <a:ext cx="1223963" cy="7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\\Cam-01-srv\dfsroot\groups\vision\carrot\Work2\Presentations\InvitedTalks\OTHER\dresden2011\TaskSegment\code\dFest3.bm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r="7743"/>
          <a:stretch/>
        </p:blipFill>
        <p:spPr bwMode="auto">
          <a:xfrm>
            <a:off x="6319209" y="4163830"/>
            <a:ext cx="1214438" cy="7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\\Cam-01-srv\dfsroot\groups\vision\carrot\Work2\Presentations\InvitedTalks\OTHER\dresden2011\TaskSegment\code\dBest3.bmp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r="6965"/>
          <a:stretch/>
        </p:blipFill>
        <p:spPr bwMode="auto">
          <a:xfrm>
            <a:off x="7749476" y="4172795"/>
            <a:ext cx="1252538" cy="78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\\Cam-01-srv\dfsroot\groups\vision\carrot\Work2\Presentations\InvitedTalks\OTHER\dresden2011\TaskSegment\code\imageF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81" y="2902472"/>
            <a:ext cx="1368000" cy="1026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\\Cam-01-srv\dfsroot\groups\vision\carrot\Work2\Presentations\InvitedTalks\OTHER\dresden2011\TaskSegment\code\image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96" y="2902472"/>
            <a:ext cx="1368000" cy="1026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\\Cam-01-srv\dfsroot\groups\vision\carrot\Work2\Presentations\InvitedTalks\OTHER\dresden2011\TaskSegment\code\imageF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35" y="2902472"/>
            <a:ext cx="1368000" cy="1026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\\Cam-01-srv\dfsroot\groups\vision\carrot\Work2\Presentations\InvitedTalks\OTHER\dresden2011\TaskSegment\code\imageB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15" y="2902472"/>
            <a:ext cx="1368000" cy="1026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54886" y="2051212"/>
            <a:ext cx="151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Input Image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1015893" y="2539056"/>
            <a:ext cx="114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Option 1</a:t>
            </a:r>
            <a:endParaRPr lang="en-GB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4001142" y="2555534"/>
            <a:ext cx="114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Option 2</a:t>
            </a:r>
            <a:endParaRPr lang="en-GB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7150661" y="2563771"/>
            <a:ext cx="114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Option 3</a:t>
            </a:r>
            <a:endParaRPr lang="en-GB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01884" y="5645279"/>
            <a:ext cx="8043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Comic Sans MS" pitchFamily="66" charset="0"/>
              </a:rPr>
              <a:t>E</a:t>
            </a:r>
            <a:r>
              <a:rPr lang="en-GB" baseline="-25000" dirty="0" err="1" smtClean="0">
                <a:latin typeface="Comic Sans MS" pitchFamily="66" charset="0"/>
              </a:rPr>
              <a:t>unary</a:t>
            </a:r>
            <a:r>
              <a:rPr lang="en-GB" dirty="0" smtClean="0">
                <a:latin typeface="Comic Sans MS" pitchFamily="66" charset="0"/>
              </a:rPr>
              <a:t>(x</a:t>
            </a:r>
            <a:r>
              <a:rPr lang="en-GB" dirty="0">
                <a:latin typeface="Comic Sans MS" pitchFamily="66" charset="0"/>
              </a:rPr>
              <a:t>,</a:t>
            </a:r>
            <a:r>
              <a:rPr lang="el-GR" dirty="0">
                <a:latin typeface="Comic Sans MS" pitchFamily="66" charset="0"/>
              </a:rPr>
              <a:t> θ</a:t>
            </a:r>
            <a:r>
              <a:rPr lang="en-GB" baseline="30000" dirty="0">
                <a:latin typeface="Comic Sans MS" pitchFamily="66" charset="0"/>
              </a:rPr>
              <a:t>F</a:t>
            </a:r>
            <a:r>
              <a:rPr lang="en-GB" dirty="0">
                <a:latin typeface="Comic Sans MS" pitchFamily="66" charset="0"/>
              </a:rPr>
              <a:t>,</a:t>
            </a:r>
            <a:r>
              <a:rPr lang="el-GR" dirty="0">
                <a:latin typeface="Comic Sans MS" pitchFamily="66" charset="0"/>
              </a:rPr>
              <a:t>θ</a:t>
            </a:r>
            <a:r>
              <a:rPr lang="en-GB" baseline="30000" dirty="0">
                <a:latin typeface="Comic Sans MS" pitchFamily="66" charset="0"/>
              </a:rPr>
              <a:t>B</a:t>
            </a:r>
            <a:r>
              <a:rPr lang="en-GB" dirty="0">
                <a:latin typeface="Comic Sans MS" pitchFamily="66" charset="0"/>
              </a:rPr>
              <a:t>) </a:t>
            </a:r>
            <a:r>
              <a:rPr lang="en-GB" dirty="0" smtClean="0">
                <a:latin typeface="Comic Sans MS" pitchFamily="66" charset="0"/>
              </a:rPr>
              <a:t>= -log p(</a:t>
            </a:r>
            <a:r>
              <a:rPr lang="en-GB" dirty="0" err="1" smtClean="0">
                <a:latin typeface="Comic Sans MS" pitchFamily="66" charset="0"/>
              </a:rPr>
              <a:t>z|x</a:t>
            </a:r>
            <a:r>
              <a:rPr lang="en-GB" dirty="0" smtClean="0">
                <a:latin typeface="Comic Sans MS" pitchFamily="66" charset="0"/>
              </a:rPr>
              <a:t>,</a:t>
            </a:r>
            <a:r>
              <a:rPr lang="el-GR" dirty="0">
                <a:latin typeface="Comic Sans MS" pitchFamily="66" charset="0"/>
              </a:rPr>
              <a:t> θ</a:t>
            </a:r>
            <a:r>
              <a:rPr lang="en-GB" baseline="30000" dirty="0">
                <a:latin typeface="Comic Sans MS" pitchFamily="66" charset="0"/>
              </a:rPr>
              <a:t>F</a:t>
            </a:r>
            <a:r>
              <a:rPr lang="en-GB" dirty="0">
                <a:latin typeface="Comic Sans MS" pitchFamily="66" charset="0"/>
              </a:rPr>
              <a:t>,</a:t>
            </a:r>
            <a:r>
              <a:rPr lang="el-GR" dirty="0">
                <a:latin typeface="Comic Sans MS" pitchFamily="66" charset="0"/>
              </a:rPr>
              <a:t>θ</a:t>
            </a:r>
            <a:r>
              <a:rPr lang="en-GB" baseline="30000" dirty="0" smtClean="0">
                <a:latin typeface="Comic Sans MS" pitchFamily="66" charset="0"/>
              </a:rPr>
              <a:t>B</a:t>
            </a:r>
            <a:r>
              <a:rPr lang="en-GB" dirty="0" smtClean="0">
                <a:latin typeface="Comic Sans MS" pitchFamily="66" charset="0"/>
              </a:rPr>
              <a:t>) = ∑ -</a:t>
            </a:r>
            <a:r>
              <a:rPr lang="en-GB" dirty="0">
                <a:latin typeface="Comic Sans MS" pitchFamily="66" charset="0"/>
              </a:rPr>
              <a:t>log p(</a:t>
            </a:r>
            <a:r>
              <a:rPr lang="en-GB" dirty="0" err="1">
                <a:latin typeface="Comic Sans MS" pitchFamily="66" charset="0"/>
              </a:rPr>
              <a:t>z</a:t>
            </a:r>
            <a:r>
              <a:rPr lang="en-GB" baseline="-25000" dirty="0" err="1">
                <a:latin typeface="Comic Sans MS" pitchFamily="66" charset="0"/>
              </a:rPr>
              <a:t>p</a:t>
            </a:r>
            <a:r>
              <a:rPr lang="en-GB" dirty="0">
                <a:latin typeface="Comic Sans MS" pitchFamily="66" charset="0"/>
              </a:rPr>
              <a:t>|</a:t>
            </a:r>
            <a:r>
              <a:rPr lang="el-GR" dirty="0">
                <a:latin typeface="Comic Sans MS" pitchFamily="66" charset="0"/>
              </a:rPr>
              <a:t>θ</a:t>
            </a:r>
            <a:r>
              <a:rPr lang="en-GB" baseline="30000" dirty="0">
                <a:latin typeface="Comic Sans MS" pitchFamily="66" charset="0"/>
              </a:rPr>
              <a:t>F</a:t>
            </a:r>
            <a:r>
              <a:rPr lang="en-GB" dirty="0" smtClean="0">
                <a:latin typeface="Comic Sans MS" pitchFamily="66" charset="0"/>
              </a:rPr>
              <a:t>) </a:t>
            </a:r>
            <a:r>
              <a:rPr lang="en-GB" dirty="0" err="1" smtClean="0">
                <a:latin typeface="Comic Sans MS" pitchFamily="66" charset="0"/>
              </a:rPr>
              <a:t>x</a:t>
            </a:r>
            <a:r>
              <a:rPr lang="en-GB" baseline="-25000" dirty="0" err="1" smtClean="0">
                <a:latin typeface="Comic Sans MS" pitchFamily="66" charset="0"/>
              </a:rPr>
              <a:t>p</a:t>
            </a:r>
            <a:r>
              <a:rPr lang="en-GB" dirty="0" smtClean="0">
                <a:latin typeface="Comic Sans MS" pitchFamily="66" charset="0"/>
              </a:rPr>
              <a:t> -</a:t>
            </a:r>
            <a:r>
              <a:rPr lang="en-GB" dirty="0">
                <a:latin typeface="Comic Sans MS" pitchFamily="66" charset="0"/>
              </a:rPr>
              <a:t>log p(</a:t>
            </a:r>
            <a:r>
              <a:rPr lang="en-GB" dirty="0" err="1">
                <a:latin typeface="Comic Sans MS" pitchFamily="66" charset="0"/>
              </a:rPr>
              <a:t>z</a:t>
            </a:r>
            <a:r>
              <a:rPr lang="en-GB" baseline="-25000" dirty="0" err="1">
                <a:latin typeface="Comic Sans MS" pitchFamily="66" charset="0"/>
              </a:rPr>
              <a:t>p</a:t>
            </a:r>
            <a:r>
              <a:rPr lang="en-GB" dirty="0">
                <a:latin typeface="Comic Sans MS" pitchFamily="66" charset="0"/>
              </a:rPr>
              <a:t>|</a:t>
            </a:r>
            <a:r>
              <a:rPr lang="el-GR" dirty="0" smtClean="0">
                <a:latin typeface="Comic Sans MS" pitchFamily="66" charset="0"/>
              </a:rPr>
              <a:t>θ</a:t>
            </a:r>
            <a:r>
              <a:rPr lang="en-GB" baseline="30000" dirty="0">
                <a:latin typeface="Comic Sans MS" pitchFamily="66" charset="0"/>
              </a:rPr>
              <a:t>B</a:t>
            </a:r>
            <a:r>
              <a:rPr lang="en-GB" dirty="0" smtClean="0">
                <a:latin typeface="Comic Sans MS" pitchFamily="66" charset="0"/>
              </a:rPr>
              <a:t>) </a:t>
            </a:r>
            <a:r>
              <a:rPr lang="en-GB" dirty="0">
                <a:latin typeface="Comic Sans MS" pitchFamily="66" charset="0"/>
              </a:rPr>
              <a:t>(1-x</a:t>
            </a:r>
            <a:r>
              <a:rPr lang="en-GB" baseline="-25000" dirty="0">
                <a:latin typeface="Comic Sans MS" pitchFamily="66" charset="0"/>
              </a:rPr>
              <a:t>p</a:t>
            </a:r>
            <a:r>
              <a:rPr lang="en-GB" dirty="0" smtClean="0">
                <a:latin typeface="Comic Sans MS" pitchFamily="66" charset="0"/>
              </a:rPr>
              <a:t>)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296190" y="5842562"/>
            <a:ext cx="561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p </a:t>
            </a:r>
            <a:r>
              <a:rPr lang="el-GR" sz="1400" dirty="0">
                <a:latin typeface="Comic Sans MS" pitchFamily="66" charset="0"/>
                <a:cs typeface="Calibri"/>
              </a:rPr>
              <a:t>ϵ</a:t>
            </a:r>
            <a:r>
              <a:rPr lang="en-GB" sz="1200" dirty="0">
                <a:latin typeface="Comic Sans MS" pitchFamily="66" charset="0"/>
                <a:cs typeface="Calibri"/>
              </a:rPr>
              <a:t> </a:t>
            </a:r>
            <a:r>
              <a:rPr lang="en-GB" sz="1200" dirty="0" smtClean="0">
                <a:latin typeface="Comic Sans MS" pitchFamily="66" charset="0"/>
                <a:cs typeface="Calibri"/>
              </a:rPr>
              <a:t>V</a:t>
            </a:r>
            <a:r>
              <a:rPr lang="en-GB" sz="1200" baseline="-25000" dirty="0" smtClean="0">
                <a:latin typeface="Comic Sans MS" pitchFamily="66" charset="0"/>
              </a:rPr>
              <a:t> </a:t>
            </a:r>
            <a:endParaRPr lang="en-GB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773172" y="5095730"/>
            <a:ext cx="1800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latin typeface="Comic Sans MS" pitchFamily="66" charset="0"/>
              </a:rPr>
              <a:t>E</a:t>
            </a:r>
            <a:r>
              <a:rPr lang="en-GB" sz="1400" baseline="-25000" dirty="0" err="1" smtClean="0">
                <a:latin typeface="Comic Sans MS" pitchFamily="66" charset="0"/>
              </a:rPr>
              <a:t>unary</a:t>
            </a:r>
            <a:r>
              <a:rPr lang="en-GB" sz="1400" baseline="-25000" dirty="0" smtClean="0">
                <a:latin typeface="Comic Sans MS" pitchFamily="66" charset="0"/>
              </a:rPr>
              <a:t> </a:t>
            </a:r>
            <a:r>
              <a:rPr lang="en-GB" sz="1400" dirty="0" smtClean="0">
                <a:latin typeface="Comic Sans MS" pitchFamily="66" charset="0"/>
              </a:rPr>
              <a:t>= 460000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53093" y="5110209"/>
            <a:ext cx="2062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latin typeface="Comic Sans MS" pitchFamily="66" charset="0"/>
              </a:rPr>
              <a:t>E</a:t>
            </a:r>
            <a:r>
              <a:rPr lang="en-GB" sz="1400" baseline="-25000" dirty="0" err="1" smtClean="0">
                <a:latin typeface="Comic Sans MS" pitchFamily="66" charset="0"/>
              </a:rPr>
              <a:t>unary</a:t>
            </a:r>
            <a:r>
              <a:rPr lang="en-GB" sz="1400" baseline="-25000" dirty="0" smtClean="0">
                <a:latin typeface="Comic Sans MS" pitchFamily="66" charset="0"/>
              </a:rPr>
              <a:t> </a:t>
            </a:r>
            <a:r>
              <a:rPr lang="en-GB" sz="1400" dirty="0" smtClean="0">
                <a:latin typeface="Comic Sans MS" pitchFamily="66" charset="0"/>
              </a:rPr>
              <a:t>= 482000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25257" y="5110787"/>
            <a:ext cx="1509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latin typeface="Comic Sans MS" pitchFamily="66" charset="0"/>
              </a:rPr>
              <a:t>E</a:t>
            </a:r>
            <a:r>
              <a:rPr lang="en-GB" sz="1400" baseline="-25000" dirty="0" err="1" smtClean="0">
                <a:latin typeface="Comic Sans MS" pitchFamily="66" charset="0"/>
              </a:rPr>
              <a:t>unary</a:t>
            </a:r>
            <a:r>
              <a:rPr lang="en-GB" sz="1400" baseline="-25000" dirty="0" smtClean="0">
                <a:latin typeface="Comic Sans MS" pitchFamily="66" charset="0"/>
              </a:rPr>
              <a:t> </a:t>
            </a:r>
            <a:r>
              <a:rPr lang="en-GB" sz="1400" dirty="0" smtClean="0">
                <a:latin typeface="Comic Sans MS" pitchFamily="66" charset="0"/>
              </a:rPr>
              <a:t>= 483000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965" y="5633703"/>
            <a:ext cx="8263655" cy="47548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89472" y="3863546"/>
            <a:ext cx="1556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foreground</a:t>
            </a:r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631096" y="3871783"/>
            <a:ext cx="1556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background</a:t>
            </a:r>
            <a:endParaRPr lang="en-GB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286902" y="3863546"/>
            <a:ext cx="1556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foreground</a:t>
            </a:r>
            <a:endParaRPr lang="en-GB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728526" y="3871783"/>
            <a:ext cx="1556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background</a:t>
            </a:r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425521" y="3863546"/>
            <a:ext cx="1556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foreground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867145" y="3871783"/>
            <a:ext cx="1556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background</a:t>
            </a:r>
            <a:endParaRPr lang="en-GB" sz="1400" dirty="0"/>
          </a:p>
        </p:txBody>
      </p:sp>
      <p:sp>
        <p:nvSpPr>
          <p:cNvPr id="4" name="Rectangle 3"/>
          <p:cNvSpPr/>
          <p:nvPr/>
        </p:nvSpPr>
        <p:spPr>
          <a:xfrm>
            <a:off x="542564" y="4891861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latin typeface="Comic Sans MS" pitchFamily="66" charset="0"/>
              </a:rPr>
              <a:t>θ</a:t>
            </a:r>
            <a:r>
              <a:rPr lang="en-GB" sz="1600" baseline="30000" dirty="0" smtClean="0">
                <a:latin typeface="Comic Sans MS" pitchFamily="66" charset="0"/>
              </a:rPr>
              <a:t>F</a:t>
            </a:r>
            <a:endParaRPr lang="en-GB" sz="1600" dirty="0"/>
          </a:p>
        </p:txBody>
      </p:sp>
      <p:sp>
        <p:nvSpPr>
          <p:cNvPr id="36" name="Rectangle 35"/>
          <p:cNvSpPr/>
          <p:nvPr/>
        </p:nvSpPr>
        <p:spPr>
          <a:xfrm>
            <a:off x="2064988" y="4926121"/>
            <a:ext cx="396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latin typeface="Comic Sans MS" pitchFamily="66" charset="0"/>
              </a:rPr>
              <a:t>θ</a:t>
            </a:r>
            <a:r>
              <a:rPr lang="en-GB" sz="1600" baseline="30000" dirty="0">
                <a:latin typeface="Comic Sans MS" pitchFamily="66" charset="0"/>
              </a:rPr>
              <a:t>B</a:t>
            </a:r>
            <a:endParaRPr lang="en-GB" sz="1600" dirty="0"/>
          </a:p>
        </p:txBody>
      </p:sp>
      <p:sp>
        <p:nvSpPr>
          <p:cNvPr id="37" name="Rectangle 36"/>
          <p:cNvSpPr/>
          <p:nvPr/>
        </p:nvSpPr>
        <p:spPr>
          <a:xfrm>
            <a:off x="3588315" y="4891861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latin typeface="Comic Sans MS" pitchFamily="66" charset="0"/>
              </a:rPr>
              <a:t>θ</a:t>
            </a:r>
            <a:r>
              <a:rPr lang="en-GB" sz="1600" baseline="30000" dirty="0" smtClean="0">
                <a:latin typeface="Comic Sans MS" pitchFamily="66" charset="0"/>
              </a:rPr>
              <a:t>F</a:t>
            </a:r>
            <a:endParaRPr lang="en-GB" sz="1600" dirty="0"/>
          </a:p>
        </p:txBody>
      </p:sp>
      <p:sp>
        <p:nvSpPr>
          <p:cNvPr id="38" name="Rectangle 37"/>
          <p:cNvSpPr/>
          <p:nvPr/>
        </p:nvSpPr>
        <p:spPr>
          <a:xfrm>
            <a:off x="5110739" y="4902971"/>
            <a:ext cx="396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latin typeface="Comic Sans MS" pitchFamily="66" charset="0"/>
              </a:rPr>
              <a:t>θ</a:t>
            </a:r>
            <a:r>
              <a:rPr lang="en-GB" sz="1600" baseline="30000" dirty="0">
                <a:latin typeface="Comic Sans MS" pitchFamily="66" charset="0"/>
              </a:rPr>
              <a:t>B</a:t>
            </a:r>
            <a:endParaRPr lang="en-GB" sz="1600" dirty="0"/>
          </a:p>
        </p:txBody>
      </p:sp>
      <p:sp>
        <p:nvSpPr>
          <p:cNvPr id="39" name="Rectangle 38"/>
          <p:cNvSpPr/>
          <p:nvPr/>
        </p:nvSpPr>
        <p:spPr>
          <a:xfrm>
            <a:off x="6813847" y="4903436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latin typeface="Comic Sans MS" pitchFamily="66" charset="0"/>
              </a:rPr>
              <a:t>θ</a:t>
            </a:r>
            <a:r>
              <a:rPr lang="en-GB" sz="1600" baseline="30000" dirty="0" smtClean="0">
                <a:latin typeface="Comic Sans MS" pitchFamily="66" charset="0"/>
              </a:rPr>
              <a:t>F</a:t>
            </a:r>
            <a:endParaRPr lang="en-GB" sz="1600" dirty="0"/>
          </a:p>
        </p:txBody>
      </p:sp>
      <p:sp>
        <p:nvSpPr>
          <p:cNvPr id="40" name="Rectangle 39"/>
          <p:cNvSpPr/>
          <p:nvPr/>
        </p:nvSpPr>
        <p:spPr>
          <a:xfrm>
            <a:off x="8336271" y="4926121"/>
            <a:ext cx="396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latin typeface="Comic Sans MS" pitchFamily="66" charset="0"/>
              </a:rPr>
              <a:t>θ</a:t>
            </a:r>
            <a:r>
              <a:rPr lang="en-GB" sz="1600" baseline="30000" dirty="0">
                <a:latin typeface="Comic Sans MS" pitchFamily="66" charset="0"/>
              </a:rPr>
              <a:t>B</a:t>
            </a:r>
            <a:endParaRPr lang="en-GB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783607" y="1010541"/>
            <a:ext cx="1665104" cy="1262542"/>
            <a:chOff x="6783607" y="1010541"/>
            <a:chExt cx="1665104" cy="1262542"/>
          </a:xfrm>
        </p:grpSpPr>
        <p:sp>
          <p:nvSpPr>
            <p:cNvPr id="49" name="Oval 48"/>
            <p:cNvSpPr/>
            <p:nvPr/>
          </p:nvSpPr>
          <p:spPr>
            <a:xfrm>
              <a:off x="8012642" y="1021334"/>
              <a:ext cx="420392" cy="3774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6783607" y="1022116"/>
              <a:ext cx="420392" cy="3774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7391341" y="1017911"/>
              <a:ext cx="420392" cy="3774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404178" y="1032909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>
                  <a:solidFill>
                    <a:schemeClr val="bg1"/>
                  </a:solidFill>
                  <a:latin typeface="Comic Sans MS" pitchFamily="66" charset="0"/>
                </a:rPr>
                <a:t>θ</a:t>
              </a:r>
              <a:r>
                <a:rPr lang="en-GB" baseline="30000" dirty="0" smtClean="0">
                  <a:solidFill>
                    <a:schemeClr val="bg1"/>
                  </a:solidFill>
                  <a:latin typeface="Comic Sans MS" pitchFamily="66" charset="0"/>
                </a:rPr>
                <a:t>F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025197" y="1045266"/>
              <a:ext cx="4235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>
                  <a:solidFill>
                    <a:schemeClr val="bg1"/>
                  </a:solidFill>
                  <a:latin typeface="Comic Sans MS" pitchFamily="66" charset="0"/>
                </a:rPr>
                <a:t>θ</a:t>
              </a:r>
              <a:r>
                <a:rPr lang="en-GB" baseline="30000" dirty="0">
                  <a:solidFill>
                    <a:schemeClr val="bg1"/>
                  </a:solidFill>
                  <a:latin typeface="Comic Sans MS" pitchFamily="66" charset="0"/>
                </a:rPr>
                <a:t>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813624" y="1010541"/>
              <a:ext cx="3209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Comic Sans MS" pitchFamily="66" charset="0"/>
                </a:rPr>
                <a:t>x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394245" y="1895599"/>
              <a:ext cx="420392" cy="3774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438903" y="1901271"/>
              <a:ext cx="308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  <a:latin typeface="Comic Sans MS" pitchFamily="66" charset="0"/>
                </a:rPr>
                <a:t>z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6974085" y="1379873"/>
              <a:ext cx="430093" cy="51572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1" idx="2"/>
              <a:endCxn id="51" idx="0"/>
            </p:cNvCxnSpPr>
            <p:nvPr/>
          </p:nvCxnSpPr>
          <p:spPr>
            <a:xfrm flipH="1">
              <a:off x="7604441" y="1402241"/>
              <a:ext cx="9089" cy="49335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51" idx="7"/>
            </p:cNvCxnSpPr>
            <p:nvPr/>
          </p:nvCxnSpPr>
          <p:spPr>
            <a:xfrm flipH="1">
              <a:off x="7753072" y="1414598"/>
              <a:ext cx="483882" cy="53628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69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7" grpId="0"/>
      <p:bldP spid="56" grpId="0"/>
      <p:bldP spid="57" grpId="0"/>
      <p:bldP spid="58" grpId="0"/>
      <p:bldP spid="59" grpId="0"/>
      <p:bldP spid="10" grpId="0" animBg="1"/>
      <p:bldP spid="4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Probability distribution: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b="1" dirty="0" smtClean="0">
                <a:latin typeface="Comic Sans MS" pitchFamily="66" charset="0"/>
              </a:rPr>
              <a:t>P(x):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∑ </a:t>
            </a:r>
            <a:r>
              <a:rPr lang="en-GB" sz="2400" b="1" dirty="0" smtClean="0">
                <a:latin typeface="Comic Sans MS" pitchFamily="66" charset="0"/>
              </a:rPr>
              <a:t>P(</a:t>
            </a:r>
            <a:r>
              <a:rPr lang="en-GB" sz="2400" b="1" dirty="0">
                <a:latin typeface="Comic Sans MS" pitchFamily="66" charset="0"/>
              </a:rPr>
              <a:t>x</a:t>
            </a:r>
            <a:r>
              <a:rPr lang="en-GB" sz="2400" b="1" dirty="0" smtClean="0">
                <a:latin typeface="Comic Sans MS" pitchFamily="66" charset="0"/>
              </a:rPr>
              <a:t>) = 1, P(x) ≥ </a:t>
            </a:r>
            <a:r>
              <a:rPr lang="en-GB" sz="2400" dirty="0" smtClean="0">
                <a:latin typeface="Comic Sans MS" pitchFamily="66" charset="0"/>
              </a:rPr>
              <a:t>0</a:t>
            </a:r>
            <a:r>
              <a:rPr lang="en-GB" sz="2400" dirty="0" smtClean="0"/>
              <a:t>;  discrete </a:t>
            </a:r>
            <a:r>
              <a:rPr lang="en-GB" sz="2400" b="1" dirty="0" smtClean="0">
                <a:latin typeface="Comic Sans MS" pitchFamily="66" charset="0"/>
              </a:rPr>
              <a:t>x </a:t>
            </a:r>
            <a:r>
              <a:rPr lang="el-GR" sz="2400" b="1" dirty="0" smtClean="0">
                <a:latin typeface="Comic Sans MS" pitchFamily="66" charset="0"/>
                <a:cs typeface="Calibri"/>
              </a:rPr>
              <a:t>ϵ</a:t>
            </a:r>
            <a:r>
              <a:rPr lang="en-GB" sz="2400" b="1" dirty="0" smtClean="0">
                <a:latin typeface="Comic Sans MS" pitchFamily="66" charset="0"/>
              </a:rPr>
              <a:t> {0,…L} </a:t>
            </a:r>
          </a:p>
          <a:p>
            <a:r>
              <a:rPr lang="en-GB" i="1" dirty="0" smtClean="0"/>
              <a:t>Joint distribution</a:t>
            </a:r>
            <a:r>
              <a:rPr lang="en-GB" dirty="0" smtClean="0"/>
              <a:t>: </a:t>
            </a:r>
            <a:r>
              <a:rPr lang="en-GB" sz="2400" b="1" dirty="0" smtClean="0">
                <a:latin typeface="Comic Sans MS" pitchFamily="66" charset="0"/>
              </a:rPr>
              <a:t>P(</a:t>
            </a:r>
            <a:r>
              <a:rPr lang="en-GB" sz="2400" b="1" dirty="0" err="1" smtClean="0">
                <a:latin typeface="Comic Sans MS" pitchFamily="66" charset="0"/>
              </a:rPr>
              <a:t>x,z</a:t>
            </a:r>
            <a:r>
              <a:rPr lang="en-GB" sz="2400" b="1" dirty="0" smtClean="0">
                <a:latin typeface="Comic Sans MS" pitchFamily="66" charset="0"/>
              </a:rPr>
              <a:t>)</a:t>
            </a:r>
            <a:endParaRPr lang="en-GB" b="1" dirty="0" smtClean="0"/>
          </a:p>
          <a:p>
            <a:r>
              <a:rPr lang="en-GB" i="1" dirty="0" smtClean="0"/>
              <a:t>Conditional distribution</a:t>
            </a:r>
            <a:r>
              <a:rPr lang="en-GB" dirty="0" smtClean="0"/>
              <a:t>: </a:t>
            </a:r>
            <a:r>
              <a:rPr lang="en-GB" sz="2400" b="1" dirty="0" smtClean="0">
                <a:latin typeface="Comic Sans MS" pitchFamily="66" charset="0"/>
              </a:rPr>
              <a:t>P(</a:t>
            </a:r>
            <a:r>
              <a:rPr lang="en-GB" sz="2400" b="1" dirty="0" err="1" smtClean="0">
                <a:latin typeface="Comic Sans MS" pitchFamily="66" charset="0"/>
              </a:rPr>
              <a:t>x|z</a:t>
            </a:r>
            <a:r>
              <a:rPr lang="en-GB" sz="2400" b="1" dirty="0">
                <a:latin typeface="Comic Sans MS" pitchFamily="66" charset="0"/>
              </a:rPr>
              <a:t>)</a:t>
            </a:r>
            <a:r>
              <a:rPr lang="en-GB" b="1" dirty="0" smtClean="0"/>
              <a:t> </a:t>
            </a:r>
          </a:p>
          <a:p>
            <a:r>
              <a:rPr lang="en-GB" i="1" dirty="0" smtClean="0"/>
              <a:t>Sum rule</a:t>
            </a:r>
            <a:r>
              <a:rPr lang="en-GB" dirty="0" smtClean="0"/>
              <a:t>: </a:t>
            </a:r>
            <a:r>
              <a:rPr lang="en-GB" sz="2400" b="1" dirty="0">
                <a:latin typeface="Comic Sans MS" pitchFamily="66" charset="0"/>
              </a:rPr>
              <a:t>P(x</a:t>
            </a:r>
            <a:r>
              <a:rPr lang="en-GB" sz="2400" b="1" dirty="0" smtClean="0">
                <a:latin typeface="Comic Sans MS" pitchFamily="66" charset="0"/>
              </a:rPr>
              <a:t>) = </a:t>
            </a:r>
            <a:r>
              <a:rPr lang="en-GB" sz="2400" b="1" dirty="0" smtClean="0">
                <a:latin typeface="Comic Sans MS" pitchFamily="66" charset="0"/>
                <a:cs typeface="Times New Roman" pitchFamily="18" charset="0"/>
              </a:rPr>
              <a:t>∑ </a:t>
            </a:r>
            <a:r>
              <a:rPr lang="en-GB" sz="2400" b="1" dirty="0" smtClean="0">
                <a:latin typeface="Comic Sans MS" pitchFamily="66" charset="0"/>
              </a:rPr>
              <a:t>P(</a:t>
            </a:r>
            <a:r>
              <a:rPr lang="en-GB" sz="2400" b="1" dirty="0" err="1" smtClean="0">
                <a:latin typeface="Comic Sans MS" pitchFamily="66" charset="0"/>
              </a:rPr>
              <a:t>x,z</a:t>
            </a:r>
            <a:r>
              <a:rPr lang="en-GB" sz="2400" b="1" dirty="0">
                <a:latin typeface="Comic Sans MS" pitchFamily="66" charset="0"/>
              </a:rPr>
              <a:t>)</a:t>
            </a:r>
            <a:endParaRPr lang="en-GB" sz="2400" b="1" dirty="0" smtClean="0">
              <a:latin typeface="Comic Sans MS" pitchFamily="66" charset="0"/>
            </a:endParaRPr>
          </a:p>
          <a:p>
            <a:r>
              <a:rPr lang="en-GB" i="1" dirty="0" smtClean="0"/>
              <a:t>Product rule</a:t>
            </a:r>
            <a:r>
              <a:rPr lang="en-GB" dirty="0" smtClean="0"/>
              <a:t>: </a:t>
            </a:r>
            <a:r>
              <a:rPr lang="en-GB" sz="2400" b="1" dirty="0" smtClean="0">
                <a:latin typeface="Comic Sans MS" pitchFamily="66" charset="0"/>
              </a:rPr>
              <a:t>P(</a:t>
            </a:r>
            <a:r>
              <a:rPr lang="en-GB" sz="2400" b="1" dirty="0" err="1" smtClean="0">
                <a:latin typeface="Comic Sans MS" pitchFamily="66" charset="0"/>
              </a:rPr>
              <a:t>x,z</a:t>
            </a:r>
            <a:r>
              <a:rPr lang="en-GB" sz="2400" b="1" dirty="0" smtClean="0">
                <a:latin typeface="Comic Sans MS" pitchFamily="66" charset="0"/>
              </a:rPr>
              <a:t>) = P(</a:t>
            </a:r>
            <a:r>
              <a:rPr lang="en-GB" sz="2400" b="1" dirty="0" err="1" smtClean="0">
                <a:latin typeface="Comic Sans MS" pitchFamily="66" charset="0"/>
              </a:rPr>
              <a:t>x|z</a:t>
            </a:r>
            <a:r>
              <a:rPr lang="en-GB" sz="2400" b="1" dirty="0" smtClean="0">
                <a:latin typeface="Comic Sans MS" pitchFamily="66" charset="0"/>
              </a:rPr>
              <a:t>) P(z) </a:t>
            </a:r>
          </a:p>
          <a:p>
            <a:r>
              <a:rPr lang="en-GB" i="1" dirty="0" smtClean="0"/>
              <a:t>Bayes’ rule: </a:t>
            </a:r>
            <a:r>
              <a:rPr lang="en-GB" sz="2400" b="1" dirty="0" smtClean="0">
                <a:latin typeface="Comic Sans MS" pitchFamily="66" charset="0"/>
              </a:rPr>
              <a:t>P(</a:t>
            </a:r>
            <a:r>
              <a:rPr lang="en-GB" sz="2400" b="1" dirty="0" err="1" smtClean="0">
                <a:latin typeface="Comic Sans MS" pitchFamily="66" charset="0"/>
              </a:rPr>
              <a:t>x|z</a:t>
            </a:r>
            <a:r>
              <a:rPr lang="en-GB" sz="2400" b="1" dirty="0" smtClean="0">
                <a:latin typeface="Comic Sans MS" pitchFamily="66" charset="0"/>
              </a:rPr>
              <a:t>) = P(</a:t>
            </a:r>
            <a:r>
              <a:rPr lang="en-GB" sz="2400" b="1" dirty="0" err="1" smtClean="0">
                <a:latin typeface="Comic Sans MS" pitchFamily="66" charset="0"/>
              </a:rPr>
              <a:t>z|x</a:t>
            </a:r>
            <a:r>
              <a:rPr lang="en-GB" sz="2400" b="1" dirty="0" smtClean="0">
                <a:latin typeface="Comic Sans MS" pitchFamily="66" charset="0"/>
              </a:rPr>
              <a:t>) P(x) / P(z</a:t>
            </a:r>
            <a:r>
              <a:rPr lang="en-GB" sz="2400" b="1" dirty="0">
                <a:latin typeface="Comic Sans MS" pitchFamily="66" charset="0"/>
              </a:rPr>
              <a:t>) 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1682261" y="2403106"/>
            <a:ext cx="290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x</a:t>
            </a:r>
            <a:endParaRPr lang="en-GB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3530376" y="4113639"/>
            <a:ext cx="280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z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5710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GrabCut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 smtClean="0"/>
              <a:t>[Rother, Kolmogorov, Blake, </a:t>
            </a:r>
            <a:r>
              <a:rPr lang="en-GB" sz="2700" dirty="0" err="1" smtClean="0"/>
              <a:t>Siggraph</a:t>
            </a:r>
            <a:r>
              <a:rPr lang="en-GB" sz="2700" dirty="0" smtClean="0"/>
              <a:t> ‘04]</a:t>
            </a: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5987008" y="4034114"/>
            <a:ext cx="2161910" cy="1640541"/>
            <a:chOff x="5521325" y="3197225"/>
            <a:chExt cx="2139950" cy="1690688"/>
          </a:xfrm>
        </p:grpSpPr>
        <p:pic>
          <p:nvPicPr>
            <p:cNvPr id="34" name="Picture 7" descr="h2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 l="11081" t="5124" r="7977" b="9608"/>
            <a:stretch>
              <a:fillRect/>
            </a:stretch>
          </p:blipFill>
          <p:spPr bwMode="auto">
            <a:xfrm>
              <a:off x="5521325" y="3197225"/>
              <a:ext cx="2139950" cy="1690688"/>
            </a:xfrm>
            <a:prstGeom prst="rect">
              <a:avLst/>
            </a:prstGeom>
            <a:extLst/>
          </p:spPr>
        </p:pic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5751513" y="3616325"/>
              <a:ext cx="995362" cy="215444"/>
            </a:xfrm>
            <a:prstGeom prst="rect">
              <a:avLst/>
            </a:prstGeom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Background</a:t>
              </a:r>
              <a:endParaRPr lang="en-GB" sz="14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6345238" y="4556125"/>
              <a:ext cx="996950" cy="215444"/>
            </a:xfrm>
            <a:prstGeom prst="rect">
              <a:avLst/>
            </a:prstGeom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 smtClean="0">
                  <a:solidFill>
                    <a:srgbClr val="0000CC"/>
                  </a:solidFill>
                  <a:latin typeface="Arial Narrow" pitchFamily="34" charset="0"/>
                </a:rPr>
                <a:t>Foreground</a:t>
              </a:r>
              <a:endParaRPr lang="en-GB" sz="1400" b="1" dirty="0">
                <a:solidFill>
                  <a:srgbClr val="0000CC"/>
                </a:solidFill>
                <a:latin typeface="Arial Narrow" pitchFamily="34" charset="0"/>
              </a:endParaRP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7405688" y="4581525"/>
              <a:ext cx="196850" cy="304801"/>
            </a:xfrm>
            <a:prstGeom prst="rect">
              <a:avLst/>
            </a:prstGeom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 dirty="0">
                  <a:solidFill>
                    <a:srgbClr val="000000"/>
                  </a:solidFill>
                  <a:latin typeface="Arial Narrow" pitchFamily="34" charset="0"/>
                </a:rPr>
                <a:t>G</a:t>
              </a: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5595938" y="3209925"/>
              <a:ext cx="196850" cy="304800"/>
            </a:xfrm>
            <a:prstGeom prst="rect">
              <a:avLst/>
            </a:prstGeom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rgbClr val="000000"/>
                  </a:solidFill>
                  <a:latin typeface="Arial Narrow" pitchFamily="34" charset="0"/>
                </a:rPr>
                <a:t>R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195087" y="2892628"/>
            <a:ext cx="3254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 smtClean="0">
                <a:latin typeface="Comic Sans MS" pitchFamily="66" charset="0"/>
              </a:rPr>
              <a:t>F</a:t>
            </a:r>
            <a:r>
              <a:rPr lang="en-GB" sz="2200" baseline="-25000" dirty="0" err="1" smtClean="0">
                <a:latin typeface="Comic Sans MS" pitchFamily="66" charset="0"/>
              </a:rPr>
              <a:t>p</a:t>
            </a:r>
            <a:r>
              <a:rPr lang="en-GB" sz="2200" dirty="0" smtClean="0">
                <a:latin typeface="Comic Sans MS" pitchFamily="66" charset="0"/>
              </a:rPr>
              <a:t>(</a:t>
            </a:r>
            <a:r>
              <a:rPr lang="el-GR" sz="2200" dirty="0" smtClean="0">
                <a:latin typeface="Comic Sans MS" pitchFamily="66" charset="0"/>
              </a:rPr>
              <a:t>θ</a:t>
            </a:r>
            <a:r>
              <a:rPr lang="en-GB" sz="2200" baseline="30000" dirty="0" smtClean="0">
                <a:latin typeface="Comic Sans MS" pitchFamily="66" charset="0"/>
              </a:rPr>
              <a:t>F</a:t>
            </a:r>
            <a:r>
              <a:rPr lang="en-GB" sz="2200" dirty="0" smtClean="0">
                <a:latin typeface="Comic Sans MS" pitchFamily="66" charset="0"/>
              </a:rPr>
              <a:t>) = -log </a:t>
            </a:r>
            <a:r>
              <a:rPr lang="en-GB" sz="2200" dirty="0">
                <a:latin typeface="Comic Sans MS" pitchFamily="66" charset="0"/>
              </a:rPr>
              <a:t>p</a:t>
            </a:r>
            <a:r>
              <a:rPr lang="en-GB" sz="2200" dirty="0" smtClean="0">
                <a:latin typeface="Comic Sans MS" pitchFamily="66" charset="0"/>
              </a:rPr>
              <a:t>(</a:t>
            </a:r>
            <a:r>
              <a:rPr lang="en-GB" sz="2200" dirty="0" err="1" smtClean="0">
                <a:latin typeface="Comic Sans MS" pitchFamily="66" charset="0"/>
              </a:rPr>
              <a:t>z</a:t>
            </a:r>
            <a:r>
              <a:rPr lang="en-GB" sz="2200" baseline="-25000" dirty="0" err="1" smtClean="0">
                <a:latin typeface="Comic Sans MS" pitchFamily="66" charset="0"/>
              </a:rPr>
              <a:t>p</a:t>
            </a:r>
            <a:r>
              <a:rPr lang="en-GB" sz="2200" dirty="0" smtClean="0">
                <a:latin typeface="Comic Sans MS" pitchFamily="66" charset="0"/>
              </a:rPr>
              <a:t>|</a:t>
            </a:r>
            <a:r>
              <a:rPr lang="el-GR" sz="2200" dirty="0" smtClean="0">
                <a:latin typeface="Comic Sans MS" pitchFamily="66" charset="0"/>
              </a:rPr>
              <a:t>θ</a:t>
            </a:r>
            <a:r>
              <a:rPr lang="en-GB" sz="2200" baseline="30000" dirty="0" smtClean="0">
                <a:latin typeface="Comic Sans MS" pitchFamily="66" charset="0"/>
              </a:rPr>
              <a:t>F</a:t>
            </a:r>
            <a:r>
              <a:rPr lang="en-GB" sz="2200" dirty="0" smtClean="0">
                <a:latin typeface="Comic Sans MS" pitchFamily="66" charset="0"/>
              </a:rPr>
              <a:t>)</a:t>
            </a:r>
            <a:endParaRPr lang="en-GB" sz="2200" dirty="0"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31276" y="2899404"/>
            <a:ext cx="3651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 smtClean="0">
                <a:latin typeface="Comic Sans MS" pitchFamily="66" charset="0"/>
              </a:rPr>
              <a:t>B</a:t>
            </a:r>
            <a:r>
              <a:rPr lang="en-GB" sz="2200" baseline="-25000" dirty="0" err="1" smtClean="0">
                <a:latin typeface="Comic Sans MS" pitchFamily="66" charset="0"/>
              </a:rPr>
              <a:t>p</a:t>
            </a:r>
            <a:r>
              <a:rPr lang="en-GB" sz="2200" dirty="0">
                <a:latin typeface="Comic Sans MS" pitchFamily="66" charset="0"/>
              </a:rPr>
              <a:t>(</a:t>
            </a:r>
            <a:r>
              <a:rPr lang="el-GR" sz="2200" dirty="0" smtClean="0">
                <a:latin typeface="Comic Sans MS" pitchFamily="66" charset="0"/>
              </a:rPr>
              <a:t>θ</a:t>
            </a:r>
            <a:r>
              <a:rPr lang="en-GB" sz="2200" baseline="30000" dirty="0" smtClean="0">
                <a:latin typeface="Comic Sans MS" pitchFamily="66" charset="0"/>
              </a:rPr>
              <a:t>B</a:t>
            </a:r>
            <a:r>
              <a:rPr lang="en-GB" sz="2200" dirty="0" smtClean="0">
                <a:latin typeface="Comic Sans MS" pitchFamily="66" charset="0"/>
              </a:rPr>
              <a:t>) </a:t>
            </a:r>
            <a:r>
              <a:rPr lang="en-GB" sz="2200" dirty="0">
                <a:latin typeface="Comic Sans MS" pitchFamily="66" charset="0"/>
              </a:rPr>
              <a:t>= </a:t>
            </a:r>
            <a:r>
              <a:rPr lang="en-GB" sz="2200" dirty="0" smtClean="0">
                <a:latin typeface="Comic Sans MS" pitchFamily="66" charset="0"/>
              </a:rPr>
              <a:t>-log </a:t>
            </a:r>
            <a:r>
              <a:rPr lang="en-GB" sz="2200" dirty="0">
                <a:latin typeface="Comic Sans MS" pitchFamily="66" charset="0"/>
              </a:rPr>
              <a:t>p</a:t>
            </a:r>
            <a:r>
              <a:rPr lang="en-GB" sz="2200" dirty="0" smtClean="0">
                <a:latin typeface="Comic Sans MS" pitchFamily="66" charset="0"/>
              </a:rPr>
              <a:t>(</a:t>
            </a:r>
            <a:r>
              <a:rPr lang="en-GB" sz="2200" dirty="0" err="1" smtClean="0">
                <a:latin typeface="Comic Sans MS" pitchFamily="66" charset="0"/>
              </a:rPr>
              <a:t>z</a:t>
            </a:r>
            <a:r>
              <a:rPr lang="en-GB" sz="2200" baseline="-25000" dirty="0" err="1" smtClean="0">
                <a:latin typeface="Comic Sans MS" pitchFamily="66" charset="0"/>
              </a:rPr>
              <a:t>p</a:t>
            </a:r>
            <a:r>
              <a:rPr lang="en-GB" sz="2200" dirty="0" smtClean="0">
                <a:latin typeface="Comic Sans MS" pitchFamily="66" charset="0"/>
              </a:rPr>
              <a:t>|</a:t>
            </a:r>
            <a:r>
              <a:rPr lang="el-GR" sz="2200" dirty="0" smtClean="0">
                <a:latin typeface="Comic Sans MS" pitchFamily="66" charset="0"/>
              </a:rPr>
              <a:t>θ</a:t>
            </a:r>
            <a:r>
              <a:rPr lang="en-GB" sz="2200" baseline="30000" dirty="0" smtClean="0">
                <a:latin typeface="Comic Sans MS" pitchFamily="66" charset="0"/>
              </a:rPr>
              <a:t>B</a:t>
            </a:r>
            <a:r>
              <a:rPr lang="en-GB" sz="2200" dirty="0" smtClean="0">
                <a:latin typeface="Comic Sans MS" pitchFamily="66" charset="0"/>
              </a:rPr>
              <a:t>)</a:t>
            </a:r>
            <a:endParaRPr lang="en-GB" sz="2200" dirty="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4578" y="1302391"/>
            <a:ext cx="796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E(x,</a:t>
            </a:r>
            <a:r>
              <a:rPr lang="el-GR" sz="2400" dirty="0" smtClean="0">
                <a:latin typeface="Comic Sans MS" pitchFamily="66" charset="0"/>
              </a:rPr>
              <a:t>θ</a:t>
            </a:r>
            <a:r>
              <a:rPr lang="en-GB" sz="2400" baseline="30000" dirty="0" smtClean="0">
                <a:latin typeface="Comic Sans MS" pitchFamily="66" charset="0"/>
              </a:rPr>
              <a:t>F</a:t>
            </a:r>
            <a:r>
              <a:rPr lang="en-GB" sz="2400" dirty="0" smtClean="0">
                <a:latin typeface="Comic Sans MS" pitchFamily="66" charset="0"/>
              </a:rPr>
              <a:t>,</a:t>
            </a:r>
            <a:r>
              <a:rPr lang="el-GR" sz="2400" dirty="0" smtClean="0">
                <a:latin typeface="Comic Sans MS" pitchFamily="66" charset="0"/>
              </a:rPr>
              <a:t>θ</a:t>
            </a:r>
            <a:r>
              <a:rPr lang="en-GB" sz="2400" baseline="30000" dirty="0" smtClean="0">
                <a:latin typeface="Comic Sans MS" pitchFamily="66" charset="0"/>
              </a:rPr>
              <a:t>B</a:t>
            </a:r>
            <a:r>
              <a:rPr lang="en-GB" sz="2400" dirty="0" smtClean="0">
                <a:latin typeface="Comic Sans MS" pitchFamily="66" charset="0"/>
              </a:rPr>
              <a:t>) =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9090" y="126935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∑ </a:t>
            </a:r>
            <a:r>
              <a:rPr lang="en-GB" sz="2400" dirty="0" err="1" smtClean="0">
                <a:latin typeface="Comic Sans MS" pitchFamily="66" charset="0"/>
              </a:rPr>
              <a:t>F</a:t>
            </a:r>
            <a:r>
              <a:rPr lang="en-GB" sz="2400" baseline="-25000" dirty="0" err="1" smtClean="0">
                <a:latin typeface="Comic Sans MS" pitchFamily="66" charset="0"/>
              </a:rPr>
              <a:t>p</a:t>
            </a:r>
            <a:r>
              <a:rPr lang="en-GB" sz="2400" dirty="0" smtClean="0">
                <a:latin typeface="Comic Sans MS" pitchFamily="66" charset="0"/>
              </a:rPr>
              <a:t>(</a:t>
            </a:r>
            <a:r>
              <a:rPr lang="el-GR" sz="2400" dirty="0" smtClean="0">
                <a:latin typeface="Comic Sans MS" pitchFamily="66" charset="0"/>
              </a:rPr>
              <a:t>θ</a:t>
            </a:r>
            <a:r>
              <a:rPr lang="en-GB" sz="2400" baseline="30000" dirty="0" smtClean="0">
                <a:latin typeface="Comic Sans MS" pitchFamily="66" charset="0"/>
              </a:rPr>
              <a:t>F</a:t>
            </a:r>
            <a:r>
              <a:rPr lang="en-GB" sz="2400" dirty="0" smtClean="0">
                <a:latin typeface="Comic Sans MS" pitchFamily="66" charset="0"/>
              </a:rPr>
              <a:t>)</a:t>
            </a:r>
            <a:r>
              <a:rPr lang="en-GB" sz="2400" dirty="0" err="1" smtClean="0">
                <a:latin typeface="Comic Sans MS" pitchFamily="66" charset="0"/>
              </a:rPr>
              <a:t>x</a:t>
            </a:r>
            <a:r>
              <a:rPr lang="en-GB" sz="2400" baseline="-25000" dirty="0" err="1" smtClean="0">
                <a:latin typeface="Comic Sans MS" pitchFamily="66" charset="0"/>
              </a:rPr>
              <a:t>p</a:t>
            </a:r>
            <a:r>
              <a:rPr lang="en-GB" sz="2400" dirty="0" smtClean="0">
                <a:latin typeface="Comic Sans MS" pitchFamily="66" charset="0"/>
              </a:rPr>
              <a:t>+ </a:t>
            </a:r>
            <a:r>
              <a:rPr lang="en-GB" sz="2400" dirty="0" err="1" smtClean="0">
                <a:latin typeface="Comic Sans MS" pitchFamily="66" charset="0"/>
              </a:rPr>
              <a:t>B</a:t>
            </a:r>
            <a:r>
              <a:rPr lang="en-GB" sz="2400" baseline="-25000" dirty="0" err="1" smtClean="0">
                <a:latin typeface="Comic Sans MS" pitchFamily="66" charset="0"/>
              </a:rPr>
              <a:t>p</a:t>
            </a:r>
            <a:r>
              <a:rPr lang="en-GB" sz="2400" dirty="0" smtClean="0">
                <a:latin typeface="Comic Sans MS" pitchFamily="66" charset="0"/>
              </a:rPr>
              <a:t>(</a:t>
            </a:r>
            <a:r>
              <a:rPr lang="el-GR" sz="2400" dirty="0" smtClean="0">
                <a:latin typeface="Comic Sans MS" pitchFamily="66" charset="0"/>
              </a:rPr>
              <a:t>θ</a:t>
            </a:r>
            <a:r>
              <a:rPr lang="en-GB" sz="2400" baseline="30000" dirty="0" smtClean="0">
                <a:latin typeface="Comic Sans MS" pitchFamily="66" charset="0"/>
              </a:rPr>
              <a:t>B</a:t>
            </a:r>
            <a:r>
              <a:rPr lang="en-GB" sz="2400" dirty="0" smtClean="0">
                <a:latin typeface="Comic Sans MS" pitchFamily="66" charset="0"/>
              </a:rPr>
              <a:t>)(1-x</a:t>
            </a:r>
            <a:r>
              <a:rPr lang="en-GB" sz="2400" baseline="-25000" dirty="0" smtClean="0">
                <a:latin typeface="Comic Sans MS" pitchFamily="66" charset="0"/>
              </a:rPr>
              <a:t>p</a:t>
            </a:r>
            <a:r>
              <a:rPr lang="en-GB" sz="2400" dirty="0" smtClean="0">
                <a:latin typeface="Comic Sans MS" pitchFamily="66" charset="0"/>
              </a:rPr>
              <a:t>) 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88114" y="126935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+ ∑ </a:t>
            </a:r>
            <a:r>
              <a:rPr lang="en-GB" sz="2400" dirty="0" err="1" smtClean="0">
                <a:latin typeface="Comic Sans MS" pitchFamily="66" charset="0"/>
              </a:rPr>
              <a:t>w</a:t>
            </a:r>
            <a:r>
              <a:rPr lang="en-GB" sz="2400" baseline="-25000" dirty="0" err="1" smtClean="0">
                <a:latin typeface="Comic Sans MS" pitchFamily="66" charset="0"/>
              </a:rPr>
              <a:t>pq</a:t>
            </a:r>
            <a:r>
              <a:rPr lang="en-GB" sz="2400" dirty="0" err="1" smtClean="0">
                <a:latin typeface="Comic Sans MS" pitchFamily="66" charset="0"/>
              </a:rPr>
              <a:t>|x</a:t>
            </a:r>
            <a:r>
              <a:rPr lang="en-GB" sz="2400" baseline="-25000" dirty="0" err="1" smtClean="0">
                <a:latin typeface="Comic Sans MS" pitchFamily="66" charset="0"/>
              </a:rPr>
              <a:t>p</a:t>
            </a:r>
            <a:r>
              <a:rPr lang="en-GB" sz="2400" dirty="0" err="1">
                <a:latin typeface="Comic Sans MS" pitchFamily="66" charset="0"/>
              </a:rPr>
              <a:t>-</a:t>
            </a:r>
            <a:r>
              <a:rPr lang="en-GB" sz="2400" dirty="0" err="1" smtClean="0">
                <a:latin typeface="Comic Sans MS" pitchFamily="66" charset="0"/>
              </a:rPr>
              <a:t>x</a:t>
            </a:r>
            <a:r>
              <a:rPr lang="en-GB" sz="2400" baseline="-25000" dirty="0" err="1" smtClean="0">
                <a:latin typeface="Comic Sans MS" pitchFamily="66" charset="0"/>
              </a:rPr>
              <a:t>q</a:t>
            </a:r>
            <a:r>
              <a:rPr lang="en-GB" sz="2400" dirty="0" smtClean="0">
                <a:latin typeface="Comic Sans MS" pitchFamily="66" charset="0"/>
              </a:rPr>
              <a:t>|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48196" y="1493975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-25000" dirty="0" err="1" smtClean="0">
                <a:latin typeface="Comic Sans MS" pitchFamily="66" charset="0"/>
              </a:rPr>
              <a:t>pq</a:t>
            </a:r>
            <a:r>
              <a:rPr lang="en-GB" baseline="-25000" dirty="0" smtClean="0">
                <a:latin typeface="Comic Sans MS" pitchFamily="66" charset="0"/>
              </a:rPr>
              <a:t> </a:t>
            </a:r>
            <a:r>
              <a:rPr lang="az-Cyrl-AZ" sz="1600" baseline="-25000" dirty="0" smtClean="0">
                <a:latin typeface="Comic Sans MS" pitchFamily="66" charset="0"/>
              </a:rPr>
              <a:t>Є</a:t>
            </a:r>
            <a:r>
              <a:rPr lang="en-GB" sz="1600" baseline="-25000" dirty="0" smtClean="0">
                <a:latin typeface="Comic Sans MS" pitchFamily="66" charset="0"/>
              </a:rPr>
              <a:t> </a:t>
            </a:r>
            <a:r>
              <a:rPr lang="en-GB" sz="2000" baseline="-25000" dirty="0" smtClean="0">
                <a:latin typeface="Comic Sans MS" pitchFamily="66" charset="0"/>
              </a:rPr>
              <a:t>E</a:t>
            </a:r>
            <a:r>
              <a:rPr lang="en-GB" baseline="-25000" dirty="0" smtClean="0">
                <a:latin typeface="Comic Sans MS" pitchFamily="66" charset="0"/>
              </a:rPr>
              <a:t> </a:t>
            </a:r>
            <a:endParaRPr lang="en-GB" dirty="0"/>
          </a:p>
        </p:txBody>
      </p:sp>
      <p:sp>
        <p:nvSpPr>
          <p:cNvPr id="45" name="Rectangle 44"/>
          <p:cNvSpPr/>
          <p:nvPr/>
        </p:nvSpPr>
        <p:spPr>
          <a:xfrm>
            <a:off x="2247746" y="150350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-25000" dirty="0" smtClean="0">
                <a:latin typeface="Comic Sans MS" pitchFamily="66" charset="0"/>
              </a:rPr>
              <a:t>p</a:t>
            </a:r>
            <a:r>
              <a:rPr lang="az-Cyrl-AZ" sz="1600" baseline="-25000" dirty="0" smtClean="0">
                <a:latin typeface="Comic Sans MS" pitchFamily="66" charset="0"/>
              </a:rPr>
              <a:t>Є</a:t>
            </a:r>
            <a:r>
              <a:rPr lang="en-GB" sz="2000" baseline="-25000" dirty="0" smtClean="0">
                <a:latin typeface="Comic Sans MS" pitchFamily="66" charset="0"/>
              </a:rPr>
              <a:t>V</a:t>
            </a:r>
            <a:r>
              <a:rPr lang="en-GB" baseline="-25000" dirty="0" smtClean="0">
                <a:latin typeface="Comic Sans MS" pitchFamily="66" charset="0"/>
              </a:rPr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72687" y="2958354"/>
            <a:ext cx="1398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“others”</a:t>
            </a:r>
            <a:endParaRPr lang="en-GB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5982964" y="5669379"/>
            <a:ext cx="286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Output GMMs </a:t>
            </a:r>
            <a:r>
              <a:rPr lang="el-GR" dirty="0">
                <a:latin typeface="Comic Sans MS" pitchFamily="66" charset="0"/>
              </a:rPr>
              <a:t>θ</a:t>
            </a:r>
            <a:r>
              <a:rPr lang="en-GB" baseline="30000" dirty="0">
                <a:latin typeface="Comic Sans MS" pitchFamily="66" charset="0"/>
              </a:rPr>
              <a:t>F</a:t>
            </a:r>
            <a:r>
              <a:rPr lang="en-GB" dirty="0">
                <a:latin typeface="Comic Sans MS" pitchFamily="66" charset="0"/>
              </a:rPr>
              <a:t>,</a:t>
            </a:r>
            <a:r>
              <a:rPr lang="el-GR" dirty="0">
                <a:latin typeface="Comic Sans MS" pitchFamily="66" charset="0"/>
              </a:rPr>
              <a:t>θ</a:t>
            </a:r>
            <a:r>
              <a:rPr lang="en-GB" baseline="30000" dirty="0">
                <a:latin typeface="Comic Sans MS" pitchFamily="66" charset="0"/>
              </a:rPr>
              <a:t>B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8" name="Picture 4" descr="\\Cam-01-srv\dfsroot\groups\vision\carrot\Work2\Presentations\InvitedTalks\OTHER\dresden2011\TaskSegment\data\flowersGrabcut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9" y="4059144"/>
            <a:ext cx="2412000" cy="16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" name="Picture 28" descr="t4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3290693" y="4055673"/>
            <a:ext cx="2412000" cy="1610974"/>
          </a:xfrm>
          <a:prstGeom prst="rect">
            <a:avLst/>
          </a:prstGeom>
          <a:ln>
            <a:noFill/>
          </a:ln>
          <a:extLst/>
        </p:spPr>
      </p:pic>
      <p:sp>
        <p:nvSpPr>
          <p:cNvPr id="12" name="TextBox 11"/>
          <p:cNvSpPr txBox="1"/>
          <p:nvPr/>
        </p:nvSpPr>
        <p:spPr>
          <a:xfrm>
            <a:off x="1945340" y="6274400"/>
            <a:ext cx="53340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Problem: </a:t>
            </a:r>
            <a:r>
              <a:rPr lang="en-GB" dirty="0" smtClean="0"/>
              <a:t>Joint optimization of </a:t>
            </a:r>
            <a:r>
              <a:rPr lang="en-GB" dirty="0" smtClean="0">
                <a:latin typeface="Comic Sans MS" pitchFamily="66" charset="0"/>
              </a:rPr>
              <a:t>x,</a:t>
            </a:r>
            <a:r>
              <a:rPr lang="el-GR" dirty="0">
                <a:latin typeface="Comic Sans MS" pitchFamily="66" charset="0"/>
              </a:rPr>
              <a:t>θ</a:t>
            </a:r>
            <a:r>
              <a:rPr lang="en-GB" baseline="30000" dirty="0">
                <a:latin typeface="Comic Sans MS" pitchFamily="66" charset="0"/>
              </a:rPr>
              <a:t>F</a:t>
            </a:r>
            <a:r>
              <a:rPr lang="en-GB" dirty="0">
                <a:latin typeface="Comic Sans MS" pitchFamily="66" charset="0"/>
              </a:rPr>
              <a:t>,</a:t>
            </a:r>
            <a:r>
              <a:rPr lang="el-GR" dirty="0">
                <a:latin typeface="Comic Sans MS" pitchFamily="66" charset="0"/>
              </a:rPr>
              <a:t>θ</a:t>
            </a:r>
            <a:r>
              <a:rPr lang="en-GB" baseline="30000" dirty="0" smtClean="0">
                <a:latin typeface="Comic Sans MS" pitchFamily="66" charset="0"/>
              </a:rPr>
              <a:t>B </a:t>
            </a:r>
            <a:r>
              <a:rPr lang="en-GB" dirty="0" smtClean="0">
                <a:latin typeface="Comic Sans MS" pitchFamily="66" charset="0"/>
              </a:rPr>
              <a:t>is NP-hard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80" name="TextBox 279"/>
          <p:cNvSpPr txBox="1"/>
          <p:nvPr/>
        </p:nvSpPr>
        <p:spPr>
          <a:xfrm>
            <a:off x="895372" y="557600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Image </a:t>
            </a:r>
            <a:r>
              <a:rPr lang="en-GB" dirty="0" smtClean="0">
                <a:latin typeface="Comic Sans MS" pitchFamily="66" charset="0"/>
              </a:rPr>
              <a:t>z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 smtClean="0"/>
              <a:t>and user input</a:t>
            </a:r>
            <a:endParaRPr lang="en-GB" dirty="0"/>
          </a:p>
        </p:txBody>
      </p:sp>
      <p:sp>
        <p:nvSpPr>
          <p:cNvPr id="281" name="TextBox 280"/>
          <p:cNvSpPr txBox="1"/>
          <p:nvPr/>
        </p:nvSpPr>
        <p:spPr>
          <a:xfrm>
            <a:off x="3573886" y="5654551"/>
            <a:ext cx="2524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Output </a:t>
            </a:r>
            <a:r>
              <a:rPr lang="en-GB" dirty="0" smtClean="0">
                <a:latin typeface="Comic Sans MS" pitchFamily="66" charset="0"/>
              </a:rPr>
              <a:t>x</a:t>
            </a:r>
            <a:r>
              <a:rPr lang="el-GR" dirty="0" smtClean="0">
                <a:latin typeface="Calibri"/>
                <a:cs typeface="Calibri"/>
              </a:rPr>
              <a:t>ϵ</a:t>
            </a:r>
            <a:r>
              <a:rPr lang="en-GB" dirty="0" smtClean="0">
                <a:latin typeface="Calibri"/>
                <a:cs typeface="Calibri"/>
              </a:rPr>
              <a:t> </a:t>
            </a:r>
            <a:r>
              <a:rPr lang="en-GB" dirty="0">
                <a:latin typeface="Comic Sans MS" pitchFamily="66" charset="0"/>
                <a:cs typeface="Calibri"/>
              </a:rPr>
              <a:t>{0,1</a:t>
            </a:r>
            <a:r>
              <a:rPr lang="en-GB" dirty="0" smtClean="0">
                <a:latin typeface="Comic Sans MS" pitchFamily="66" charset="0"/>
                <a:cs typeface="Calibri"/>
              </a:rPr>
              <a:t>}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1166244" y="2364415"/>
            <a:ext cx="281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omic Sans MS" pitchFamily="66" charset="0"/>
              </a:rPr>
              <a:t>F</a:t>
            </a:r>
            <a:r>
              <a:rPr lang="en-GB" sz="2400" baseline="-25000" dirty="0" err="1" smtClean="0">
                <a:latin typeface="Comic Sans MS" pitchFamily="66" charset="0"/>
              </a:rPr>
              <a:t>p</a:t>
            </a:r>
            <a:r>
              <a:rPr lang="en-GB" sz="2400" dirty="0" smtClean="0">
                <a:latin typeface="Comic Sans MS" pitchFamily="66" charset="0"/>
              </a:rPr>
              <a:t> = </a:t>
            </a:r>
            <a:r>
              <a:rPr lang="en-GB" sz="2400" dirty="0" smtClean="0">
                <a:latin typeface="Calibri"/>
                <a:cs typeface="Calibri"/>
              </a:rPr>
              <a:t>∞   </a:t>
            </a:r>
            <a:r>
              <a:rPr lang="en-GB" sz="2400" dirty="0" err="1" smtClean="0">
                <a:latin typeface="Comic Sans MS" pitchFamily="66" charset="0"/>
              </a:rPr>
              <a:t>B</a:t>
            </a:r>
            <a:r>
              <a:rPr lang="en-GB" sz="2400" baseline="-25000" dirty="0" err="1" smtClean="0">
                <a:latin typeface="Comic Sans MS" pitchFamily="66" charset="0"/>
              </a:rPr>
              <a:t>p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= </a:t>
            </a:r>
            <a:r>
              <a:rPr lang="en-GB" sz="2400" dirty="0" smtClean="0">
                <a:latin typeface="Calibri"/>
                <a:cs typeface="Calibri"/>
              </a:rPr>
              <a:t>0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83" name="Freeform 282"/>
          <p:cNvSpPr/>
          <p:nvPr/>
        </p:nvSpPr>
        <p:spPr>
          <a:xfrm>
            <a:off x="374569" y="2553243"/>
            <a:ext cx="699247" cy="125506"/>
          </a:xfrm>
          <a:custGeom>
            <a:avLst/>
            <a:gdLst>
              <a:gd name="connsiteX0" fmla="*/ 0 w 699247"/>
              <a:gd name="connsiteY0" fmla="*/ 62753 h 125506"/>
              <a:gd name="connsiteX1" fmla="*/ 44823 w 699247"/>
              <a:gd name="connsiteY1" fmla="*/ 35859 h 125506"/>
              <a:gd name="connsiteX2" fmla="*/ 80682 w 699247"/>
              <a:gd name="connsiteY2" fmla="*/ 8965 h 125506"/>
              <a:gd name="connsiteX3" fmla="*/ 107576 w 699247"/>
              <a:gd name="connsiteY3" fmla="*/ 0 h 125506"/>
              <a:gd name="connsiteX4" fmla="*/ 206188 w 699247"/>
              <a:gd name="connsiteY4" fmla="*/ 8965 h 125506"/>
              <a:gd name="connsiteX5" fmla="*/ 242047 w 699247"/>
              <a:gd name="connsiteY5" fmla="*/ 26895 h 125506"/>
              <a:gd name="connsiteX6" fmla="*/ 304800 w 699247"/>
              <a:gd name="connsiteY6" fmla="*/ 53789 h 125506"/>
              <a:gd name="connsiteX7" fmla="*/ 340659 w 699247"/>
              <a:gd name="connsiteY7" fmla="*/ 71718 h 125506"/>
              <a:gd name="connsiteX8" fmla="*/ 376517 w 699247"/>
              <a:gd name="connsiteY8" fmla="*/ 80683 h 125506"/>
              <a:gd name="connsiteX9" fmla="*/ 439270 w 699247"/>
              <a:gd name="connsiteY9" fmla="*/ 107577 h 125506"/>
              <a:gd name="connsiteX10" fmla="*/ 493059 w 699247"/>
              <a:gd name="connsiteY10" fmla="*/ 125506 h 125506"/>
              <a:gd name="connsiteX11" fmla="*/ 555812 w 699247"/>
              <a:gd name="connsiteY11" fmla="*/ 116542 h 125506"/>
              <a:gd name="connsiteX12" fmla="*/ 582706 w 699247"/>
              <a:gd name="connsiteY12" fmla="*/ 98612 h 125506"/>
              <a:gd name="connsiteX13" fmla="*/ 609600 w 699247"/>
              <a:gd name="connsiteY13" fmla="*/ 89648 h 125506"/>
              <a:gd name="connsiteX14" fmla="*/ 663388 w 699247"/>
              <a:gd name="connsiteY14" fmla="*/ 53789 h 125506"/>
              <a:gd name="connsiteX15" fmla="*/ 699247 w 699247"/>
              <a:gd name="connsiteY15" fmla="*/ 35859 h 1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9247" h="125506">
                <a:moveTo>
                  <a:pt x="0" y="62753"/>
                </a:moveTo>
                <a:cubicBezTo>
                  <a:pt x="14941" y="53788"/>
                  <a:pt x="30325" y="45524"/>
                  <a:pt x="44823" y="35859"/>
                </a:cubicBezTo>
                <a:cubicBezTo>
                  <a:pt x="57255" y="27571"/>
                  <a:pt x="67709" y="16378"/>
                  <a:pt x="80682" y="8965"/>
                </a:cubicBezTo>
                <a:cubicBezTo>
                  <a:pt x="88887" y="4277"/>
                  <a:pt x="98611" y="2988"/>
                  <a:pt x="107576" y="0"/>
                </a:cubicBezTo>
                <a:cubicBezTo>
                  <a:pt x="140447" y="2988"/>
                  <a:pt x="173823" y="2492"/>
                  <a:pt x="206188" y="8965"/>
                </a:cubicBezTo>
                <a:cubicBezTo>
                  <a:pt x="219292" y="11586"/>
                  <a:pt x="229881" y="21365"/>
                  <a:pt x="242047" y="26895"/>
                </a:cubicBezTo>
                <a:cubicBezTo>
                  <a:pt x="262765" y="36312"/>
                  <a:pt x="284082" y="44372"/>
                  <a:pt x="304800" y="53789"/>
                </a:cubicBezTo>
                <a:cubicBezTo>
                  <a:pt x="316966" y="59319"/>
                  <a:pt x="328146" y="67026"/>
                  <a:pt x="340659" y="71718"/>
                </a:cubicBezTo>
                <a:cubicBezTo>
                  <a:pt x="352195" y="76044"/>
                  <a:pt x="364564" y="77695"/>
                  <a:pt x="376517" y="80683"/>
                </a:cubicBezTo>
                <a:cubicBezTo>
                  <a:pt x="408167" y="112332"/>
                  <a:pt x="380848" y="91644"/>
                  <a:pt x="439270" y="107577"/>
                </a:cubicBezTo>
                <a:cubicBezTo>
                  <a:pt x="457504" y="112550"/>
                  <a:pt x="493059" y="125506"/>
                  <a:pt x="493059" y="125506"/>
                </a:cubicBezTo>
                <a:cubicBezTo>
                  <a:pt x="513977" y="122518"/>
                  <a:pt x="535573" y="122614"/>
                  <a:pt x="555812" y="116542"/>
                </a:cubicBezTo>
                <a:cubicBezTo>
                  <a:pt x="566132" y="113446"/>
                  <a:pt x="573069" y="103430"/>
                  <a:pt x="582706" y="98612"/>
                </a:cubicBezTo>
                <a:cubicBezTo>
                  <a:pt x="591158" y="94386"/>
                  <a:pt x="600635" y="92636"/>
                  <a:pt x="609600" y="89648"/>
                </a:cubicBezTo>
                <a:cubicBezTo>
                  <a:pt x="627529" y="77695"/>
                  <a:pt x="642945" y="60603"/>
                  <a:pt x="663388" y="53789"/>
                </a:cubicBezTo>
                <a:cubicBezTo>
                  <a:pt x="694291" y="43488"/>
                  <a:pt x="683600" y="51506"/>
                  <a:pt x="699247" y="35859"/>
                </a:cubicBezTo>
              </a:path>
            </a:pathLst>
          </a:custGeom>
          <a:noFill/>
          <a:ln w="76200">
            <a:solidFill>
              <a:srgbClr val="000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Freeform 283"/>
          <p:cNvSpPr/>
          <p:nvPr/>
        </p:nvSpPr>
        <p:spPr>
          <a:xfrm>
            <a:off x="356640" y="2067696"/>
            <a:ext cx="699247" cy="125506"/>
          </a:xfrm>
          <a:custGeom>
            <a:avLst/>
            <a:gdLst>
              <a:gd name="connsiteX0" fmla="*/ 0 w 699247"/>
              <a:gd name="connsiteY0" fmla="*/ 62753 h 125506"/>
              <a:gd name="connsiteX1" fmla="*/ 44823 w 699247"/>
              <a:gd name="connsiteY1" fmla="*/ 35859 h 125506"/>
              <a:gd name="connsiteX2" fmla="*/ 80682 w 699247"/>
              <a:gd name="connsiteY2" fmla="*/ 8965 h 125506"/>
              <a:gd name="connsiteX3" fmla="*/ 107576 w 699247"/>
              <a:gd name="connsiteY3" fmla="*/ 0 h 125506"/>
              <a:gd name="connsiteX4" fmla="*/ 206188 w 699247"/>
              <a:gd name="connsiteY4" fmla="*/ 8965 h 125506"/>
              <a:gd name="connsiteX5" fmla="*/ 242047 w 699247"/>
              <a:gd name="connsiteY5" fmla="*/ 26895 h 125506"/>
              <a:gd name="connsiteX6" fmla="*/ 304800 w 699247"/>
              <a:gd name="connsiteY6" fmla="*/ 53789 h 125506"/>
              <a:gd name="connsiteX7" fmla="*/ 340659 w 699247"/>
              <a:gd name="connsiteY7" fmla="*/ 71718 h 125506"/>
              <a:gd name="connsiteX8" fmla="*/ 376517 w 699247"/>
              <a:gd name="connsiteY8" fmla="*/ 80683 h 125506"/>
              <a:gd name="connsiteX9" fmla="*/ 439270 w 699247"/>
              <a:gd name="connsiteY9" fmla="*/ 107577 h 125506"/>
              <a:gd name="connsiteX10" fmla="*/ 493059 w 699247"/>
              <a:gd name="connsiteY10" fmla="*/ 125506 h 125506"/>
              <a:gd name="connsiteX11" fmla="*/ 555812 w 699247"/>
              <a:gd name="connsiteY11" fmla="*/ 116542 h 125506"/>
              <a:gd name="connsiteX12" fmla="*/ 582706 w 699247"/>
              <a:gd name="connsiteY12" fmla="*/ 98612 h 125506"/>
              <a:gd name="connsiteX13" fmla="*/ 609600 w 699247"/>
              <a:gd name="connsiteY13" fmla="*/ 89648 h 125506"/>
              <a:gd name="connsiteX14" fmla="*/ 663388 w 699247"/>
              <a:gd name="connsiteY14" fmla="*/ 53789 h 125506"/>
              <a:gd name="connsiteX15" fmla="*/ 699247 w 699247"/>
              <a:gd name="connsiteY15" fmla="*/ 35859 h 1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9247" h="125506">
                <a:moveTo>
                  <a:pt x="0" y="62753"/>
                </a:moveTo>
                <a:cubicBezTo>
                  <a:pt x="14941" y="53788"/>
                  <a:pt x="30325" y="45524"/>
                  <a:pt x="44823" y="35859"/>
                </a:cubicBezTo>
                <a:cubicBezTo>
                  <a:pt x="57255" y="27571"/>
                  <a:pt x="67709" y="16378"/>
                  <a:pt x="80682" y="8965"/>
                </a:cubicBezTo>
                <a:cubicBezTo>
                  <a:pt x="88887" y="4277"/>
                  <a:pt x="98611" y="2988"/>
                  <a:pt x="107576" y="0"/>
                </a:cubicBezTo>
                <a:cubicBezTo>
                  <a:pt x="140447" y="2988"/>
                  <a:pt x="173823" y="2492"/>
                  <a:pt x="206188" y="8965"/>
                </a:cubicBezTo>
                <a:cubicBezTo>
                  <a:pt x="219292" y="11586"/>
                  <a:pt x="229881" y="21365"/>
                  <a:pt x="242047" y="26895"/>
                </a:cubicBezTo>
                <a:cubicBezTo>
                  <a:pt x="262765" y="36312"/>
                  <a:pt x="284082" y="44372"/>
                  <a:pt x="304800" y="53789"/>
                </a:cubicBezTo>
                <a:cubicBezTo>
                  <a:pt x="316966" y="59319"/>
                  <a:pt x="328146" y="67026"/>
                  <a:pt x="340659" y="71718"/>
                </a:cubicBezTo>
                <a:cubicBezTo>
                  <a:pt x="352195" y="76044"/>
                  <a:pt x="364564" y="77695"/>
                  <a:pt x="376517" y="80683"/>
                </a:cubicBezTo>
                <a:cubicBezTo>
                  <a:pt x="408167" y="112332"/>
                  <a:pt x="380848" y="91644"/>
                  <a:pt x="439270" y="107577"/>
                </a:cubicBezTo>
                <a:cubicBezTo>
                  <a:pt x="457504" y="112550"/>
                  <a:pt x="493059" y="125506"/>
                  <a:pt x="493059" y="125506"/>
                </a:cubicBezTo>
                <a:cubicBezTo>
                  <a:pt x="513977" y="122518"/>
                  <a:pt x="535573" y="122614"/>
                  <a:pt x="555812" y="116542"/>
                </a:cubicBezTo>
                <a:cubicBezTo>
                  <a:pt x="566132" y="113446"/>
                  <a:pt x="573069" y="103430"/>
                  <a:pt x="582706" y="98612"/>
                </a:cubicBezTo>
                <a:cubicBezTo>
                  <a:pt x="591158" y="94386"/>
                  <a:pt x="600635" y="92636"/>
                  <a:pt x="609600" y="89648"/>
                </a:cubicBezTo>
                <a:cubicBezTo>
                  <a:pt x="627529" y="77695"/>
                  <a:pt x="642945" y="60603"/>
                  <a:pt x="663388" y="53789"/>
                </a:cubicBezTo>
                <a:cubicBezTo>
                  <a:pt x="694291" y="43488"/>
                  <a:pt x="683600" y="51506"/>
                  <a:pt x="699247" y="3585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TextBox 284"/>
          <p:cNvSpPr txBox="1"/>
          <p:nvPr/>
        </p:nvSpPr>
        <p:spPr>
          <a:xfrm>
            <a:off x="1175209" y="1896797"/>
            <a:ext cx="281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omic Sans MS" pitchFamily="66" charset="0"/>
              </a:rPr>
              <a:t>F</a:t>
            </a:r>
            <a:r>
              <a:rPr lang="en-GB" sz="2400" baseline="-25000" dirty="0" err="1" smtClean="0">
                <a:latin typeface="Comic Sans MS" pitchFamily="66" charset="0"/>
              </a:rPr>
              <a:t>p</a:t>
            </a:r>
            <a:r>
              <a:rPr lang="en-GB" sz="2400" dirty="0" smtClean="0">
                <a:latin typeface="Comic Sans MS" pitchFamily="66" charset="0"/>
              </a:rPr>
              <a:t> = </a:t>
            </a:r>
            <a:r>
              <a:rPr lang="en-GB" sz="2400" dirty="0">
                <a:latin typeface="Calibri"/>
                <a:cs typeface="Calibri"/>
              </a:rPr>
              <a:t>0</a:t>
            </a:r>
            <a:r>
              <a:rPr lang="en-GB" sz="2400" dirty="0" smtClean="0">
                <a:latin typeface="Calibri"/>
                <a:cs typeface="Calibri"/>
              </a:rPr>
              <a:t>    </a:t>
            </a:r>
            <a:r>
              <a:rPr lang="en-GB" sz="2400" dirty="0" err="1" smtClean="0">
                <a:latin typeface="Comic Sans MS" pitchFamily="66" charset="0"/>
              </a:rPr>
              <a:t>B</a:t>
            </a:r>
            <a:r>
              <a:rPr lang="en-GB" sz="2400" baseline="-25000" dirty="0" err="1" smtClean="0">
                <a:latin typeface="Comic Sans MS" pitchFamily="66" charset="0"/>
              </a:rPr>
              <a:t>p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= </a:t>
            </a:r>
            <a:r>
              <a:rPr lang="en-GB" sz="2400" dirty="0">
                <a:latin typeface="Calibri"/>
                <a:cs typeface="Calibri"/>
              </a:rPr>
              <a:t>∞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3700" dirty="0"/>
              <a:t> </a:t>
            </a:r>
            <a:r>
              <a:rPr lang="en-GB" sz="3700" dirty="0" err="1"/>
              <a:t>GrabCut</a:t>
            </a:r>
            <a:r>
              <a:rPr lang="en-GB" sz="3700" dirty="0"/>
              <a:t>: </a:t>
            </a:r>
            <a:r>
              <a:rPr lang="en-GB" sz="3700" dirty="0" smtClean="0"/>
              <a:t>Optimization</a:t>
            </a:r>
            <a:br>
              <a:rPr lang="en-GB" sz="3700" dirty="0" smtClean="0"/>
            </a:br>
            <a:r>
              <a:rPr lang="en-GB" sz="2400" dirty="0"/>
              <a:t>[Rother, Kolmogorov, Blake, </a:t>
            </a:r>
            <a:r>
              <a:rPr lang="en-GB" sz="2400" dirty="0" err="1"/>
              <a:t>Siggraph</a:t>
            </a:r>
            <a:r>
              <a:rPr lang="en-GB" sz="2400" dirty="0"/>
              <a:t> ‘04]</a:t>
            </a:r>
            <a:endParaRPr lang="en-GB" sz="2500" dirty="0">
              <a:solidFill>
                <a:schemeClr val="tx1"/>
              </a:solidFill>
            </a:endParaRP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3100400" y="4068773"/>
            <a:ext cx="3328988" cy="860425"/>
          </a:xfrm>
          <a:custGeom>
            <a:avLst/>
            <a:gdLst>
              <a:gd name="G0" fmla="+- -3815864 0 0"/>
              <a:gd name="G1" fmla="+- -10041407 0 0"/>
              <a:gd name="G2" fmla="+- -3815864 0 -10041407"/>
              <a:gd name="G3" fmla="+- 10800 0 0"/>
              <a:gd name="G4" fmla="+- 0 0 -38158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35 0 0"/>
              <a:gd name="G9" fmla="+- 0 0 -10041407"/>
              <a:gd name="G10" fmla="+- 7235 0 2700"/>
              <a:gd name="G11" fmla="cos G10 -3815864"/>
              <a:gd name="G12" fmla="sin G10 -3815864"/>
              <a:gd name="G13" fmla="cos 13500 -3815864"/>
              <a:gd name="G14" fmla="sin 13500 -3815864"/>
              <a:gd name="G15" fmla="+- G11 10800 0"/>
              <a:gd name="G16" fmla="+- G12 10800 0"/>
              <a:gd name="G17" fmla="+- G13 10800 0"/>
              <a:gd name="G18" fmla="+- G14 10800 0"/>
              <a:gd name="G19" fmla="*/ 7235 1 2"/>
              <a:gd name="G20" fmla="+- G19 5400 0"/>
              <a:gd name="G21" fmla="cos G20 -3815864"/>
              <a:gd name="G22" fmla="sin G20 -3815864"/>
              <a:gd name="G23" fmla="+- G21 10800 0"/>
              <a:gd name="G24" fmla="+- G12 G23 G22"/>
              <a:gd name="G25" fmla="+- G22 G23 G11"/>
              <a:gd name="G26" fmla="cos 10800 -3815864"/>
              <a:gd name="G27" fmla="sin 10800 -3815864"/>
              <a:gd name="G28" fmla="cos 7235 -3815864"/>
              <a:gd name="G29" fmla="sin 7235 -38158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041407"/>
              <a:gd name="G36" fmla="sin G34 -10041407"/>
              <a:gd name="G37" fmla="+/ -10041407 -38158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35 G39"/>
              <a:gd name="G43" fmla="sin 723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7873 w 21600"/>
              <a:gd name="T5" fmla="*/ 404 h 21600"/>
              <a:gd name="T6" fmla="*/ 2749 w 21600"/>
              <a:gd name="T7" fmla="*/ 6736 h 21600"/>
              <a:gd name="T8" fmla="*/ 8839 w 21600"/>
              <a:gd name="T9" fmla="*/ 3835 h 21600"/>
              <a:gd name="T10" fmla="*/ 17908 w 21600"/>
              <a:gd name="T11" fmla="*/ -677 h 21600"/>
              <a:gd name="T12" fmla="*/ 19359 w 21600"/>
              <a:gd name="T13" fmla="*/ 5493 h 21600"/>
              <a:gd name="T14" fmla="*/ 13188 w 21600"/>
              <a:gd name="T15" fmla="*/ 694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609" y="4649"/>
                </a:moveTo>
                <a:cubicBezTo>
                  <a:pt x="13465" y="3940"/>
                  <a:pt x="12146" y="3565"/>
                  <a:pt x="10800" y="3565"/>
                </a:cubicBezTo>
                <a:cubicBezTo>
                  <a:pt x="8069" y="3564"/>
                  <a:pt x="5571" y="5102"/>
                  <a:pt x="4341" y="7540"/>
                </a:cubicBezTo>
                <a:lnTo>
                  <a:pt x="1158" y="5933"/>
                </a:lnTo>
                <a:cubicBezTo>
                  <a:pt x="2994" y="2294"/>
                  <a:pt x="6723" y="-1"/>
                  <a:pt x="10800" y="0"/>
                </a:cubicBezTo>
                <a:cubicBezTo>
                  <a:pt x="12809" y="0"/>
                  <a:pt x="14778" y="560"/>
                  <a:pt x="16487" y="1618"/>
                </a:cubicBezTo>
                <a:lnTo>
                  <a:pt x="17908" y="-677"/>
                </a:lnTo>
                <a:lnTo>
                  <a:pt x="19359" y="5493"/>
                </a:lnTo>
                <a:lnTo>
                  <a:pt x="13188" y="6944"/>
                </a:lnTo>
                <a:lnTo>
                  <a:pt x="14609" y="4649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ex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 flipH="1" flipV="1">
            <a:off x="3011499" y="4011613"/>
            <a:ext cx="3203575" cy="949325"/>
          </a:xfrm>
          <a:custGeom>
            <a:avLst/>
            <a:gdLst>
              <a:gd name="G0" fmla="+- -3815864 0 0"/>
              <a:gd name="G1" fmla="+- -10041407 0 0"/>
              <a:gd name="G2" fmla="+- -3815864 0 -10041407"/>
              <a:gd name="G3" fmla="+- 10800 0 0"/>
              <a:gd name="G4" fmla="+- 0 0 -38158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35 0 0"/>
              <a:gd name="G9" fmla="+- 0 0 -10041407"/>
              <a:gd name="G10" fmla="+- 7235 0 2700"/>
              <a:gd name="G11" fmla="cos G10 -3815864"/>
              <a:gd name="G12" fmla="sin G10 -3815864"/>
              <a:gd name="G13" fmla="cos 13500 -3815864"/>
              <a:gd name="G14" fmla="sin 13500 -3815864"/>
              <a:gd name="G15" fmla="+- G11 10800 0"/>
              <a:gd name="G16" fmla="+- G12 10800 0"/>
              <a:gd name="G17" fmla="+- G13 10800 0"/>
              <a:gd name="G18" fmla="+- G14 10800 0"/>
              <a:gd name="G19" fmla="*/ 7235 1 2"/>
              <a:gd name="G20" fmla="+- G19 5400 0"/>
              <a:gd name="G21" fmla="cos G20 -3815864"/>
              <a:gd name="G22" fmla="sin G20 -3815864"/>
              <a:gd name="G23" fmla="+- G21 10800 0"/>
              <a:gd name="G24" fmla="+- G12 G23 G22"/>
              <a:gd name="G25" fmla="+- G22 G23 G11"/>
              <a:gd name="G26" fmla="cos 10800 -3815864"/>
              <a:gd name="G27" fmla="sin 10800 -3815864"/>
              <a:gd name="G28" fmla="cos 7235 -3815864"/>
              <a:gd name="G29" fmla="sin 7235 -38158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041407"/>
              <a:gd name="G36" fmla="sin G34 -10041407"/>
              <a:gd name="G37" fmla="+/ -10041407 -38158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35 G39"/>
              <a:gd name="G43" fmla="sin 723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7873 w 21600"/>
              <a:gd name="T5" fmla="*/ 404 h 21600"/>
              <a:gd name="T6" fmla="*/ 2749 w 21600"/>
              <a:gd name="T7" fmla="*/ 6736 h 21600"/>
              <a:gd name="T8" fmla="*/ 8839 w 21600"/>
              <a:gd name="T9" fmla="*/ 3835 h 21600"/>
              <a:gd name="T10" fmla="*/ 17908 w 21600"/>
              <a:gd name="T11" fmla="*/ -677 h 21600"/>
              <a:gd name="T12" fmla="*/ 19359 w 21600"/>
              <a:gd name="T13" fmla="*/ 5493 h 21600"/>
              <a:gd name="T14" fmla="*/ 13188 w 21600"/>
              <a:gd name="T15" fmla="*/ 694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609" y="4649"/>
                </a:moveTo>
                <a:cubicBezTo>
                  <a:pt x="13465" y="3940"/>
                  <a:pt x="12146" y="3565"/>
                  <a:pt x="10800" y="3565"/>
                </a:cubicBezTo>
                <a:cubicBezTo>
                  <a:pt x="8069" y="3564"/>
                  <a:pt x="5571" y="5102"/>
                  <a:pt x="4341" y="7540"/>
                </a:cubicBezTo>
                <a:lnTo>
                  <a:pt x="1158" y="5933"/>
                </a:lnTo>
                <a:cubicBezTo>
                  <a:pt x="2994" y="2294"/>
                  <a:pt x="6723" y="-1"/>
                  <a:pt x="10800" y="0"/>
                </a:cubicBezTo>
                <a:cubicBezTo>
                  <a:pt x="12809" y="0"/>
                  <a:pt x="14778" y="560"/>
                  <a:pt x="16487" y="1618"/>
                </a:cubicBezTo>
                <a:lnTo>
                  <a:pt x="17908" y="-677"/>
                </a:lnTo>
                <a:lnTo>
                  <a:pt x="19359" y="5493"/>
                </a:lnTo>
                <a:lnTo>
                  <a:pt x="13188" y="6944"/>
                </a:lnTo>
                <a:lnTo>
                  <a:pt x="14609" y="4649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ex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285720" y="5143512"/>
            <a:ext cx="3276600" cy="841375"/>
          </a:xfrm>
          <a:prstGeom prst="rect">
            <a:avLst/>
          </a:prstGeom>
          <a:ln w="19050" algn="ctr">
            <a:solidFill>
              <a:srgbClr val="F1AE05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rgbClr val="F1AE05"/>
                </a:solidFill>
              </a:rPr>
              <a:t>Learning of the </a:t>
            </a:r>
            <a:r>
              <a:rPr lang="en-GB" sz="2400" b="1" dirty="0">
                <a:solidFill>
                  <a:srgbClr val="F1AE05"/>
                </a:solidFill>
              </a:rPr>
              <a:t/>
            </a:r>
            <a:br>
              <a:rPr lang="en-GB" sz="2400" b="1" dirty="0">
                <a:solidFill>
                  <a:srgbClr val="F1AE05"/>
                </a:solidFill>
              </a:rPr>
            </a:br>
            <a:r>
              <a:rPr lang="en-GB" sz="2400" b="1" dirty="0">
                <a:solidFill>
                  <a:srgbClr val="F1AE05"/>
                </a:solidFill>
              </a:rPr>
              <a:t> colour distributions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5786446" y="5143512"/>
            <a:ext cx="2940043" cy="830997"/>
          </a:xfrm>
          <a:prstGeom prst="rect">
            <a:avLst/>
          </a:prstGeom>
          <a:ln w="19050" algn="ctr">
            <a:solidFill>
              <a:srgbClr val="F1AE05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F1AE05"/>
                </a:solidFill>
              </a:rPr>
              <a:t>Graph </a:t>
            </a:r>
            <a:r>
              <a:rPr lang="en-GB" sz="2400" b="1" dirty="0" smtClean="0">
                <a:solidFill>
                  <a:srgbClr val="F1AE05"/>
                </a:solidFill>
              </a:rPr>
              <a:t>cut </a:t>
            </a:r>
            <a:r>
              <a:rPr lang="en-GB" sz="2400" b="1" dirty="0">
                <a:solidFill>
                  <a:srgbClr val="F1AE05"/>
                </a:solidFill>
              </a:rPr>
              <a:t>to infer </a:t>
            </a:r>
            <a:r>
              <a:rPr lang="en-GB" sz="2400" b="1" dirty="0" smtClean="0">
                <a:solidFill>
                  <a:srgbClr val="F1AE05"/>
                </a:solidFill>
              </a:rPr>
              <a:t> </a:t>
            </a:r>
            <a:r>
              <a:rPr lang="en-GB" sz="2400" b="1" dirty="0">
                <a:solidFill>
                  <a:srgbClr val="F1AE05"/>
                </a:solidFill>
              </a:rPr>
              <a:t>segmentation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43702" y="450057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x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4348" y="4267616"/>
            <a:ext cx="2428892" cy="661582"/>
            <a:chOff x="785786" y="4279758"/>
            <a:chExt cx="2428892" cy="661582"/>
          </a:xfrm>
        </p:grpSpPr>
        <p:sp>
          <p:nvSpPr>
            <p:cNvPr id="18" name="Rectangle 17"/>
            <p:cNvSpPr/>
            <p:nvPr/>
          </p:nvSpPr>
          <p:spPr>
            <a:xfrm>
              <a:off x="785786" y="4279758"/>
              <a:ext cx="24288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min E(x,</a:t>
              </a:r>
              <a:r>
                <a:rPr lang="el-G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θ</a:t>
              </a:r>
              <a:r>
                <a:rPr lang="en-GB" sz="2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F</a:t>
              </a:r>
              <a:r>
                <a:rPr lang="en-GB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,</a:t>
              </a:r>
              <a:r>
                <a:rPr lang="el-G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θ</a:t>
              </a:r>
              <a:r>
                <a:rPr lang="en-GB" sz="2400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B</a:t>
              </a:r>
              <a:r>
                <a:rPr lang="en-GB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) </a:t>
              </a:r>
              <a:endPara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5786" y="4572008"/>
              <a:ext cx="7216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θ</a:t>
              </a:r>
              <a:r>
                <a:rPr lang="en-GB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F</a:t>
              </a:r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,</a:t>
              </a:r>
              <a:r>
                <a:rPr lang="el-G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θ</a:t>
              </a:r>
              <a:r>
                <a:rPr lang="en-GB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B</a:t>
              </a:r>
              <a:endParaRPr lang="en-GB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429388" y="4253219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min E(x,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θ</a:t>
            </a:r>
            <a:r>
              <a:rPr lang="en-GB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θ</a:t>
            </a:r>
            <a:r>
              <a:rPr lang="en-GB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4" descr="\\Cam-01-srv\dfsroot\groups\vision\carrot\Work2\Presentations\InvitedTalks\OTHER\dresden2011\TaskSegment\data\flowersGrabcut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7" y="1342839"/>
            <a:ext cx="2412000" cy="16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\\Cam-01-srv\dfsroot\groups\vision\carrot\Work2\Presentations\InvitedTalks\OTHER\dresden2011\TaskSegment\data\r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32" y="1330554"/>
            <a:ext cx="2412000" cy="16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423" y="2873606"/>
            <a:ext cx="233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Image </a:t>
            </a:r>
            <a:r>
              <a:rPr lang="en-GB" dirty="0">
                <a:latin typeface="Comic Sans MS" pitchFamily="66" charset="0"/>
              </a:rPr>
              <a:t>z</a:t>
            </a:r>
            <a:br>
              <a:rPr lang="en-GB" dirty="0">
                <a:latin typeface="Comic Sans MS" pitchFamily="66" charset="0"/>
              </a:rPr>
            </a:br>
            <a:r>
              <a:rPr lang="en-GB" dirty="0"/>
              <a:t>and user input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01265" y="2917149"/>
            <a:ext cx="2685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Initial segmentation </a:t>
            </a:r>
            <a:r>
              <a:rPr lang="en-GB" dirty="0" smtClean="0">
                <a:latin typeface="Comic Sans MS" pitchFamily="66" charset="0"/>
              </a:rPr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03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 animBg="1"/>
      <p:bldP spid="86024" grpId="0" animBg="1"/>
      <p:bldP spid="86031" grpId="0" animBg="1"/>
      <p:bldP spid="86032" grpId="0" animBg="1"/>
      <p:bldP spid="17" grpId="0"/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\\Cam-01-srv\dfsroot\groups\vision\carrot\Work2\Presentations\InvitedTalks\OTHER\dresden2011\TaskSegment\data\res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85" y="1988580"/>
            <a:ext cx="4582800" cy="30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5626100" y="2157413"/>
            <a:ext cx="2895600" cy="2592387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60444" name="Line 28"/>
          <p:cNvSpPr>
            <a:spLocks noChangeShapeType="1"/>
          </p:cNvSpPr>
          <p:nvPr/>
        </p:nvSpPr>
        <p:spPr bwMode="auto">
          <a:xfrm>
            <a:off x="5624513" y="4686300"/>
            <a:ext cx="0" cy="152400"/>
          </a:xfrm>
          <a:prstGeom prst="line">
            <a:avLst/>
          </a:prstGeom>
          <a:ln w="349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6253163" y="4676775"/>
            <a:ext cx="0" cy="152400"/>
          </a:xfrm>
          <a:prstGeom prst="line">
            <a:avLst/>
          </a:prstGeom>
          <a:ln w="349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60446" name="Line 30"/>
          <p:cNvSpPr>
            <a:spLocks noChangeShapeType="1"/>
          </p:cNvSpPr>
          <p:nvPr/>
        </p:nvSpPr>
        <p:spPr bwMode="auto">
          <a:xfrm>
            <a:off x="6934200" y="4681538"/>
            <a:ext cx="0" cy="152400"/>
          </a:xfrm>
          <a:prstGeom prst="line">
            <a:avLst/>
          </a:prstGeom>
          <a:ln w="349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60447" name="Line 31"/>
          <p:cNvSpPr>
            <a:spLocks noChangeShapeType="1"/>
          </p:cNvSpPr>
          <p:nvPr/>
        </p:nvSpPr>
        <p:spPr bwMode="auto">
          <a:xfrm>
            <a:off x="8520532" y="4662488"/>
            <a:ext cx="0" cy="152400"/>
          </a:xfrm>
          <a:prstGeom prst="line">
            <a:avLst/>
          </a:prstGeom>
          <a:ln w="349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60448" name="Line 32"/>
          <p:cNvSpPr>
            <a:spLocks noChangeShapeType="1"/>
          </p:cNvSpPr>
          <p:nvPr/>
        </p:nvSpPr>
        <p:spPr bwMode="auto">
          <a:xfrm>
            <a:off x="7685555" y="4676775"/>
            <a:ext cx="0" cy="152400"/>
          </a:xfrm>
          <a:prstGeom prst="line">
            <a:avLst/>
          </a:prstGeom>
          <a:ln w="349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6099643" y="4757738"/>
            <a:ext cx="495300" cy="366712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1</a:t>
            </a:r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6791325" y="4762500"/>
            <a:ext cx="495300" cy="366713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2</a:t>
            </a:r>
          </a:p>
        </p:txBody>
      </p:sp>
      <p:sp>
        <p:nvSpPr>
          <p:cNvPr id="60451" name="Text Box 35"/>
          <p:cNvSpPr txBox="1">
            <a:spLocks noChangeArrowheads="1"/>
          </p:cNvSpPr>
          <p:nvPr/>
        </p:nvSpPr>
        <p:spPr bwMode="auto">
          <a:xfrm>
            <a:off x="7532595" y="4757738"/>
            <a:ext cx="495300" cy="366712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3</a:t>
            </a:r>
          </a:p>
        </p:txBody>
      </p:sp>
      <p:sp>
        <p:nvSpPr>
          <p:cNvPr id="60452" name="Text Box 36"/>
          <p:cNvSpPr txBox="1">
            <a:spLocks noChangeArrowheads="1"/>
          </p:cNvSpPr>
          <p:nvPr/>
        </p:nvSpPr>
        <p:spPr bwMode="auto">
          <a:xfrm>
            <a:off x="8348663" y="4757738"/>
            <a:ext cx="495300" cy="366712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4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GrabCut</a:t>
            </a:r>
            <a:r>
              <a:rPr lang="en-GB" dirty="0" smtClean="0"/>
              <a:t>: Optimization</a:t>
            </a:r>
            <a:endParaRPr lang="en-GB" dirty="0"/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5143504" y="5092289"/>
            <a:ext cx="3819525" cy="457200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after each Iteration</a:t>
            </a:r>
          </a:p>
        </p:txBody>
      </p:sp>
      <p:sp>
        <p:nvSpPr>
          <p:cNvPr id="60464" name="Text Box 48"/>
          <p:cNvSpPr txBox="1">
            <a:spLocks noChangeArrowheads="1"/>
          </p:cNvSpPr>
          <p:nvPr/>
        </p:nvSpPr>
        <p:spPr bwMode="auto">
          <a:xfrm>
            <a:off x="2214546" y="5143512"/>
            <a:ext cx="1470025" cy="457200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5490044" y="4757738"/>
            <a:ext cx="495300" cy="366712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0</a:t>
            </a:r>
            <a:endParaRPr lang="en-GB" dirty="0"/>
          </a:p>
        </p:txBody>
      </p:sp>
      <p:pic>
        <p:nvPicPr>
          <p:cNvPr id="34" name="Picture 8" descr="t1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65746" y="1989743"/>
            <a:ext cx="4582800" cy="3045712"/>
          </a:xfrm>
          <a:prstGeom prst="rect">
            <a:avLst/>
          </a:prstGeom>
          <a:extLst/>
        </p:spPr>
      </p:pic>
      <p:sp>
        <p:nvSpPr>
          <p:cNvPr id="35" name="Freeform 39"/>
          <p:cNvSpPr>
            <a:spLocks/>
          </p:cNvSpPr>
          <p:nvPr/>
        </p:nvSpPr>
        <p:spPr bwMode="auto">
          <a:xfrm>
            <a:off x="5642953" y="2474704"/>
            <a:ext cx="638175" cy="1123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2" y="708"/>
              </a:cxn>
            </a:cxnLst>
            <a:rect l="0" t="0" r="r" b="b"/>
            <a:pathLst>
              <a:path w="402" h="708">
                <a:moveTo>
                  <a:pt x="0" y="0"/>
                </a:moveTo>
                <a:lnTo>
                  <a:pt x="402" y="708"/>
                </a:lnTo>
              </a:path>
            </a:pathLst>
          </a:custGeom>
          <a:ln w="38100">
            <a:solidFill>
              <a:srgbClr val="000000"/>
            </a:solidFill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en-GB"/>
          </a:p>
        </p:txBody>
      </p:sp>
      <p:pic>
        <p:nvPicPr>
          <p:cNvPr id="36" name="Picture 9" descr="t2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465747" y="1984985"/>
            <a:ext cx="4581525" cy="3057525"/>
          </a:xfrm>
          <a:prstGeom prst="rect">
            <a:avLst/>
          </a:prstGeom>
          <a:extLst/>
        </p:spPr>
      </p:pic>
      <p:pic>
        <p:nvPicPr>
          <p:cNvPr id="37" name="Picture 10" descr="t3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465743" y="1984984"/>
            <a:ext cx="4581526" cy="3057525"/>
          </a:xfrm>
          <a:prstGeom prst="rect">
            <a:avLst/>
          </a:prstGeom>
          <a:extLst/>
        </p:spPr>
      </p:pic>
      <p:pic>
        <p:nvPicPr>
          <p:cNvPr id="38" name="Picture 11" descr="t4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465743" y="1984985"/>
            <a:ext cx="4581525" cy="3057525"/>
          </a:xfrm>
          <a:prstGeom prst="rect">
            <a:avLst/>
          </a:prstGeom>
          <a:extLst/>
        </p:spPr>
      </p:pic>
      <p:sp>
        <p:nvSpPr>
          <p:cNvPr id="40" name="Freeform 39"/>
          <p:cNvSpPr>
            <a:spLocks/>
          </p:cNvSpPr>
          <p:nvPr/>
        </p:nvSpPr>
        <p:spPr bwMode="auto">
          <a:xfrm>
            <a:off x="6275342" y="3590420"/>
            <a:ext cx="663843" cy="40522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2" y="708"/>
              </a:cxn>
            </a:cxnLst>
            <a:rect l="0" t="0" r="r" b="b"/>
            <a:pathLst>
              <a:path w="402" h="708">
                <a:moveTo>
                  <a:pt x="0" y="0"/>
                </a:moveTo>
                <a:lnTo>
                  <a:pt x="402" y="708"/>
                </a:lnTo>
              </a:path>
            </a:pathLst>
          </a:custGeom>
          <a:ln w="38100">
            <a:solidFill>
              <a:srgbClr val="000000"/>
            </a:solidFill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927805" y="3990471"/>
            <a:ext cx="739820" cy="21481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2" y="708"/>
              </a:cxn>
            </a:cxnLst>
            <a:rect l="0" t="0" r="r" b="b"/>
            <a:pathLst>
              <a:path w="402" h="708">
                <a:moveTo>
                  <a:pt x="0" y="0"/>
                </a:moveTo>
                <a:lnTo>
                  <a:pt x="402" y="708"/>
                </a:lnTo>
              </a:path>
            </a:pathLst>
          </a:custGeom>
          <a:ln w="38100">
            <a:solidFill>
              <a:srgbClr val="000000"/>
            </a:solidFill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7656468" y="4200021"/>
            <a:ext cx="854120" cy="9099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2" y="708"/>
              </a:cxn>
            </a:cxnLst>
            <a:rect l="0" t="0" r="r" b="b"/>
            <a:pathLst>
              <a:path w="402" h="708">
                <a:moveTo>
                  <a:pt x="0" y="0"/>
                </a:moveTo>
                <a:lnTo>
                  <a:pt x="402" y="708"/>
                </a:lnTo>
              </a:path>
            </a:pathLst>
          </a:custGeom>
          <a:ln w="38100">
            <a:solidFill>
              <a:srgbClr val="000000"/>
            </a:solidFill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 animBg="1"/>
      <p:bldP spid="41" grpId="0" animBg="1"/>
      <p:bldP spid="4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dirty="0" err="1" smtClean="0"/>
              <a:t>GrabCut</a:t>
            </a:r>
            <a:r>
              <a:rPr lang="en-GB" dirty="0"/>
              <a:t>: Optimization</a:t>
            </a:r>
          </a:p>
        </p:txBody>
      </p:sp>
      <p:pic>
        <p:nvPicPr>
          <p:cNvPr id="56348" name="Picture 28" descr="t4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347840" y="1357298"/>
            <a:ext cx="2880000" cy="1923551"/>
          </a:xfrm>
          <a:prstGeom prst="rect">
            <a:avLst/>
          </a:prstGeom>
          <a:extLst/>
        </p:spPr>
      </p:pic>
      <p:sp>
        <p:nvSpPr>
          <p:cNvPr id="56358" name="AutoShape 38"/>
          <p:cNvSpPr>
            <a:spLocks noChangeArrowheads="1"/>
          </p:cNvSpPr>
          <p:nvPr/>
        </p:nvSpPr>
        <p:spPr bwMode="auto">
          <a:xfrm rot="16200000">
            <a:off x="4021132" y="3068639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chemeClr val="bg2">
              <a:lumMod val="40000"/>
              <a:lumOff val="60000"/>
            </a:schemeClr>
          </a:solidFill>
          <a:ex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714348" y="3643314"/>
            <a:ext cx="2155825" cy="1708150"/>
            <a:chOff x="1223963" y="3149600"/>
            <a:chExt cx="2155825" cy="1708150"/>
          </a:xfrm>
        </p:grpSpPr>
        <p:pic>
          <p:nvPicPr>
            <p:cNvPr id="56325" name="Picture 5" descr="h1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 l="11118" t="4501" r="7115" b="9003"/>
            <a:stretch>
              <a:fillRect/>
            </a:stretch>
          </p:blipFill>
          <p:spPr bwMode="auto">
            <a:xfrm>
              <a:off x="1223963" y="3149600"/>
              <a:ext cx="2155825" cy="1708150"/>
            </a:xfrm>
            <a:prstGeom prst="rect">
              <a:avLst/>
            </a:prstGeom>
            <a:extLst/>
          </p:spPr>
        </p:pic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1495456" y="3424694"/>
              <a:ext cx="996950" cy="430887"/>
            </a:xfrm>
            <a:prstGeom prst="rect">
              <a:avLst/>
            </a:prstGeom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>
                  <a:solidFill>
                    <a:srgbClr val="FF0000"/>
                  </a:solidFill>
                  <a:latin typeface="Arial Narrow" pitchFamily="34" charset="0"/>
                </a:rPr>
                <a:t/>
              </a:r>
              <a:br>
                <a:rPr lang="en-GB" sz="1400" b="1" dirty="0">
                  <a:solidFill>
                    <a:srgbClr val="FF0000"/>
                  </a:solidFill>
                  <a:latin typeface="Arial Narrow" pitchFamily="34" charset="0"/>
                </a:rPr>
              </a:br>
              <a:r>
                <a:rPr lang="en-GB" sz="1400" b="1" dirty="0">
                  <a:solidFill>
                    <a:srgbClr val="FF0000"/>
                  </a:solidFill>
                  <a:latin typeface="Arial Narrow" pitchFamily="34" charset="0"/>
                </a:rPr>
                <a:t>Background</a:t>
              </a:r>
            </a:p>
          </p:txBody>
        </p:sp>
        <p:sp>
          <p:nvSpPr>
            <p:cNvPr id="56331" name="Text Box 11"/>
            <p:cNvSpPr txBox="1">
              <a:spLocks noChangeArrowheads="1"/>
            </p:cNvSpPr>
            <p:nvPr/>
          </p:nvSpPr>
          <p:spPr bwMode="auto">
            <a:xfrm>
              <a:off x="2005806" y="4456242"/>
              <a:ext cx="995363" cy="369332"/>
            </a:xfrm>
            <a:prstGeom prst="rect">
              <a:avLst/>
            </a:prstGeom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 dirty="0" smtClean="0">
                  <a:solidFill>
                    <a:srgbClr val="0000CC"/>
                  </a:solidFill>
                  <a:latin typeface="Arial Narrow" pitchFamily="34" charset="0"/>
                </a:rPr>
                <a:t>Foreground &amp; Background</a:t>
              </a:r>
              <a:endParaRPr lang="en-GB" sz="1200" b="1" dirty="0">
                <a:solidFill>
                  <a:srgbClr val="0000CC"/>
                </a:solidFill>
                <a:latin typeface="Arial Narrow" pitchFamily="34" charset="0"/>
              </a:endParaRPr>
            </a:p>
          </p:txBody>
        </p:sp>
        <p:sp>
          <p:nvSpPr>
            <p:cNvPr id="56334" name="Text Box 14"/>
            <p:cNvSpPr txBox="1">
              <a:spLocks noChangeArrowheads="1"/>
            </p:cNvSpPr>
            <p:nvPr/>
          </p:nvSpPr>
          <p:spPr bwMode="auto">
            <a:xfrm>
              <a:off x="3109913" y="4543425"/>
              <a:ext cx="196850" cy="304800"/>
            </a:xfrm>
            <a:prstGeom prst="rect">
              <a:avLst/>
            </a:prstGeom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rgbClr val="000000"/>
                  </a:solidFill>
                  <a:latin typeface="Arial Narrow" pitchFamily="34" charset="0"/>
                </a:rPr>
                <a:t>G</a:t>
              </a:r>
            </a:p>
          </p:txBody>
        </p:sp>
        <p:sp>
          <p:nvSpPr>
            <p:cNvPr id="56359" name="Text Box 39"/>
            <p:cNvSpPr txBox="1">
              <a:spLocks noChangeArrowheads="1"/>
            </p:cNvSpPr>
            <p:nvPr/>
          </p:nvSpPr>
          <p:spPr bwMode="auto">
            <a:xfrm>
              <a:off x="1309688" y="3171825"/>
              <a:ext cx="196850" cy="304800"/>
            </a:xfrm>
            <a:prstGeom prst="rect">
              <a:avLst/>
            </a:prstGeom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rgbClr val="000000"/>
                  </a:solidFill>
                  <a:latin typeface="Arial Narrow" pitchFamily="34" charset="0"/>
                </a:rPr>
                <a:t>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98182" y="3640508"/>
            <a:ext cx="2175045" cy="1705112"/>
            <a:chOff x="5521325" y="3197225"/>
            <a:chExt cx="2139950" cy="1690688"/>
          </a:xfrm>
        </p:grpSpPr>
        <p:pic>
          <p:nvPicPr>
            <p:cNvPr id="56327" name="Picture 7" descr="h2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 l="11081" t="5124" r="7977" b="9608"/>
            <a:stretch>
              <a:fillRect/>
            </a:stretch>
          </p:blipFill>
          <p:spPr bwMode="auto">
            <a:xfrm>
              <a:off x="5521325" y="3197225"/>
              <a:ext cx="2139950" cy="1690688"/>
            </a:xfrm>
            <a:prstGeom prst="rect">
              <a:avLst/>
            </a:prstGeom>
            <a:extLst/>
          </p:spPr>
        </p:pic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5751513" y="3616325"/>
              <a:ext cx="995362" cy="215444"/>
            </a:xfrm>
            <a:prstGeom prst="rect">
              <a:avLst/>
            </a:prstGeom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Background</a:t>
              </a:r>
              <a:endParaRPr lang="en-GB" sz="14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6345238" y="4556125"/>
              <a:ext cx="996950" cy="215444"/>
            </a:xfrm>
            <a:prstGeom prst="rect">
              <a:avLst/>
            </a:prstGeom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 smtClean="0">
                  <a:solidFill>
                    <a:srgbClr val="0000CC"/>
                  </a:solidFill>
                  <a:latin typeface="Arial Narrow" pitchFamily="34" charset="0"/>
                </a:rPr>
                <a:t>Foreground</a:t>
              </a:r>
              <a:endParaRPr lang="en-GB" sz="1400" b="1" dirty="0">
                <a:solidFill>
                  <a:srgbClr val="0000CC"/>
                </a:solidFill>
                <a:latin typeface="Arial Narrow" pitchFamily="34" charset="0"/>
              </a:endParaRPr>
            </a:p>
          </p:txBody>
        </p:sp>
        <p:sp>
          <p:nvSpPr>
            <p:cNvPr id="56360" name="Text Box 40"/>
            <p:cNvSpPr txBox="1">
              <a:spLocks noChangeArrowheads="1"/>
            </p:cNvSpPr>
            <p:nvPr/>
          </p:nvSpPr>
          <p:spPr bwMode="auto">
            <a:xfrm>
              <a:off x="7405688" y="4581525"/>
              <a:ext cx="196850" cy="304800"/>
            </a:xfrm>
            <a:prstGeom prst="rect">
              <a:avLst/>
            </a:prstGeom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rgbClr val="000000"/>
                  </a:solidFill>
                  <a:latin typeface="Arial Narrow" pitchFamily="34" charset="0"/>
                </a:rPr>
                <a:t>G</a:t>
              </a:r>
            </a:p>
          </p:txBody>
        </p:sp>
        <p:sp>
          <p:nvSpPr>
            <p:cNvPr id="56361" name="Text Box 41"/>
            <p:cNvSpPr txBox="1">
              <a:spLocks noChangeArrowheads="1"/>
            </p:cNvSpPr>
            <p:nvPr/>
          </p:nvSpPr>
          <p:spPr bwMode="auto">
            <a:xfrm>
              <a:off x="5595938" y="3209925"/>
              <a:ext cx="196850" cy="304800"/>
            </a:xfrm>
            <a:prstGeom prst="rect">
              <a:avLst/>
            </a:prstGeom>
            <a:ex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rgbClr val="000000"/>
                  </a:solidFill>
                  <a:latin typeface="Arial Narrow" pitchFamily="34" charset="0"/>
                </a:rPr>
                <a:t>R</a:t>
              </a:r>
            </a:p>
          </p:txBody>
        </p:sp>
      </p:grp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3571868" y="3786190"/>
            <a:ext cx="1384300" cy="769441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200" dirty="0"/>
              <a:t>Iterated graph cut</a:t>
            </a:r>
          </a:p>
        </p:txBody>
      </p:sp>
      <p:pic>
        <p:nvPicPr>
          <p:cNvPr id="21" name="Picture 3" descr="\\Cam-01-srv\dfsroot\groups\vision\carrot\Work2\Presentations\InvitedTalks\OTHER\dresden2011\TaskSegment\data\r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9" y="1393307"/>
            <a:ext cx="2880000" cy="192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Intro: Probabilistic </a:t>
            </a:r>
            <a:r>
              <a:rPr lang="en-GB" dirty="0" smtClean="0"/>
              <a:t>models</a:t>
            </a:r>
            <a:br>
              <a:rPr lang="en-GB" dirty="0" smtClean="0"/>
            </a:br>
            <a:endParaRPr lang="en-GB" dirty="0"/>
          </a:p>
          <a:p>
            <a:pPr lvl="1"/>
            <a:r>
              <a:rPr lang="en-GB" dirty="0" smtClean="0"/>
              <a:t>Two different </a:t>
            </a:r>
            <a:r>
              <a:rPr lang="en-GB" dirty="0"/>
              <a:t>approaches for </a:t>
            </a:r>
            <a:r>
              <a:rPr lang="en-GB" dirty="0" smtClean="0"/>
              <a:t>learning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/>
              <a:t>Generative/discriminative models, discriminative </a:t>
            </a:r>
            <a:r>
              <a:rPr lang="en-GB" dirty="0" smtClean="0"/>
              <a:t>functions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Advanced segmentation system: </a:t>
            </a:r>
            <a:r>
              <a:rPr lang="en-GB" dirty="0" err="1" smtClean="0"/>
              <a:t>GrabCut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Interactive Segmentation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3470586" y="1981200"/>
            <a:ext cx="1330014" cy="61086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705220" y="247046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Goal</a:t>
            </a:r>
            <a:endParaRPr lang="en-GB" b="1" dirty="0"/>
          </a:p>
        </p:txBody>
      </p:sp>
      <p:sp>
        <p:nvSpPr>
          <p:cNvPr id="48" name="Rectangle 47"/>
          <p:cNvSpPr/>
          <p:nvPr/>
        </p:nvSpPr>
        <p:spPr>
          <a:xfrm>
            <a:off x="1098826" y="3825363"/>
            <a:ext cx="7429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Given </a:t>
            </a:r>
            <a:r>
              <a:rPr lang="en-GB" sz="2000" b="1" dirty="0">
                <a:latin typeface="Comic Sans MS" pitchFamily="66" charset="0"/>
              </a:rPr>
              <a:t>z</a:t>
            </a:r>
            <a:r>
              <a:rPr lang="en-GB" sz="2000" dirty="0" smtClean="0"/>
              <a:t> and unknown variables </a:t>
            </a:r>
            <a:r>
              <a:rPr lang="en-GB" sz="2400" b="1" dirty="0" smtClean="0">
                <a:latin typeface="Comic Sans MS" pitchFamily="66" charset="0"/>
              </a:rPr>
              <a:t>x</a:t>
            </a:r>
            <a:r>
              <a:rPr lang="en-GB" sz="2000" dirty="0" smtClean="0"/>
              <a:t>:</a:t>
            </a:r>
            <a:br>
              <a:rPr lang="en-GB" sz="2000" dirty="0" smtClean="0"/>
            </a:br>
            <a:r>
              <a:rPr lang="en-GB" sz="1600" dirty="0" smtClean="0"/>
              <a:t> </a:t>
            </a:r>
          </a:p>
          <a:p>
            <a:r>
              <a:rPr lang="en-GB" sz="2000" b="1" dirty="0" smtClean="0">
                <a:latin typeface="Comic Sans MS" pitchFamily="66" charset="0"/>
              </a:rPr>
              <a:t>P(</a:t>
            </a:r>
            <a:r>
              <a:rPr lang="en-GB" sz="2000" b="1" dirty="0" err="1" smtClean="0">
                <a:latin typeface="Comic Sans MS" pitchFamily="66" charset="0"/>
              </a:rPr>
              <a:t>x</a:t>
            </a:r>
            <a:r>
              <a:rPr lang="en-GB" sz="2000" dirty="0" err="1" smtClean="0"/>
              <a:t>|</a:t>
            </a:r>
            <a:r>
              <a:rPr lang="en-GB" sz="2000" b="1" dirty="0" err="1" smtClean="0">
                <a:latin typeface="Comic Sans MS" pitchFamily="66" charset="0"/>
              </a:rPr>
              <a:t>z</a:t>
            </a:r>
            <a:r>
              <a:rPr lang="en-GB" sz="2000" b="1" dirty="0" smtClean="0">
                <a:latin typeface="Comic Sans MS" pitchFamily="66" charset="0"/>
              </a:rPr>
              <a:t>) =    P(</a:t>
            </a:r>
            <a:r>
              <a:rPr lang="en-GB" sz="2000" b="1" dirty="0" err="1" smtClean="0">
                <a:latin typeface="Comic Sans MS" pitchFamily="66" charset="0"/>
              </a:rPr>
              <a:t>z|x</a:t>
            </a:r>
            <a:r>
              <a:rPr lang="en-GB" sz="2000" b="1" dirty="0" smtClean="0">
                <a:latin typeface="Comic Sans MS" pitchFamily="66" charset="0"/>
              </a:rPr>
              <a:t>)     P(x)     /  P(z)   ~  P(</a:t>
            </a:r>
            <a:r>
              <a:rPr lang="en-GB" sz="2000" b="1" dirty="0" err="1" smtClean="0">
                <a:latin typeface="Comic Sans MS" pitchFamily="66" charset="0"/>
              </a:rPr>
              <a:t>z|x</a:t>
            </a:r>
            <a:r>
              <a:rPr lang="en-GB" sz="2000" b="1" dirty="0" smtClean="0">
                <a:latin typeface="Comic Sans MS" pitchFamily="66" charset="0"/>
              </a:rPr>
              <a:t>) P(x)</a:t>
            </a:r>
            <a:endParaRPr lang="en-GB" sz="2000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554434" name="Picture 2" descr="C:\Projects_local\MATLAB\ExampleCode\Excersise\Task3\code\ou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9953" y="1394793"/>
            <a:ext cx="2444460" cy="19346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554435" name="Picture 3" descr="C:\Projects_local\MATLAB\ExampleCode\Excersise\Task3\data\starfishUser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351" y="1392699"/>
            <a:ext cx="2519056" cy="1993691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8389" y="3336056"/>
            <a:ext cx="1701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z = (R,G,B)</a:t>
            </a:r>
            <a:r>
              <a:rPr lang="en-GB" sz="2000" b="1" baseline="30000" dirty="0" err="1" smtClean="0">
                <a:latin typeface="Comic Sans MS" pitchFamily="66" charset="0"/>
              </a:rPr>
              <a:t>n</a:t>
            </a:r>
            <a:endParaRPr lang="en-GB" sz="2000" baseline="300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511829" y="3305576"/>
            <a:ext cx="1417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x = {0,1}</a:t>
            </a:r>
            <a:r>
              <a:rPr lang="en-GB" sz="2000" b="1" baseline="30000" dirty="0" err="1" smtClean="0">
                <a:latin typeface="Comic Sans MS" pitchFamily="66" charset="0"/>
              </a:rPr>
              <a:t>n</a:t>
            </a:r>
            <a:endParaRPr lang="en-GB" sz="20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943592" y="4800029"/>
            <a:ext cx="251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C000"/>
                </a:solidFill>
              </a:rPr>
              <a:t>Posterior </a:t>
            </a:r>
            <a:br>
              <a:rPr lang="en-GB" sz="1600" b="1" dirty="0" smtClean="0">
                <a:solidFill>
                  <a:srgbClr val="FFC000"/>
                </a:solidFill>
              </a:rPr>
            </a:br>
            <a:r>
              <a:rPr lang="en-GB" sz="1600" b="1" dirty="0" smtClean="0">
                <a:solidFill>
                  <a:srgbClr val="FFC000"/>
                </a:solidFill>
              </a:rPr>
              <a:t>Probability</a:t>
            </a:r>
            <a:endParaRPr lang="en-GB" sz="16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0683" y="4760841"/>
            <a:ext cx="251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C000"/>
                </a:solidFill>
              </a:rPr>
              <a:t>Likelihood</a:t>
            </a:r>
            <a:br>
              <a:rPr lang="en-GB" sz="1600" b="1" dirty="0" smtClean="0">
                <a:solidFill>
                  <a:srgbClr val="FFC000"/>
                </a:solidFill>
              </a:rPr>
            </a:br>
            <a:r>
              <a:rPr lang="en-GB" sz="1600" b="1" dirty="0" smtClean="0">
                <a:solidFill>
                  <a:srgbClr val="FFC000"/>
                </a:solidFill>
              </a:rPr>
              <a:t>(data-</a:t>
            </a:r>
            <a:br>
              <a:rPr lang="en-GB" sz="1600" b="1" dirty="0" smtClean="0">
                <a:solidFill>
                  <a:srgbClr val="FFC000"/>
                </a:solidFill>
              </a:rPr>
            </a:br>
            <a:r>
              <a:rPr lang="en-GB" sz="1600" b="1" dirty="0" smtClean="0">
                <a:solidFill>
                  <a:srgbClr val="FFC000"/>
                </a:solidFill>
              </a:rPr>
              <a:t>dependent)</a:t>
            </a:r>
            <a:endParaRPr lang="en-GB" sz="1600" b="1" dirty="0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5226" y="5555491"/>
            <a:ext cx="68478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/>
              <a:t>Maximium</a:t>
            </a:r>
            <a:r>
              <a:rPr lang="en-GB" sz="2200" dirty="0" smtClean="0"/>
              <a:t> a </a:t>
            </a:r>
            <a:r>
              <a:rPr lang="en-GB" sz="2200" dirty="0" err="1" smtClean="0"/>
              <a:t>Posteriori</a:t>
            </a:r>
            <a:r>
              <a:rPr lang="en-GB" sz="2200" dirty="0" smtClean="0"/>
              <a:t> (MAP):  </a:t>
            </a:r>
            <a:r>
              <a:rPr lang="en-GB" sz="2200" b="1" dirty="0" smtClean="0">
                <a:latin typeface="Comic Sans MS" pitchFamily="66" charset="0"/>
              </a:rPr>
              <a:t>x* = </a:t>
            </a:r>
            <a:r>
              <a:rPr lang="en-GB" sz="2200" b="1" dirty="0" err="1" smtClean="0">
                <a:latin typeface="Comic Sans MS" pitchFamily="66" charset="0"/>
              </a:rPr>
              <a:t>argmax</a:t>
            </a:r>
            <a:r>
              <a:rPr lang="en-GB" sz="2200" b="1" dirty="0" smtClean="0">
                <a:latin typeface="Comic Sans MS" pitchFamily="66" charset="0"/>
              </a:rPr>
              <a:t> P(</a:t>
            </a:r>
            <a:r>
              <a:rPr lang="en-GB" sz="2200" b="1" dirty="0" err="1" smtClean="0">
                <a:latin typeface="Comic Sans MS" pitchFamily="66" charset="0"/>
              </a:rPr>
              <a:t>x</a:t>
            </a:r>
            <a:r>
              <a:rPr lang="en-GB" sz="2200" dirty="0" err="1" smtClean="0"/>
              <a:t>|</a:t>
            </a:r>
            <a:r>
              <a:rPr lang="en-GB" sz="2200" b="1" dirty="0" err="1" smtClean="0">
                <a:latin typeface="Comic Sans MS" pitchFamily="66" charset="0"/>
              </a:rPr>
              <a:t>z</a:t>
            </a:r>
            <a:r>
              <a:rPr lang="en-GB" sz="2200" b="1" dirty="0" smtClean="0">
                <a:latin typeface="Comic Sans MS" pitchFamily="66" charset="0"/>
              </a:rPr>
              <a:t>)</a:t>
            </a:r>
            <a:endParaRPr lang="en-GB" sz="2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964162" y="4771727"/>
            <a:ext cx="251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C000"/>
                </a:solidFill>
              </a:rPr>
              <a:t>Prior</a:t>
            </a:r>
            <a:br>
              <a:rPr lang="en-GB" sz="1600" b="1" dirty="0" smtClean="0">
                <a:solidFill>
                  <a:srgbClr val="FFC000"/>
                </a:solidFill>
              </a:rPr>
            </a:br>
            <a:r>
              <a:rPr lang="en-GB" sz="1600" b="1" dirty="0" smtClean="0">
                <a:solidFill>
                  <a:srgbClr val="FFC000"/>
                </a:solidFill>
              </a:rPr>
              <a:t>(data-</a:t>
            </a:r>
            <a:br>
              <a:rPr lang="en-GB" sz="1600" b="1" dirty="0" smtClean="0">
                <a:solidFill>
                  <a:srgbClr val="FFC000"/>
                </a:solidFill>
              </a:rPr>
            </a:br>
            <a:r>
              <a:rPr lang="en-GB" sz="1600" b="1" dirty="0" smtClean="0">
                <a:solidFill>
                  <a:srgbClr val="FFC000"/>
                </a:solidFill>
              </a:rPr>
              <a:t>independent)</a:t>
            </a:r>
            <a:endParaRPr lang="en-GB" sz="1600" b="1" dirty="0">
              <a:solidFill>
                <a:srgbClr val="FFC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67297" y="5839356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x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241005" y="6370220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x* = </a:t>
            </a:r>
            <a:r>
              <a:rPr lang="en-GB" b="1" dirty="0" err="1">
                <a:latin typeface="Comic Sans MS" pitchFamily="66" charset="0"/>
              </a:rPr>
              <a:t>argmin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smtClean="0">
                <a:latin typeface="Comic Sans MS" pitchFamily="66" charset="0"/>
              </a:rPr>
              <a:t>E(x)</a:t>
            </a:r>
            <a:endParaRPr lang="en-GB" dirty="0">
              <a:solidFill>
                <a:srgbClr val="F0AD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63064" y="6564353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x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895663" y="6037543"/>
            <a:ext cx="80465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We will express this as an</a:t>
            </a:r>
            <a:br>
              <a:rPr lang="en-GB" sz="2000" dirty="0" smtClean="0"/>
            </a:br>
            <a:r>
              <a:rPr lang="en-GB" sz="2000" dirty="0" smtClean="0"/>
              <a:t>energy minimization problem: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9886" y="4724494"/>
            <a:ext cx="251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C000"/>
                </a:solidFill>
              </a:rPr>
              <a:t>constant</a:t>
            </a:r>
          </a:p>
          <a:p>
            <a:pPr algn="ctr"/>
            <a:endParaRPr lang="en-GB" sz="1600" b="1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8292" y="3594049"/>
            <a:ext cx="37815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(user-specified pixels are not optimized for)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14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3" grpId="0"/>
      <p:bldP spid="14" grpId="0"/>
      <p:bldP spid="15" grpId="0"/>
      <p:bldP spid="17" grpId="0"/>
      <p:bldP spid="18" grpId="0"/>
      <p:bldP spid="3" grpId="0"/>
      <p:bldP spid="16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782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                  Likelihood</a:t>
            </a:r>
            <a:endParaRPr lang="en-GB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118090" y="304800"/>
            <a:ext cx="35557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P(</a:t>
            </a:r>
            <a:r>
              <a:rPr lang="en-GB" sz="2800" b="1" dirty="0" err="1" smtClean="0">
                <a:latin typeface="Comic Sans MS" pitchFamily="66" charset="0"/>
              </a:rPr>
              <a:t>x|z</a:t>
            </a:r>
            <a:r>
              <a:rPr lang="en-GB" sz="2800" b="1" dirty="0" smtClean="0">
                <a:latin typeface="Comic Sans MS" pitchFamily="66" charset="0"/>
              </a:rPr>
              <a:t>) ~ </a:t>
            </a:r>
            <a:r>
              <a:rPr lang="en-GB" sz="2800" b="1" dirty="0" smtClean="0">
                <a:solidFill>
                  <a:srgbClr val="F0AD00"/>
                </a:solidFill>
                <a:latin typeface="Comic Sans MS" pitchFamily="66" charset="0"/>
              </a:rPr>
              <a:t>P(</a:t>
            </a:r>
            <a:r>
              <a:rPr lang="en-GB" sz="2800" b="1" dirty="0" err="1" smtClean="0">
                <a:solidFill>
                  <a:srgbClr val="F0AD00"/>
                </a:solidFill>
                <a:latin typeface="Comic Sans MS" pitchFamily="66" charset="0"/>
              </a:rPr>
              <a:t>z|x</a:t>
            </a:r>
            <a:r>
              <a:rPr lang="en-GB" sz="2800" b="1" dirty="0" smtClean="0">
                <a:solidFill>
                  <a:srgbClr val="F0AD00"/>
                </a:solidFill>
                <a:latin typeface="Comic Sans MS" pitchFamily="66" charset="0"/>
              </a:rPr>
              <a:t>) </a:t>
            </a:r>
            <a:r>
              <a:rPr lang="en-GB" sz="2800" b="1" dirty="0" smtClean="0">
                <a:latin typeface="Comic Sans MS" pitchFamily="66" charset="0"/>
              </a:rPr>
              <a:t>P(x)</a:t>
            </a:r>
            <a:endParaRPr lang="en-GB" sz="2800" dirty="0"/>
          </a:p>
        </p:txBody>
      </p:sp>
      <p:pic>
        <p:nvPicPr>
          <p:cNvPr id="1552385" name="Picture 1" descr="C:\Documents and Settings\carrot\Desktop\Clipboard.jpg"/>
          <p:cNvPicPr>
            <a:picLocks noChangeAspect="1" noChangeArrowheads="1"/>
          </p:cNvPicPr>
          <p:nvPr/>
        </p:nvPicPr>
        <p:blipFill rotWithShape="1">
          <a:blip r:embed="rId3" cstate="print"/>
          <a:srcRect r="50529"/>
          <a:stretch/>
        </p:blipFill>
        <p:spPr bwMode="auto">
          <a:xfrm>
            <a:off x="362223" y="1070346"/>
            <a:ext cx="4209778" cy="31770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71960" y="4198568"/>
            <a:ext cx="142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Red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552231" y="2346960"/>
            <a:ext cx="142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Green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92568" y="4181566"/>
            <a:ext cx="142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Red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117640" y="2098974"/>
            <a:ext cx="142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Green</a:t>
            </a:r>
            <a:endParaRPr lang="en-GB" sz="2800" b="1" dirty="0"/>
          </a:p>
        </p:txBody>
      </p:sp>
      <p:pic>
        <p:nvPicPr>
          <p:cNvPr id="16" name="Picture 3" descr="C:\Projects_local\MATLAB\ExampleCode\Excersise\Task3\data\starfishUser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0991" y="4664219"/>
            <a:ext cx="2519056" cy="1993691"/>
          </a:xfrm>
          <a:prstGeom prst="rect">
            <a:avLst/>
          </a:prstGeom>
          <a:noFill/>
        </p:spPr>
      </p:pic>
      <p:pic>
        <p:nvPicPr>
          <p:cNvPr id="11" name="Picture 1" descr="C:\Documents and Settings\carrot\Desktop\Clipboard.jpg"/>
          <p:cNvPicPr>
            <a:picLocks noChangeAspect="1" noChangeArrowheads="1"/>
          </p:cNvPicPr>
          <p:nvPr/>
        </p:nvPicPr>
        <p:blipFill rotWithShape="1">
          <a:blip r:embed="rId3" cstate="print"/>
          <a:srcRect l="51225"/>
          <a:stretch/>
        </p:blipFill>
        <p:spPr bwMode="auto">
          <a:xfrm>
            <a:off x="4993433" y="1070346"/>
            <a:ext cx="4150567" cy="3177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782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                  Likelihood</a:t>
            </a:r>
            <a:endParaRPr lang="en-GB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18495" y="304800"/>
            <a:ext cx="35557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P(</a:t>
            </a:r>
            <a:r>
              <a:rPr lang="en-GB" sz="2800" b="1" dirty="0" err="1" smtClean="0">
                <a:latin typeface="Comic Sans MS" pitchFamily="66" charset="0"/>
              </a:rPr>
              <a:t>x|z</a:t>
            </a:r>
            <a:r>
              <a:rPr lang="en-GB" sz="2800" b="1" dirty="0" smtClean="0">
                <a:latin typeface="Comic Sans MS" pitchFamily="66" charset="0"/>
              </a:rPr>
              <a:t>) ~ </a:t>
            </a:r>
            <a:r>
              <a:rPr lang="en-GB" sz="2800" b="1" dirty="0" smtClean="0">
                <a:solidFill>
                  <a:srgbClr val="F0AD00"/>
                </a:solidFill>
                <a:latin typeface="Comic Sans MS" pitchFamily="66" charset="0"/>
              </a:rPr>
              <a:t>P(</a:t>
            </a:r>
            <a:r>
              <a:rPr lang="en-GB" sz="2800" b="1" dirty="0" err="1" smtClean="0">
                <a:solidFill>
                  <a:srgbClr val="F0AD00"/>
                </a:solidFill>
                <a:latin typeface="Comic Sans MS" pitchFamily="66" charset="0"/>
              </a:rPr>
              <a:t>z|x</a:t>
            </a:r>
            <a:r>
              <a:rPr lang="en-GB" sz="2800" b="1" dirty="0" smtClean="0">
                <a:solidFill>
                  <a:srgbClr val="F0AD00"/>
                </a:solidFill>
                <a:latin typeface="Comic Sans MS" pitchFamily="66" charset="0"/>
              </a:rPr>
              <a:t>) </a:t>
            </a:r>
            <a:r>
              <a:rPr lang="en-GB" sz="2800" b="1" dirty="0" smtClean="0">
                <a:latin typeface="Comic Sans MS" pitchFamily="66" charset="0"/>
              </a:rPr>
              <a:t>P(x)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13824" y="4465049"/>
            <a:ext cx="3359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Maximum likelihood:</a:t>
            </a:r>
            <a:endParaRPr lang="en-GB" sz="2400" b="1" u="sng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0021" y="5116817"/>
            <a:ext cx="37818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x* = </a:t>
            </a:r>
            <a:r>
              <a:rPr lang="en-GB" sz="2400" b="1" dirty="0" err="1" smtClean="0">
                <a:latin typeface="Comic Sans MS" pitchFamily="66" charset="0"/>
              </a:rPr>
              <a:t>argmax</a:t>
            </a:r>
            <a:r>
              <a:rPr lang="en-GB" sz="2400" b="1" dirty="0" smtClean="0">
                <a:latin typeface="Comic Sans MS" pitchFamily="66" charset="0"/>
              </a:rPr>
              <a:t> P(</a:t>
            </a:r>
            <a:r>
              <a:rPr lang="en-GB" sz="2400" b="1" dirty="0" err="1" smtClean="0">
                <a:latin typeface="Comic Sans MS" pitchFamily="66" charset="0"/>
              </a:rPr>
              <a:t>z|x</a:t>
            </a:r>
            <a:r>
              <a:rPr lang="en-GB" sz="2400" b="1" dirty="0" smtClean="0">
                <a:latin typeface="Comic Sans MS" pitchFamily="66" charset="0"/>
              </a:rPr>
              <a:t>) = </a:t>
            </a:r>
            <a:br>
              <a:rPr lang="en-GB" sz="2400" b="1" dirty="0" smtClean="0">
                <a:latin typeface="Comic Sans MS" pitchFamily="66" charset="0"/>
              </a:rPr>
            </a:br>
            <a:endParaRPr lang="en-GB" sz="2400" b="1" dirty="0" smtClean="0">
              <a:latin typeface="Comic Sans MS" pitchFamily="66" charset="0"/>
            </a:endParaRPr>
          </a:p>
          <a:p>
            <a:r>
              <a:rPr lang="en-GB" sz="24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Comic Sans MS" pitchFamily="66" charset="0"/>
                <a:cs typeface="Times New Roman" pitchFamily="18" charset="0"/>
              </a:rPr>
              <a:t>   = </a:t>
            </a:r>
            <a:r>
              <a:rPr lang="en-GB" sz="2400" b="1" dirty="0" err="1" smtClean="0">
                <a:latin typeface="Comic Sans MS" pitchFamily="66" charset="0"/>
                <a:cs typeface="Times New Roman" pitchFamily="18" charset="0"/>
              </a:rPr>
              <a:t>argmax</a:t>
            </a:r>
            <a:r>
              <a:rPr lang="en-GB" sz="2400" b="1" dirty="0" smtClean="0">
                <a:latin typeface="Comic Sans MS" pitchFamily="66" charset="0"/>
                <a:cs typeface="Times New Roman" pitchFamily="18" charset="0"/>
              </a:rPr>
              <a:t> ∏ </a:t>
            </a:r>
            <a:r>
              <a:rPr lang="en-GB" sz="2400" b="1" dirty="0">
                <a:latin typeface="Comic Sans MS" pitchFamily="66" charset="0"/>
                <a:cs typeface="Times New Roman" pitchFamily="18" charset="0"/>
              </a:rPr>
              <a:t>P</a:t>
            </a:r>
            <a:r>
              <a:rPr lang="en-GB" sz="2400" b="1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GB" sz="2400" b="1" dirty="0" err="1" smtClean="0">
                <a:latin typeface="Comic Sans MS" pitchFamily="66" charset="0"/>
                <a:cs typeface="Times New Roman" pitchFamily="18" charset="0"/>
              </a:rPr>
              <a:t>z</a:t>
            </a:r>
            <a:r>
              <a:rPr lang="en-GB" sz="2400" b="1" baseline="-25000" dirty="0" err="1" smtClean="0">
                <a:latin typeface="Comic Sans MS" pitchFamily="66" charset="0"/>
                <a:cs typeface="Times New Roman" pitchFamily="18" charset="0"/>
              </a:rPr>
              <a:t>i</a:t>
            </a:r>
            <a:r>
              <a:rPr lang="en-GB" sz="2400" b="1" dirty="0" err="1" smtClean="0">
                <a:latin typeface="Comic Sans MS" pitchFamily="66" charset="0"/>
                <a:cs typeface="Times New Roman" pitchFamily="18" charset="0"/>
              </a:rPr>
              <a:t>|x</a:t>
            </a:r>
            <a:r>
              <a:rPr lang="en-GB" sz="2400" b="1" baseline="-25000" dirty="0" err="1" smtClean="0">
                <a:latin typeface="Comic Sans MS" pitchFamily="66" charset="0"/>
                <a:cs typeface="Times New Roman" pitchFamily="18" charset="0"/>
              </a:rPr>
              <a:t>i</a:t>
            </a:r>
            <a:r>
              <a:rPr lang="en-GB" sz="2400" b="1" dirty="0" smtClean="0">
                <a:latin typeface="Comic Sans MS" pitchFamily="66" charset="0"/>
                <a:cs typeface="Times New Roman" pitchFamily="18" charset="0"/>
              </a:rPr>
              <a:t>)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endParaRPr lang="en-GB" sz="2400" b="1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232830" y="3399863"/>
            <a:ext cx="1540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p</a:t>
            </a:r>
            <a:r>
              <a:rPr lang="en-GB" sz="2400" b="1" dirty="0" smtClean="0">
                <a:latin typeface="Comic Sans MS" pitchFamily="66" charset="0"/>
              </a:rPr>
              <a:t>(</a:t>
            </a:r>
            <a:r>
              <a:rPr lang="en-GB" sz="2400" b="1" dirty="0" err="1" smtClean="0">
                <a:latin typeface="Comic Sans MS" pitchFamily="66" charset="0"/>
              </a:rPr>
              <a:t>z</a:t>
            </a:r>
            <a:r>
              <a:rPr lang="en-GB" sz="2400" b="1" baseline="-25000" dirty="0" err="1" smtClean="0">
                <a:latin typeface="Comic Sans MS" pitchFamily="66" charset="0"/>
              </a:rPr>
              <a:t>i</a:t>
            </a:r>
            <a:r>
              <a:rPr lang="en-GB" sz="2400" b="1" dirty="0" err="1" smtClean="0">
                <a:latin typeface="Comic Sans MS" pitchFamily="66" charset="0"/>
              </a:rPr>
              <a:t>|x</a:t>
            </a:r>
            <a:r>
              <a:rPr lang="en-GB" sz="2400" b="1" baseline="-25000" dirty="0" err="1" smtClean="0">
                <a:latin typeface="Comic Sans MS" pitchFamily="66" charset="0"/>
              </a:rPr>
              <a:t>i</a:t>
            </a:r>
            <a:r>
              <a:rPr lang="en-GB" sz="2400" b="1" dirty="0" smtClean="0">
                <a:latin typeface="Comic Sans MS" pitchFamily="66" charset="0"/>
              </a:rPr>
              <a:t>=0)</a:t>
            </a:r>
            <a:endParaRPr lang="en-GB" sz="24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171776" y="3397945"/>
            <a:ext cx="1540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p</a:t>
            </a:r>
            <a:r>
              <a:rPr lang="en-GB" sz="2400" b="1" dirty="0" smtClean="0">
                <a:latin typeface="Comic Sans MS" pitchFamily="66" charset="0"/>
              </a:rPr>
              <a:t>(</a:t>
            </a:r>
            <a:r>
              <a:rPr lang="en-GB" sz="2400" b="1" dirty="0" err="1" smtClean="0">
                <a:latin typeface="Comic Sans MS" pitchFamily="66" charset="0"/>
              </a:rPr>
              <a:t>z</a:t>
            </a:r>
            <a:r>
              <a:rPr lang="en-GB" sz="2400" b="1" baseline="-25000" dirty="0" err="1" smtClean="0">
                <a:latin typeface="Comic Sans MS" pitchFamily="66" charset="0"/>
              </a:rPr>
              <a:t>i</a:t>
            </a:r>
            <a:r>
              <a:rPr lang="en-GB" sz="2400" b="1" dirty="0" err="1" smtClean="0">
                <a:latin typeface="Comic Sans MS" pitchFamily="66" charset="0"/>
              </a:rPr>
              <a:t>|x</a:t>
            </a:r>
            <a:r>
              <a:rPr lang="en-GB" sz="2400" b="1" baseline="-25000" dirty="0" err="1" smtClean="0">
                <a:latin typeface="Comic Sans MS" pitchFamily="66" charset="0"/>
              </a:rPr>
              <a:t>i</a:t>
            </a:r>
            <a:r>
              <a:rPr lang="en-GB" sz="2400" b="1" dirty="0" smtClean="0">
                <a:latin typeface="Comic Sans MS" pitchFamily="66" charset="0"/>
              </a:rPr>
              <a:t>=1)</a:t>
            </a:r>
            <a:endParaRPr lang="en-GB" sz="2400" dirty="0"/>
          </a:p>
        </p:txBody>
      </p:sp>
      <p:pic>
        <p:nvPicPr>
          <p:cNvPr id="17" name="Picture 2" descr="C:\Documents and Settings\carrot\Desktop\Clip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2853" y="859574"/>
            <a:ext cx="3436977" cy="2537696"/>
          </a:xfrm>
          <a:prstGeom prst="rect">
            <a:avLst/>
          </a:prstGeom>
          <a:noFill/>
        </p:spPr>
      </p:pic>
      <p:pic>
        <p:nvPicPr>
          <p:cNvPr id="18" name="Picture 3" descr="C:\Documents and Settings\carrot\Desktop\Clipbo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5603" y="4309603"/>
            <a:ext cx="2934227" cy="2320635"/>
          </a:xfrm>
          <a:prstGeom prst="rect">
            <a:avLst/>
          </a:prstGeom>
          <a:noFill/>
          <a:ln>
            <a:solidFill>
              <a:srgbClr val="F0AD00"/>
            </a:solidFill>
          </a:ln>
        </p:spPr>
      </p:pic>
      <p:pic>
        <p:nvPicPr>
          <p:cNvPr id="19" name="Picture 4" descr="C:\Documents and Settings\carrot\Desktop\Clipbo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4466" y="889064"/>
            <a:ext cx="3347884" cy="243958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657711" y="5417440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x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2517207" y="621594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  <a:cs typeface="Times New Roman" pitchFamily="18" charset="0"/>
              </a:rPr>
              <a:t>i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733070" y="6147062"/>
            <a:ext cx="335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x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36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6" grpId="0"/>
      <p:bldP spid="5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ARROT@PSWKJKNMHAWYY577" val="4295"/>
  <p:tag name="FIRSTCARROT@7KDKSJNFUVWZY553" val="42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6895</TotalTime>
  <Words>2605</Words>
  <Application>Microsoft Office PowerPoint</Application>
  <PresentationFormat>On-screen Show (4:3)</PresentationFormat>
  <Paragraphs>695</Paragraphs>
  <Slides>64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Advanced Computer Vision (Module 5F16)</vt:lpstr>
      <vt:lpstr>Syllabus (updated)</vt:lpstr>
      <vt:lpstr>Syllabus (updated)</vt:lpstr>
      <vt:lpstr>Books</vt:lpstr>
      <vt:lpstr> A gentle Start: Interactive Image Segmentation  and Probabilities</vt:lpstr>
      <vt:lpstr>Probabilities</vt:lpstr>
      <vt:lpstr>Interactive Segmentation</vt:lpstr>
      <vt:lpstr>                  Likelihood</vt:lpstr>
      <vt:lpstr>                  Likelihood</vt:lpstr>
      <vt:lpstr>                         Prior</vt:lpstr>
      <vt:lpstr>Prior – 4x4 Grid</vt:lpstr>
      <vt:lpstr>Prior – 4x4 Grid</vt:lpstr>
      <vt:lpstr>Prior – 4x4 Grid</vt:lpstr>
      <vt:lpstr>Prior – 4x4 Grid</vt:lpstr>
      <vt:lpstr>Putting it together…</vt:lpstr>
      <vt:lpstr>Gibbs Distribution is more general </vt:lpstr>
      <vt:lpstr>Energy minimization</vt:lpstr>
      <vt:lpstr>Recap</vt:lpstr>
      <vt:lpstr>Weighting of Unary and Pairwise term</vt:lpstr>
      <vt:lpstr>Learning versus Optimization/Prediction</vt:lpstr>
      <vt:lpstr>A simple procedure to learn w  </vt:lpstr>
      <vt:lpstr>Big Picture: Statistical Models in Computer Vision </vt:lpstr>
      <vt:lpstr>Machine Learning view: Structured Learning and Prediction</vt:lpstr>
      <vt:lpstr>Structured Output</vt:lpstr>
      <vt:lpstr>Learning: A simple toy problem</vt:lpstr>
      <vt:lpstr>A possible model for the data</vt:lpstr>
      <vt:lpstr>Decision Theory</vt:lpstr>
      <vt:lpstr>How to make a decision</vt:lpstr>
      <vt:lpstr>Decision Theory</vt:lpstr>
      <vt:lpstr>Decision Theory</vt:lpstr>
      <vt:lpstr>Decision Theory</vt:lpstr>
      <vt:lpstr>Recap</vt:lpstr>
      <vt:lpstr>Two different approaches to learning</vt:lpstr>
      <vt:lpstr>Probabilistic Parameter Learning</vt:lpstr>
      <vt:lpstr>ML estimation for our toy image</vt:lpstr>
      <vt:lpstr>ML estimation for or toy image</vt:lpstr>
      <vt:lpstr>ML estimation for or toy image</vt:lpstr>
      <vt:lpstr>Two different approaches to learning</vt:lpstr>
      <vt:lpstr>Loss-based Parameter learning</vt:lpstr>
      <vt:lpstr>Loss-based Parameter learning</vt:lpstr>
      <vt:lpstr>Loss-based Parameter learning</vt:lpstr>
      <vt:lpstr>Which approach is better?</vt:lpstr>
      <vt:lpstr>Check: sample from true model (w=0.8)</vt:lpstr>
      <vt:lpstr>A real world application: Image denoising</vt:lpstr>
      <vt:lpstr>Example – Image denoising</vt:lpstr>
      <vt:lpstr>Comparison of the two pipelines: models</vt:lpstr>
      <vt:lpstr>Comparison of the two pipelines</vt:lpstr>
      <vt:lpstr>Recap</vt:lpstr>
      <vt:lpstr>Another Machine Learning view</vt:lpstr>
      <vt:lpstr>Generative model</vt:lpstr>
      <vt:lpstr>Generative Model: Example</vt:lpstr>
      <vt:lpstr>Why does segmentation still work?</vt:lpstr>
      <vt:lpstr>Discriminative model</vt:lpstr>
      <vt:lpstr>Discriminative model - Example</vt:lpstr>
      <vt:lpstr>Discriminative functions</vt:lpstr>
      <vt:lpstr>Recap</vt:lpstr>
      <vt:lpstr>Image segmentation … the full story </vt:lpstr>
      <vt:lpstr>Segmentation [Boykov&amp; Jolly ICCV ‘01]</vt:lpstr>
      <vt:lpstr>What is a good segmentation?</vt:lpstr>
      <vt:lpstr>GrabCut [Rother, Kolmogorov, Blake, Siggraph ‘04]</vt:lpstr>
      <vt:lpstr> GrabCut: Optimization [Rother, Kolmogorov, Blake, Siggraph ‘04]</vt:lpstr>
      <vt:lpstr>GrabCut: Optimization</vt:lpstr>
      <vt:lpstr>GrabCut: Optimization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Vision</dc:title>
  <dc:creator>Carsten Rother</dc:creator>
  <cp:lastModifiedBy>Carsten Rother</cp:lastModifiedBy>
  <cp:revision>101</cp:revision>
  <dcterms:created xsi:type="dcterms:W3CDTF">2006-08-16T00:00:00Z</dcterms:created>
  <dcterms:modified xsi:type="dcterms:W3CDTF">2012-01-23T09:09:37Z</dcterms:modified>
</cp:coreProperties>
</file>