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99" r:id="rId2"/>
    <p:sldMasterId id="2147483812" r:id="rId3"/>
    <p:sldMasterId id="2147483825" r:id="rId4"/>
    <p:sldMasterId id="2147483838" r:id="rId5"/>
    <p:sldMasterId id="2147483851" r:id="rId6"/>
    <p:sldMasterId id="2147483864" r:id="rId7"/>
    <p:sldMasterId id="2147483878" r:id="rId8"/>
    <p:sldMasterId id="2147483892" r:id="rId9"/>
    <p:sldMasterId id="2147483905" r:id="rId10"/>
  </p:sldMasterIdLst>
  <p:notesMasterIdLst>
    <p:notesMasterId r:id="rId72"/>
  </p:notesMasterIdLst>
  <p:sldIdLst>
    <p:sldId id="256" r:id="rId11"/>
    <p:sldId id="265" r:id="rId12"/>
    <p:sldId id="425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30" r:id="rId33"/>
    <p:sldId id="429" r:id="rId34"/>
    <p:sldId id="399" r:id="rId35"/>
    <p:sldId id="426" r:id="rId36"/>
    <p:sldId id="431" r:id="rId37"/>
    <p:sldId id="421" r:id="rId38"/>
    <p:sldId id="422" r:id="rId39"/>
    <p:sldId id="434" r:id="rId40"/>
    <p:sldId id="423" r:id="rId41"/>
    <p:sldId id="424" r:id="rId42"/>
    <p:sldId id="428" r:id="rId43"/>
    <p:sldId id="427" r:id="rId44"/>
    <p:sldId id="383" r:id="rId45"/>
    <p:sldId id="384" r:id="rId46"/>
    <p:sldId id="400" r:id="rId47"/>
    <p:sldId id="433" r:id="rId48"/>
    <p:sldId id="432" r:id="rId49"/>
    <p:sldId id="386" r:id="rId50"/>
    <p:sldId id="387" r:id="rId51"/>
    <p:sldId id="388" r:id="rId52"/>
    <p:sldId id="389" r:id="rId53"/>
    <p:sldId id="392" r:id="rId54"/>
    <p:sldId id="390" r:id="rId55"/>
    <p:sldId id="394" r:id="rId56"/>
    <p:sldId id="395" r:id="rId57"/>
    <p:sldId id="450" r:id="rId58"/>
    <p:sldId id="435" r:id="rId59"/>
    <p:sldId id="437" r:id="rId60"/>
    <p:sldId id="438" r:id="rId61"/>
    <p:sldId id="442" r:id="rId62"/>
    <p:sldId id="441" r:id="rId63"/>
    <p:sldId id="439" r:id="rId64"/>
    <p:sldId id="445" r:id="rId65"/>
    <p:sldId id="444" r:id="rId66"/>
    <p:sldId id="443" r:id="rId67"/>
    <p:sldId id="447" r:id="rId68"/>
    <p:sldId id="449" r:id="rId69"/>
    <p:sldId id="448" r:id="rId70"/>
    <p:sldId id="446" r:id="rId71"/>
  </p:sldIdLst>
  <p:sldSz cx="9144000" cy="6858000" type="screen4x3"/>
  <p:notesSz cx="6858000" cy="9144000"/>
  <p:defaultTextStyle>
    <a:defPPr>
      <a:defRPr lang="en-US"/>
    </a:defPPr>
    <a:lvl1pPr marL="0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00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796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688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588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489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382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282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178" algn="l" defTabSz="9117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94590" autoAdjust="0"/>
  </p:normalViewPr>
  <p:slideViewPr>
    <p:cSldViewPr>
      <p:cViewPr>
        <p:scale>
          <a:sx n="68" d="100"/>
          <a:sy n="68" d="100"/>
        </p:scale>
        <p:origin x="186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0B37D-4CF2-4005-97A4-F39822E82032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89054-84C6-409A-A23F-837E63F0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00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96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688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588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489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382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282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178" algn="l" defTabSz="911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Contextua</a:t>
            </a:r>
            <a:r>
              <a:rPr lang="en-US" baseline="0" dirty="0" smtClean="0"/>
              <a:t>l dynamics; massive parameters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parsimonious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; constraints in RNN.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9054-84C6-409A-A23F-837E63F0F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Contextua</a:t>
            </a:r>
            <a:r>
              <a:rPr lang="en-US" baseline="0" dirty="0" smtClean="0"/>
              <a:t>l dynamics; massive parameters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parsimonious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; constraints in RNN.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9054-84C6-409A-A23F-837E63F0F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 has much better results coming</a:t>
            </a:r>
            <a:r>
              <a:rPr lang="en-US" baseline="0" dirty="0" smtClean="0"/>
              <a:t> out in interspeech-2012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9054-84C6-409A-A23F-837E63F0F0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3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Contextua</a:t>
            </a:r>
            <a:r>
              <a:rPr lang="en-US" baseline="0" dirty="0" smtClean="0"/>
              <a:t>l dynamics; massive parameters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parsimonious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; constraints in RNN.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9054-84C6-409A-A23F-837E63F0F02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0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550F-E15B-4561-BFE1-0EF767AF2D87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2CA-26A8-41D2-A612-611126FB0968}" type="datetime1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059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00EF-E2B3-4B8B-9C5B-56B7DD668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87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F98-DB47-4897-BCFC-424834EF8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4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3F-11FA-4749-877E-7D02A58568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459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6DA1-C2F3-4627-B8E9-959EDFF0C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603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E09D-30D2-4CB7-957C-04B0406AD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155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D9C-C822-4084-B794-438F5FE0E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09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B873-6D8E-4103-85E8-87E0379EC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387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65" indent="0">
              <a:buNone/>
              <a:defRPr sz="2800"/>
            </a:lvl2pPr>
            <a:lvl3pPr marL="911926" indent="0">
              <a:buNone/>
              <a:defRPr sz="2400"/>
            </a:lvl3pPr>
            <a:lvl4pPr marL="1367883" indent="0">
              <a:buNone/>
              <a:defRPr sz="2000"/>
            </a:lvl4pPr>
            <a:lvl5pPr marL="1823849" indent="0">
              <a:buNone/>
              <a:defRPr sz="2000"/>
            </a:lvl5pPr>
            <a:lvl6pPr marL="2279814" indent="0">
              <a:buNone/>
              <a:defRPr sz="2000"/>
            </a:lvl6pPr>
            <a:lvl7pPr marL="2735772" indent="0">
              <a:buNone/>
              <a:defRPr sz="2000"/>
            </a:lvl7pPr>
            <a:lvl8pPr marL="3191737" indent="0">
              <a:buNone/>
              <a:defRPr sz="2000"/>
            </a:lvl8pPr>
            <a:lvl9pPr marL="36476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F27-25E9-4801-97DB-85D33940A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755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2CA-26A8-41D2-A612-611126FB0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65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210-2517-49B1-B39A-F45761F48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6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210-2517-49B1-B39A-F45761F48C6C}" type="datetime1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264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5ED48-77FB-4FAC-9176-407B328D87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20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550F-E15B-4561-BFE1-0EF767AF2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041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00EF-E2B3-4B8B-9C5B-56B7DD668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47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F98-DB47-4897-BCFC-424834EF8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981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3F-11FA-4749-877E-7D02A58568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43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6DA1-C2F3-4627-B8E9-959EDFF0C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49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E09D-30D2-4CB7-957C-04B0406AD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498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D9C-C822-4084-B794-438F5FE0E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284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B873-6D8E-4103-85E8-87E0379EC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837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F27-25E9-4801-97DB-85D33940A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5ED48-77FB-4FAC-9176-407B328D8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64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2CA-26A8-41D2-A612-611126FB0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888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210-2517-49B1-B39A-F45761F48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589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5ED48-77FB-4FAC-9176-407B328D87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8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990600"/>
            <a:ext cx="7406640" cy="2286000"/>
          </a:xfrm>
        </p:spPr>
        <p:txBody>
          <a:bodyPr anchor="b">
            <a:normAutofit/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406640" cy="1828800"/>
          </a:xfrm>
        </p:spPr>
        <p:txBody>
          <a:bodyPr tIns="0">
            <a:normAutofit/>
          </a:bodyPr>
          <a:lstStyle>
            <a:lvl1pPr marL="27356" indent="0" algn="l">
              <a:buNone/>
              <a:defRPr sz="3600" b="1" i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5965" indent="0" algn="ctr">
              <a:buNone/>
            </a:lvl2pPr>
            <a:lvl3pPr marL="911926" indent="0" algn="ctr">
              <a:buNone/>
            </a:lvl3pPr>
            <a:lvl4pPr marL="1367883" indent="0" algn="ctr">
              <a:buNone/>
            </a:lvl4pPr>
            <a:lvl5pPr marL="1823849" indent="0" algn="ctr">
              <a:buNone/>
            </a:lvl5pPr>
            <a:lvl6pPr marL="2279814" indent="0" algn="ctr">
              <a:buNone/>
            </a:lvl6pPr>
            <a:lvl7pPr marL="2735772" indent="0" algn="ctr">
              <a:buNone/>
            </a:lvl7pPr>
            <a:lvl8pPr marL="3191737" indent="0" algn="ctr">
              <a:buNone/>
            </a:lvl8pPr>
            <a:lvl9pPr marL="3647699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A66C0-0EB9-42E2-ABA2-EDB5F904537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7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257800"/>
          </a:xfrm>
        </p:spPr>
        <p:txBody>
          <a:bodyPr/>
          <a:lstStyle>
            <a:lvl2pPr>
              <a:buClr>
                <a:srgbClr val="0070C0"/>
              </a:buClr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461109"/>
            <a:ext cx="2133600" cy="304800"/>
          </a:xfrm>
        </p:spPr>
        <p:txBody>
          <a:bodyPr/>
          <a:lstStyle>
            <a:lvl1pPr algn="l">
              <a:defRPr/>
            </a:lvl1pPr>
            <a:extLst/>
          </a:lstStyle>
          <a:p>
            <a:fld id="{1F9A80B2-60D6-45A7-9913-381B60D3785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6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32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A278A-6C9B-4BB2-8200-EEA6B58F663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5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1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194DD-1DC4-4371-805F-A4708FFCDD37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9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7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83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83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128" indent="-273579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128" indent="-273579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BE2BF-48EF-468A-BCF8-389FDF157494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 anchor="ctr"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F2D10-9DDA-4CA8-BFF1-C24D14077BAD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80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E6FD5-D185-4328-93D6-B1EBFA05BB19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9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00EF-E2B3-4B8B-9C5B-56B7DD668A59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3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604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E90DF-CD65-4FBA-9A5A-0F4BBD07261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F12C1-8FB2-41BA-85C4-AAC67ED4AF0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193" tIns="273579" rIns="91193" bIns="45604" rtlCol="0" anchor="t">
            <a:normAutofit/>
          </a:bodyPr>
          <a:lstStyle>
            <a:extLst/>
          </a:lstStyle>
          <a:p>
            <a:pPr indent="-282696" defTabSz="911926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193" tIns="273579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29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608" y="1219200"/>
            <a:ext cx="7498080" cy="525780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7B575-5207-4181-B7E2-24CB0F5D8A26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87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6202361"/>
          </a:xfrm>
        </p:spPr>
        <p:txBody>
          <a:bodyPr vert="eaVert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62023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27BD3-5984-45AB-9BA9-EDDF69C55D2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4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3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990600"/>
            <a:ext cx="7406640" cy="2286000"/>
          </a:xfrm>
        </p:spPr>
        <p:txBody>
          <a:bodyPr anchor="b">
            <a:normAutofit/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406640" cy="1828800"/>
          </a:xfrm>
        </p:spPr>
        <p:txBody>
          <a:bodyPr tIns="0">
            <a:normAutofit/>
          </a:bodyPr>
          <a:lstStyle>
            <a:lvl1pPr marL="27384" indent="0" algn="l">
              <a:buNone/>
              <a:defRPr sz="3600" b="1" i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420" indent="0" algn="ctr">
              <a:buNone/>
            </a:lvl2pPr>
            <a:lvl3pPr marL="912837" indent="0" algn="ctr">
              <a:buNone/>
            </a:lvl3pPr>
            <a:lvl4pPr marL="1369251" indent="0" algn="ctr">
              <a:buNone/>
            </a:lvl4pPr>
            <a:lvl5pPr marL="1825672" indent="0" algn="ctr">
              <a:buNone/>
            </a:lvl5pPr>
            <a:lvl6pPr marL="2282090" indent="0" algn="ctr">
              <a:buNone/>
            </a:lvl6pPr>
            <a:lvl7pPr marL="2738506" indent="0" algn="ctr">
              <a:buNone/>
            </a:lvl7pPr>
            <a:lvl8pPr marL="3194925" indent="0" algn="ctr">
              <a:buNone/>
            </a:lvl8pPr>
            <a:lvl9pPr marL="3651345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A96CE-1141-499A-B334-A804A1FCCDA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257800"/>
          </a:xfrm>
        </p:spPr>
        <p:txBody>
          <a:bodyPr/>
          <a:lstStyle>
            <a:lvl2pPr>
              <a:buClr>
                <a:srgbClr val="0070C0"/>
              </a:buClr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461109"/>
            <a:ext cx="2133600" cy="304800"/>
          </a:xfrm>
        </p:spPr>
        <p:txBody>
          <a:bodyPr/>
          <a:lstStyle>
            <a:lvl1pPr algn="l">
              <a:defRPr/>
            </a:lvl1pPr>
            <a:extLst/>
          </a:lstStyle>
          <a:p>
            <a:fld id="{EADB2802-51EF-416D-9D79-AA2E8ADADC9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53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26015-1B51-4461-B9A2-16E0ADA5F04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5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82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3A02B-7DBA-4DBB-8C78-9CE668B2EA6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83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7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0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0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520" indent="-27385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520" indent="-27385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3BED5-5831-4923-A0AF-9B944097DFEA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6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F98-DB47-4897-BCFC-424834EF8939}" type="datetime1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77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 anchor="ctr"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C4BE9-B3BC-44DD-B77F-1A7914EF3C07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52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299A9-98C7-4D0A-B31E-FC7C953B2B0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646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92C5-FEE9-4EDD-B183-C07F0DA88B5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08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FF8A0-D669-4ADC-ACBA-3CF3262CE3F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284" tIns="273852" rIns="91284" bIns="45646" rtlCol="0" anchor="t">
            <a:normAutofit/>
          </a:bodyPr>
          <a:lstStyle>
            <a:extLst/>
          </a:lstStyle>
          <a:p>
            <a:pPr indent="-282979" defTabSz="912837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284" tIns="273852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81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608" y="1219200"/>
            <a:ext cx="7498080" cy="525780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0618-1F9A-451D-A5C7-0D8851479594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57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6202361"/>
          </a:xfrm>
        </p:spPr>
        <p:txBody>
          <a:bodyPr vert="eaVert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62023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299FF-E12A-43FD-958C-CC004B354C8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89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2A01-2E9A-44B3-857C-3E3A5C8C762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Deep Learning and Its Applications in Signal Processing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1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990600"/>
            <a:ext cx="7406640" cy="2286000"/>
          </a:xfrm>
        </p:spPr>
        <p:txBody>
          <a:bodyPr anchor="b">
            <a:normAutofit/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406640" cy="1828800"/>
          </a:xfrm>
        </p:spPr>
        <p:txBody>
          <a:bodyPr tIns="0">
            <a:normAutofit/>
          </a:bodyPr>
          <a:lstStyle>
            <a:lvl1pPr marL="27396" indent="0" algn="l">
              <a:buNone/>
              <a:defRPr sz="3600" b="1" i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615" indent="0" algn="ctr">
              <a:buNone/>
            </a:lvl2pPr>
            <a:lvl3pPr marL="913228" indent="0" algn="ctr">
              <a:buNone/>
            </a:lvl3pPr>
            <a:lvl4pPr marL="1369838" indent="0" algn="ctr">
              <a:buNone/>
            </a:lvl4pPr>
            <a:lvl5pPr marL="1826453" indent="0" algn="ctr">
              <a:buNone/>
            </a:lvl5pPr>
            <a:lvl6pPr marL="2283066" indent="0" algn="ctr">
              <a:buNone/>
            </a:lvl6pPr>
            <a:lvl7pPr marL="2739679" indent="0" algn="ctr">
              <a:buNone/>
            </a:lvl7pPr>
            <a:lvl8pPr marL="3196293" indent="0" algn="ctr">
              <a:buNone/>
            </a:lvl8pPr>
            <a:lvl9pPr marL="3652908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A96CE-1141-499A-B334-A804A1FCCDA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9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257800"/>
          </a:xfrm>
        </p:spPr>
        <p:txBody>
          <a:bodyPr/>
          <a:lstStyle>
            <a:lvl2pPr>
              <a:buClr>
                <a:srgbClr val="0070C0"/>
              </a:buClr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461109"/>
            <a:ext cx="2133600" cy="304800"/>
          </a:xfrm>
        </p:spPr>
        <p:txBody>
          <a:bodyPr/>
          <a:lstStyle>
            <a:lvl1pPr algn="l">
              <a:defRPr/>
            </a:lvl1pPr>
            <a:extLst/>
          </a:lstStyle>
          <a:p>
            <a:fld id="{EADB2802-51EF-416D-9D79-AA2E8ADADC9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5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62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26015-1B51-4461-B9A2-16E0ADA5F04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5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3F-11FA-4749-877E-7D02A58568B7}" type="datetime1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95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3A02B-7DBA-4DBB-8C78-9CE668B2EA6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24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7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2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2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688" indent="-273969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688" indent="-273969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3BED5-5831-4923-A0AF-9B944097DFEA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79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 anchor="ctr"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C4BE9-B3BC-44DD-B77F-1A7914EF3C07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92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299A9-98C7-4D0A-B31E-FC7C953B2B0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84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664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92C5-FEE9-4EDD-B183-C07F0DA88B5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65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FF8A0-D669-4ADC-ACBA-3CF3262CE3F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323" tIns="273969" rIns="91323" bIns="45664" rtlCol="0" anchor="t">
            <a:normAutofit/>
          </a:bodyPr>
          <a:lstStyle>
            <a:extLst/>
          </a:lstStyle>
          <a:p>
            <a:pPr indent="-283100" defTabSz="913228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323" tIns="273969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386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608" y="1219200"/>
            <a:ext cx="7498080" cy="525780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0618-1F9A-451D-A5C7-0D8851479594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6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6202361"/>
          </a:xfrm>
        </p:spPr>
        <p:txBody>
          <a:bodyPr vert="eaVert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62023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299FF-E12A-43FD-958C-CC004B354C8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89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2A01-2E9A-44B3-857C-3E3A5C8C762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Deep Learning and Its Applications in Signal Processing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00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990600"/>
            <a:ext cx="7406640" cy="2286000"/>
          </a:xfrm>
        </p:spPr>
        <p:txBody>
          <a:bodyPr anchor="b">
            <a:normAutofit/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406640" cy="1828800"/>
          </a:xfrm>
        </p:spPr>
        <p:txBody>
          <a:bodyPr tIns="0">
            <a:normAutofit/>
          </a:bodyPr>
          <a:lstStyle>
            <a:lvl1pPr marL="27412" indent="0" algn="l">
              <a:buNone/>
              <a:defRPr sz="3600" b="1" i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875" indent="0" algn="ctr">
              <a:buNone/>
            </a:lvl2pPr>
            <a:lvl3pPr marL="913748" indent="0" algn="ctr">
              <a:buNone/>
            </a:lvl3pPr>
            <a:lvl4pPr marL="1370621" indent="0" algn="ctr">
              <a:buNone/>
            </a:lvl4pPr>
            <a:lvl5pPr marL="1827495" indent="0" algn="ctr">
              <a:buNone/>
            </a:lvl5pPr>
            <a:lvl6pPr marL="2284370" indent="0" algn="ctr">
              <a:buNone/>
            </a:lvl6pPr>
            <a:lvl7pPr marL="2741243" indent="0" algn="ctr">
              <a:buNone/>
            </a:lvl7pPr>
            <a:lvl8pPr marL="3198118" indent="0" algn="ctr">
              <a:buNone/>
            </a:lvl8pPr>
            <a:lvl9pPr marL="3654992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A96CE-1141-499A-B334-A804A1FCCDA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6DA1-C2F3-4627-B8E9-959EDFF0C285}" type="datetime1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7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257800"/>
          </a:xfrm>
        </p:spPr>
        <p:txBody>
          <a:bodyPr/>
          <a:lstStyle>
            <a:lvl2pPr>
              <a:buClr>
                <a:srgbClr val="0070C0"/>
              </a:buClr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461109"/>
            <a:ext cx="2133600" cy="304800"/>
          </a:xfrm>
        </p:spPr>
        <p:txBody>
          <a:bodyPr/>
          <a:lstStyle>
            <a:lvl1pPr algn="l">
              <a:defRPr/>
            </a:lvl1pPr>
            <a:extLst/>
          </a:lstStyle>
          <a:p>
            <a:fld id="{EADB2802-51EF-416D-9D79-AA2E8ADADC9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2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74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26015-1B51-4461-B9A2-16E0ADA5F04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5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48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3A02B-7DBA-4DBB-8C78-9CE668B2EA6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9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7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63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63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912" indent="-274125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912" indent="-274125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3BED5-5831-4923-A0AF-9B944097DFEA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40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 anchor="ctr"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C4BE9-B3BC-44DD-B77F-1A7914EF3C07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61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299A9-98C7-4D0A-B31E-FC7C953B2B0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3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688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92C5-FEE9-4EDD-B183-C07F0DA88B5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7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FF8A0-D669-4ADC-ACBA-3CF3262CE3F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375" tIns="274125" rIns="91375" bIns="45688" rtlCol="0" anchor="t">
            <a:normAutofit/>
          </a:bodyPr>
          <a:lstStyle>
            <a:extLst/>
          </a:lstStyle>
          <a:p>
            <a:pPr indent="-283262" defTabSz="913748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375" tIns="274125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117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608" y="1219200"/>
            <a:ext cx="7498080" cy="525780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0618-1F9A-451D-A5C7-0D8851479594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24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6202361"/>
          </a:xfrm>
        </p:spPr>
        <p:txBody>
          <a:bodyPr vert="eaVert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62023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299FF-E12A-43FD-958C-CC004B354C8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7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E09D-30D2-4CB7-957C-04B0406ADF85}" type="datetime1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80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2A01-2E9A-44B3-857C-3E3A5C8C762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Deep Learning and Its Applications in Signal Processing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22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990600"/>
            <a:ext cx="7406640" cy="2286000"/>
          </a:xfrm>
        </p:spPr>
        <p:txBody>
          <a:bodyPr anchor="b">
            <a:normAutofit/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406640" cy="1828800"/>
          </a:xfrm>
        </p:spPr>
        <p:txBody>
          <a:bodyPr tIns="0">
            <a:normAutofit/>
          </a:bodyPr>
          <a:lstStyle>
            <a:lvl1pPr marL="27424" indent="0" algn="l">
              <a:buNone/>
              <a:defRPr sz="3600" b="1" i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70" indent="0" algn="ctr">
              <a:buNone/>
            </a:lvl2pPr>
            <a:lvl3pPr marL="914139" indent="0" algn="ctr">
              <a:buNone/>
            </a:lvl3pPr>
            <a:lvl4pPr marL="1371208" indent="0" algn="ctr">
              <a:buNone/>
            </a:lvl4pPr>
            <a:lvl5pPr marL="1828278" indent="0" algn="ctr">
              <a:buNone/>
            </a:lvl5pPr>
            <a:lvl6pPr marL="2285348" indent="0" algn="ctr">
              <a:buNone/>
            </a:lvl6pPr>
            <a:lvl7pPr marL="2742417" indent="0" algn="ctr">
              <a:buNone/>
            </a:lvl7pPr>
            <a:lvl8pPr marL="3199487" indent="0" algn="ctr">
              <a:buNone/>
            </a:lvl8pPr>
            <a:lvl9pPr marL="3656556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A66C0-0EB9-42E2-ABA2-EDB5F904537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0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257800"/>
          </a:xfrm>
        </p:spPr>
        <p:txBody>
          <a:bodyPr/>
          <a:lstStyle>
            <a:lvl2pPr>
              <a:buClr>
                <a:srgbClr val="0070C0"/>
              </a:buClr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461109"/>
            <a:ext cx="2133600" cy="304800"/>
          </a:xfrm>
        </p:spPr>
        <p:txBody>
          <a:bodyPr/>
          <a:lstStyle>
            <a:lvl1pPr algn="l">
              <a:defRPr/>
            </a:lvl1pPr>
            <a:extLst/>
          </a:lstStyle>
          <a:p>
            <a:fld id="{1F9A80B2-60D6-45A7-9913-381B60D3785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3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A278A-6C9B-4BB2-8200-EEA6B58F663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5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45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19200"/>
            <a:ext cx="3657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194DD-1DC4-4371-805F-A4708FFCDD37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18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7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9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90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80" indent="-27424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7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80" indent="-27424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BE2BF-48EF-468A-BCF8-389FDF157494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3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 anchor="ctr"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F2D10-9DDA-4CA8-BFF1-C24D14077BAD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557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E6FD5-D185-4328-93D6-B1EBFA05BB19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956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06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E90DF-CD65-4FBA-9A5A-0F4BBD07261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0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F12C1-8FB2-41BA-85C4-AAC67ED4AF05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14" tIns="274242" rIns="91414" bIns="45706" rtlCol="0" anchor="t">
            <a:normAutofit/>
          </a:bodyPr>
          <a:lstStyle>
            <a:extLst/>
          </a:lstStyle>
          <a:p>
            <a:pPr indent="-283383" defTabSz="914139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14" tIns="274242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76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D9C-C822-4084-B794-438F5FE0E5DC}" type="datetime1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4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>
            <a:lvl1pPr>
              <a:defRPr sz="40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608" y="1219200"/>
            <a:ext cx="7498080" cy="525780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7B575-5207-4181-B7E2-24CB0F5D8A26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43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6202361"/>
          </a:xfrm>
        </p:spPr>
        <p:txBody>
          <a:bodyPr vert="eaVert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62023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27BD3-5984-45AB-9BA9-EDDF69C55D2E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7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68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550F-E15B-4561-BFE1-0EF767AF2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03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00EF-E2B3-4B8B-9C5B-56B7DD668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18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F98-DB47-4897-BCFC-424834EF8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27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3F-11FA-4749-877E-7D02A58568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18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6DA1-C2F3-4627-B8E9-959EDFF0C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4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E09D-30D2-4CB7-957C-04B0406AD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09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D9C-C822-4084-B794-438F5FE0E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8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B873-6D8E-4103-85E8-87E0379EC401}" type="datetime1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680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B873-6D8E-4103-85E8-87E0379EC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910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65" indent="0">
              <a:buNone/>
              <a:defRPr sz="2800"/>
            </a:lvl2pPr>
            <a:lvl3pPr marL="911926" indent="0">
              <a:buNone/>
              <a:defRPr sz="2400"/>
            </a:lvl3pPr>
            <a:lvl4pPr marL="1367883" indent="0">
              <a:buNone/>
              <a:defRPr sz="2000"/>
            </a:lvl4pPr>
            <a:lvl5pPr marL="1823849" indent="0">
              <a:buNone/>
              <a:defRPr sz="2000"/>
            </a:lvl5pPr>
            <a:lvl6pPr marL="2279814" indent="0">
              <a:buNone/>
              <a:defRPr sz="2000"/>
            </a:lvl6pPr>
            <a:lvl7pPr marL="2735772" indent="0">
              <a:buNone/>
              <a:defRPr sz="2000"/>
            </a:lvl7pPr>
            <a:lvl8pPr marL="3191737" indent="0">
              <a:buNone/>
              <a:defRPr sz="2000"/>
            </a:lvl8pPr>
            <a:lvl9pPr marL="36476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F27-25E9-4801-97DB-85D33940A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655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2CA-26A8-41D2-A612-611126FB0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21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210-2517-49B1-B39A-F45761F48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60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5ED48-77FB-4FAC-9176-407B328D87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4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16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550F-E15B-4561-BFE1-0EF767AF2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56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00EF-E2B3-4B8B-9C5B-56B7DD668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30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F98-DB47-4897-BCFC-424834EF8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0800" y="2590800"/>
            <a:ext cx="6400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13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3F-11FA-4749-877E-7D02A58568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1" y="1143000"/>
            <a:ext cx="75438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65" indent="0">
              <a:buNone/>
              <a:defRPr sz="2800"/>
            </a:lvl2pPr>
            <a:lvl3pPr marL="911926" indent="0">
              <a:buNone/>
              <a:defRPr sz="2400"/>
            </a:lvl3pPr>
            <a:lvl4pPr marL="1367883" indent="0">
              <a:buNone/>
              <a:defRPr sz="2000"/>
            </a:lvl4pPr>
            <a:lvl5pPr marL="1823849" indent="0">
              <a:buNone/>
              <a:defRPr sz="2000"/>
            </a:lvl5pPr>
            <a:lvl6pPr marL="2279814" indent="0">
              <a:buNone/>
              <a:defRPr sz="2000"/>
            </a:lvl6pPr>
            <a:lvl7pPr marL="2735772" indent="0">
              <a:buNone/>
              <a:defRPr sz="2000"/>
            </a:lvl7pPr>
            <a:lvl8pPr marL="3191737" indent="0">
              <a:buNone/>
              <a:defRPr sz="2000"/>
            </a:lvl8pPr>
            <a:lvl9pPr marL="36476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F27-25E9-4801-97DB-85D33940A7F1}" type="datetime1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Dong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08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5" indent="0">
              <a:buNone/>
              <a:defRPr sz="2000" b="1"/>
            </a:lvl2pPr>
            <a:lvl3pPr marL="911926" indent="0">
              <a:buNone/>
              <a:defRPr sz="1800" b="1"/>
            </a:lvl3pPr>
            <a:lvl4pPr marL="1367883" indent="0">
              <a:buNone/>
              <a:defRPr sz="1600" b="1"/>
            </a:lvl4pPr>
            <a:lvl5pPr marL="1823849" indent="0">
              <a:buNone/>
              <a:defRPr sz="1600" b="1"/>
            </a:lvl5pPr>
            <a:lvl6pPr marL="2279814" indent="0">
              <a:buNone/>
              <a:defRPr sz="1600" b="1"/>
            </a:lvl6pPr>
            <a:lvl7pPr marL="2735772" indent="0">
              <a:buNone/>
              <a:defRPr sz="1600" b="1"/>
            </a:lvl7pPr>
            <a:lvl8pPr marL="3191737" indent="0">
              <a:buNone/>
              <a:defRPr sz="1600" b="1"/>
            </a:lvl8pPr>
            <a:lvl9pPr marL="36476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6DA1-C2F3-4627-B8E9-959EDFF0C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1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E09D-30D2-4CB7-957C-04B0406AD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255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D9C-C822-4084-B794-438F5FE0E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092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B873-6D8E-4103-85E8-87E0379EC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62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65" indent="0">
              <a:buNone/>
              <a:defRPr sz="2800"/>
            </a:lvl2pPr>
            <a:lvl3pPr marL="911926" indent="0">
              <a:buNone/>
              <a:defRPr sz="2400"/>
            </a:lvl3pPr>
            <a:lvl4pPr marL="1367883" indent="0">
              <a:buNone/>
              <a:defRPr sz="2000"/>
            </a:lvl4pPr>
            <a:lvl5pPr marL="1823849" indent="0">
              <a:buNone/>
              <a:defRPr sz="2000"/>
            </a:lvl5pPr>
            <a:lvl6pPr marL="2279814" indent="0">
              <a:buNone/>
              <a:defRPr sz="2000"/>
            </a:lvl6pPr>
            <a:lvl7pPr marL="2735772" indent="0">
              <a:buNone/>
              <a:defRPr sz="2000"/>
            </a:lvl7pPr>
            <a:lvl8pPr marL="3191737" indent="0">
              <a:buNone/>
              <a:defRPr sz="2000"/>
            </a:lvl8pPr>
            <a:lvl9pPr marL="36476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65" indent="0">
              <a:buNone/>
              <a:defRPr sz="1200"/>
            </a:lvl2pPr>
            <a:lvl3pPr marL="911926" indent="0">
              <a:buNone/>
              <a:defRPr sz="1000"/>
            </a:lvl3pPr>
            <a:lvl4pPr marL="1367883" indent="0">
              <a:buNone/>
              <a:defRPr sz="900"/>
            </a:lvl4pPr>
            <a:lvl5pPr marL="1823849" indent="0">
              <a:buNone/>
              <a:defRPr sz="900"/>
            </a:lvl5pPr>
            <a:lvl6pPr marL="2279814" indent="0">
              <a:buNone/>
              <a:defRPr sz="900"/>
            </a:lvl6pPr>
            <a:lvl7pPr marL="2735772" indent="0">
              <a:buNone/>
              <a:defRPr sz="900"/>
            </a:lvl7pPr>
            <a:lvl8pPr marL="3191737" indent="0">
              <a:buNone/>
              <a:defRPr sz="900"/>
            </a:lvl8pPr>
            <a:lvl9pPr marL="36476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F27-25E9-4801-97DB-85D33940A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101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2CA-26A8-41D2-A612-611126FB0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74676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5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210-2517-49B1-B39A-F45761F48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0" y="304801"/>
            <a:ext cx="0" cy="586740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3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5ED48-77FB-4FAC-9176-407B328D87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89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501C-7244-46D3-9678-6FD77CF16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60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550F-E15B-4561-BFE1-0EF767AF2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3581400"/>
            <a:ext cx="7391400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4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research.microsoft.com/c/1040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hyperlink" Target="http://research.microsoft.com/c/1040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research.microsoft.com/c/1040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://research.microsoft.com/c/1040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://research.microsoft.com/c/1040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hyperlink" Target="http://research.microsoft.com/c/1040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://research.microsoft.com/c/1040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hyperlink" Target="http://research.microsoft.com/c/1040" TargetMode="Externa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hyperlink" Target="http://research.microsoft.com/c/1040" TargetMode="Externa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hyperlink" Target="http://research.microsoft.com/c/104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93" tIns="45604" rIns="91193" bIns="45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193" tIns="45604" rIns="91193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34FA-95E1-4CE6-95A6-1D0E29FF724F}" type="datetime1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Dong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7" r:id="rId12"/>
  </p:sldLayoutIdLst>
  <p:hf hdr="0" ftr="0" dt="0"/>
  <p:txStyles>
    <p:titleStyle>
      <a:lvl1pPr algn="ctr" defTabSz="911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70" indent="-341970" algn="l" defTabSz="911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39" indent="-284977" algn="l" defTabSz="911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06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67" indent="-227975" algn="l" defTabSz="911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31" indent="-227975" algn="l" defTabSz="911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9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5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20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78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5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26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83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4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14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72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37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9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9"/>
            <a:fld id="{4F0034FA-95E1-4CE6-95A6-1D0E29FF7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69"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9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6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6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900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92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193" tIns="45604" rIns="91193" bIns="45604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5029200"/>
          </a:xfrm>
          <a:prstGeom prst="rect">
            <a:avLst/>
          </a:prstGeom>
        </p:spPr>
        <p:txBody>
          <a:bodyPr lIns="91193" tIns="45604" rIns="91193" bIns="45604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20" y="6499567"/>
            <a:ext cx="1407911" cy="304800"/>
          </a:xfrm>
          <a:prstGeom prst="rect">
            <a:avLst/>
          </a:prstGeom>
        </p:spPr>
        <p:txBody>
          <a:bodyPr lIns="91193" tIns="45604" rIns="91193" bIns="45604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1926"/>
            <a:fld id="{CC8D8581-B95F-461B-9101-86591ADEF10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1926"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55713" y="6477000"/>
            <a:ext cx="5754888" cy="304800"/>
          </a:xfrm>
          <a:prstGeom prst="rect">
            <a:avLst/>
          </a:prstGeom>
        </p:spPr>
        <p:txBody>
          <a:bodyPr lIns="91193" tIns="45604" rIns="91193" bIns="45604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1926"/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477000"/>
            <a:ext cx="457200" cy="304800"/>
          </a:xfrm>
          <a:prstGeom prst="rect">
            <a:avLst/>
          </a:prstGeom>
        </p:spPr>
        <p:txBody>
          <a:bodyPr lIns="91193" tIns="45604" rIns="91193" bIns="45604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1926"/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1926"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93" tIns="45604" rIns="91193" bIns="45604" anchor="ctr"/>
          <a:lstStyle>
            <a:extLst/>
          </a:lstStyle>
          <a:p>
            <a:pPr algn="ctr" defTabSz="911926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4771" indent="-282696" algn="l" rtl="0" eaLnBrk="1" latinLnBrk="0" hangingPunct="1">
        <a:lnSpc>
          <a:spcPct val="100000"/>
        </a:lnSpc>
        <a:spcBef>
          <a:spcPts val="600"/>
        </a:spcBef>
        <a:buClr>
          <a:srgbClr val="0070C0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8348" indent="-237098" algn="l" rtl="0" eaLnBrk="1" latinLnBrk="0" hangingPunct="1">
        <a:lnSpc>
          <a:spcPct val="100000"/>
        </a:lnSpc>
        <a:spcBef>
          <a:spcPts val="550"/>
        </a:spcBef>
        <a:buClr>
          <a:srgbClr val="0070C0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566" indent="-22797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4305" indent="-17326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4932" indent="-182386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4675" indent="-18238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422" indent="-18238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5036" indent="-18238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784" indent="-18238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9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284" tIns="45646" rIns="91284" bIns="45646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5029200"/>
          </a:xfrm>
          <a:prstGeom prst="rect">
            <a:avLst/>
          </a:prstGeom>
        </p:spPr>
        <p:txBody>
          <a:bodyPr lIns="91284" tIns="45646" rIns="91284" bIns="45646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13" y="6499567"/>
            <a:ext cx="1407911" cy="304800"/>
          </a:xfrm>
          <a:prstGeom prst="rect">
            <a:avLst/>
          </a:prstGeom>
        </p:spPr>
        <p:txBody>
          <a:bodyPr lIns="91284" tIns="45646" rIns="91284" bIns="45646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2837"/>
            <a:fld id="{EF3973E1-5D30-4EFA-9E2C-419AC4F0FF8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2837"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55713" y="6477000"/>
            <a:ext cx="5754888" cy="304800"/>
          </a:xfrm>
          <a:prstGeom prst="rect">
            <a:avLst/>
          </a:prstGeom>
        </p:spPr>
        <p:txBody>
          <a:bodyPr lIns="91284" tIns="45646" rIns="91284" bIns="45646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2837"/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477000"/>
            <a:ext cx="457200" cy="304800"/>
          </a:xfrm>
          <a:prstGeom prst="rect">
            <a:avLst/>
          </a:prstGeom>
        </p:spPr>
        <p:txBody>
          <a:bodyPr lIns="91284" tIns="45646" rIns="91284" bIns="45646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2837"/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2837"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84" tIns="45646" rIns="91284" bIns="45646" anchor="ctr"/>
          <a:lstStyle>
            <a:extLst/>
          </a:lstStyle>
          <a:p>
            <a:pPr algn="ctr" defTabSz="91283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135" indent="-282979" algn="l" rtl="0" eaLnBrk="1" latinLnBrk="0" hangingPunct="1">
        <a:lnSpc>
          <a:spcPct val="100000"/>
        </a:lnSpc>
        <a:spcBef>
          <a:spcPts val="600"/>
        </a:spcBef>
        <a:buClr>
          <a:srgbClr val="0070C0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8985" indent="-237336" algn="l" rtl="0" eaLnBrk="1" latinLnBrk="0" hangingPunct="1">
        <a:lnSpc>
          <a:spcPct val="100000"/>
        </a:lnSpc>
        <a:spcBef>
          <a:spcPts val="550"/>
        </a:spcBef>
        <a:buClr>
          <a:srgbClr val="0070C0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451" indent="-22820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400" indent="-17343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227" indent="-18256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6179" indent="-18256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6132" indent="-18256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6952" indent="-18256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6907" indent="-18256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90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2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323" tIns="45664" rIns="91323" bIns="45664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5029200"/>
          </a:xfrm>
          <a:prstGeom prst="rect">
            <a:avLst/>
          </a:prstGeom>
        </p:spPr>
        <p:txBody>
          <a:bodyPr lIns="91323" tIns="45664" rIns="91323" bIns="45664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10" y="6499567"/>
            <a:ext cx="1407911" cy="304800"/>
          </a:xfrm>
          <a:prstGeom prst="rect">
            <a:avLst/>
          </a:prstGeom>
        </p:spPr>
        <p:txBody>
          <a:bodyPr lIns="91323" tIns="45664" rIns="91323" bIns="45664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3228"/>
            <a:fld id="{EF3973E1-5D30-4EFA-9E2C-419AC4F0FF8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3228"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55713" y="6477000"/>
            <a:ext cx="5754888" cy="304800"/>
          </a:xfrm>
          <a:prstGeom prst="rect">
            <a:avLst/>
          </a:prstGeom>
        </p:spPr>
        <p:txBody>
          <a:bodyPr lIns="91323" tIns="45664" rIns="91323" bIns="45664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3228"/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477000"/>
            <a:ext cx="457200" cy="304800"/>
          </a:xfrm>
          <a:prstGeom prst="rect">
            <a:avLst/>
          </a:prstGeom>
        </p:spPr>
        <p:txBody>
          <a:bodyPr lIns="91323" tIns="45664" rIns="91323" bIns="45664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3228"/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3228"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3" tIns="45664" rIns="91323" bIns="45664" anchor="ctr"/>
          <a:lstStyle>
            <a:extLst/>
          </a:lstStyle>
          <a:p>
            <a:pPr algn="ctr" defTabSz="913228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7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291" indent="-283100" algn="l" rtl="0" eaLnBrk="1" latinLnBrk="0" hangingPunct="1">
        <a:lnSpc>
          <a:spcPct val="100000"/>
        </a:lnSpc>
        <a:spcBef>
          <a:spcPts val="600"/>
        </a:spcBef>
        <a:buClr>
          <a:srgbClr val="0070C0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58" indent="-237438" algn="l" rtl="0" eaLnBrk="1" latinLnBrk="0" hangingPunct="1">
        <a:lnSpc>
          <a:spcPct val="100000"/>
        </a:lnSpc>
        <a:spcBef>
          <a:spcPts val="550"/>
        </a:spcBef>
        <a:buClr>
          <a:srgbClr val="0070C0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31" indent="-22830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870" indent="-17351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782" indent="-182646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6824" indent="-18264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6867" indent="-18264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774" indent="-18264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7817" indent="-18264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6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375" tIns="45688" rIns="91375" bIns="45688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5029200"/>
          </a:xfrm>
          <a:prstGeom prst="rect">
            <a:avLst/>
          </a:prstGeom>
        </p:spPr>
        <p:txBody>
          <a:bodyPr lIns="91375" tIns="45688" rIns="91375" bIns="4568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06" y="6499567"/>
            <a:ext cx="1407911" cy="304800"/>
          </a:xfrm>
          <a:prstGeom prst="rect">
            <a:avLst/>
          </a:prstGeom>
        </p:spPr>
        <p:txBody>
          <a:bodyPr lIns="91375" tIns="45688" rIns="91375" bIns="45688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3748"/>
            <a:fld id="{EF3973E1-5D30-4EFA-9E2C-419AC4F0FF8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3748"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55713" y="6477000"/>
            <a:ext cx="5754888" cy="304800"/>
          </a:xfrm>
          <a:prstGeom prst="rect">
            <a:avLst/>
          </a:prstGeom>
        </p:spPr>
        <p:txBody>
          <a:bodyPr lIns="91375" tIns="45688" rIns="91375" bIns="45688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3748"/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477000"/>
            <a:ext cx="457200" cy="304800"/>
          </a:xfrm>
          <a:prstGeom prst="rect">
            <a:avLst/>
          </a:prstGeom>
        </p:spPr>
        <p:txBody>
          <a:bodyPr lIns="91375" tIns="45688" rIns="91375" bIns="45688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3748"/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3748"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5" tIns="45688" rIns="91375" bIns="45688" anchor="ctr"/>
          <a:lstStyle>
            <a:extLst/>
          </a:lstStyle>
          <a:p>
            <a:pPr algn="ctr" defTabSz="913748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499" indent="-283262" algn="l" rtl="0" eaLnBrk="1" latinLnBrk="0" hangingPunct="1">
        <a:lnSpc>
          <a:spcPct val="100000"/>
        </a:lnSpc>
        <a:spcBef>
          <a:spcPts val="600"/>
        </a:spcBef>
        <a:buClr>
          <a:srgbClr val="0070C0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23" indent="-237574" algn="l" rtl="0" eaLnBrk="1" latinLnBrk="0" hangingPunct="1">
        <a:lnSpc>
          <a:spcPct val="100000"/>
        </a:lnSpc>
        <a:spcBef>
          <a:spcPts val="550"/>
        </a:spcBef>
        <a:buClr>
          <a:srgbClr val="0070C0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336" indent="-22843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496" indent="-17361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522" indent="-18275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7684" indent="-18275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7847" indent="-18275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870" indent="-18275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033" indent="-18275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414" tIns="45706" rIns="91414" bIns="45706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5029200"/>
          </a:xfrm>
          <a:prstGeom prst="rect">
            <a:avLst/>
          </a:prstGeom>
        </p:spPr>
        <p:txBody>
          <a:bodyPr lIns="91414" tIns="45706" rIns="91414" bIns="45706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03" y="6499567"/>
            <a:ext cx="1407911" cy="304800"/>
          </a:xfrm>
          <a:prstGeom prst="rect">
            <a:avLst/>
          </a:prstGeom>
        </p:spPr>
        <p:txBody>
          <a:bodyPr lIns="91414" tIns="45706" rIns="91414" bIns="45706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139"/>
            <a:fld id="{CC8D8581-B95F-461B-9101-86591ADEF100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4139"/>
              <a:t>6/24/2013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55713" y="6477000"/>
            <a:ext cx="5754888" cy="304800"/>
          </a:xfrm>
          <a:prstGeom prst="rect">
            <a:avLst/>
          </a:prstGeom>
        </p:spPr>
        <p:txBody>
          <a:bodyPr lIns="91414" tIns="45706" rIns="91414" bIns="45706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139"/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477000"/>
            <a:ext cx="457200" cy="304800"/>
          </a:xfrm>
          <a:prstGeom prst="rect">
            <a:avLst/>
          </a:prstGeom>
        </p:spPr>
        <p:txBody>
          <a:bodyPr lIns="91414" tIns="45706" rIns="91414" bIns="45706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139"/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 defTabSz="914139"/>
              <a:t>‹#›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>
            <a:extLst/>
          </a:lstStyle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655" indent="-283383" algn="l" rtl="0" eaLnBrk="1" latinLnBrk="0" hangingPunct="1">
        <a:lnSpc>
          <a:spcPct val="100000"/>
        </a:lnSpc>
        <a:spcBef>
          <a:spcPts val="600"/>
        </a:spcBef>
        <a:buClr>
          <a:srgbClr val="0070C0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indent="-237676" algn="l" rtl="0" eaLnBrk="1" latinLnBrk="0" hangingPunct="1">
        <a:lnSpc>
          <a:spcPct val="100000"/>
        </a:lnSpc>
        <a:spcBef>
          <a:spcPts val="550"/>
        </a:spcBef>
        <a:buClr>
          <a:srgbClr val="0070C0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716" indent="-22853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6" indent="-17368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077" indent="-18282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329" indent="-18282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582" indent="-18282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92" indent="-18282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944" indent="-18282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93" tIns="45604" rIns="91193" bIns="45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193" tIns="45604" rIns="91193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34FA-95E1-4CE6-95A6-1D0E29FF7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icrosoft Research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hdr="0" ftr="0" dt="0"/>
  <p:txStyles>
    <p:titleStyle>
      <a:lvl1pPr algn="ctr" defTabSz="911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70" indent="-341970" algn="l" defTabSz="911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39" indent="-284977" algn="l" defTabSz="911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06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67" indent="-227975" algn="l" defTabSz="911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31" indent="-227975" algn="l" defTabSz="911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9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5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20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78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5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26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83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4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14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72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37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9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93" tIns="45604" rIns="91193" bIns="45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193" tIns="45604" rIns="91193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34FA-95E1-4CE6-95A6-1D0E29FF7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icrosoft Research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0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ftr="0" dt="0"/>
  <p:txStyles>
    <p:titleStyle>
      <a:lvl1pPr algn="ctr" defTabSz="911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70" indent="-341970" algn="l" defTabSz="911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39" indent="-284977" algn="l" defTabSz="911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06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67" indent="-227975" algn="l" defTabSz="911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31" indent="-227975" algn="l" defTabSz="911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9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5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20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78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5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26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83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4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14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72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37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9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93" tIns="45604" rIns="91193" bIns="45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193" tIns="45604" rIns="91193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34FA-95E1-4CE6-95A6-1D0E29FF7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Dong Yu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193" tIns="45604" rIns="91193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6674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7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ctr" defTabSz="911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70" indent="-341970" algn="l" defTabSz="911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39" indent="-284977" algn="l" defTabSz="911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06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67" indent="-227975" algn="l" defTabSz="911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31" indent="-227975" algn="l" defTabSz="911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9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54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20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78" indent="-227975" algn="l" defTabSz="911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5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26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83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4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14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72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37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99" algn="l" defTabSz="911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geoffrey.hinton@gmail.com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apps/pubs/default.aspx?id=173301" TargetMode="External"/><Relationship Id="rId13" Type="http://schemas.openxmlformats.org/officeDocument/2006/relationships/hyperlink" Target="http://research.microsoft.com/apps/pubs/default.aspx?id=78305" TargetMode="External"/><Relationship Id="rId3" Type="http://schemas.openxmlformats.org/officeDocument/2006/relationships/hyperlink" Target="http://www.iro.umontreal.ca/~lisa/pointeurs/BengioDucharmeVincentJauvin_jmlr.pdf" TargetMode="External"/><Relationship Id="rId7" Type="http://schemas.openxmlformats.org/officeDocument/2006/relationships/hyperlink" Target="http://research.microsoft.com/apps/pubs/default.aspx?id=172597" TargetMode="External"/><Relationship Id="rId12" Type="http://schemas.openxmlformats.org/officeDocument/2006/relationships/hyperlink" Target="http://nips.cc/Conferences/2009/Program/speaker-info.php?ID=2901" TargetMode="External"/><Relationship Id="rId2" Type="http://schemas.openxmlformats.org/officeDocument/2006/relationships/hyperlink" Target="http://arxiv.org/find/cs/1/au:+Courville_A/0/1/0/all/0/1" TargetMode="External"/><Relationship Id="rId16" Type="http://schemas.openxmlformats.org/officeDocument/2006/relationships/hyperlink" Target="http://research.microsoft.com/apps/pubs/default.aspx?id=758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toronto.edu/~ranzato/publications/DistBeliefNIPS2012_withAppendix.pdf" TargetMode="External"/><Relationship Id="rId11" Type="http://schemas.openxmlformats.org/officeDocument/2006/relationships/hyperlink" Target="http://nips.cc/Conferences/2009/Program/speaker-info.php?ID=2965" TargetMode="External"/><Relationship Id="rId5" Type="http://schemas.openxmlformats.org/officeDocument/2006/relationships/hyperlink" Target="http://research.microsoft.com/apps/pubs/default.aspx?id=144412" TargetMode="External"/><Relationship Id="rId15" Type="http://schemas.openxmlformats.org/officeDocument/2006/relationships/hyperlink" Target="http://research.microsoft.com/apps/pubs/default.aspx?id=78820" TargetMode="External"/><Relationship Id="rId10" Type="http://schemas.openxmlformats.org/officeDocument/2006/relationships/hyperlink" Target="http://research.microsoft.com/apps/pubs/default.aspx?id=135405" TargetMode="External"/><Relationship Id="rId4" Type="http://schemas.openxmlformats.org/officeDocument/2006/relationships/hyperlink" Target="http://dl.acm.org/citation.cfm?id=2078186" TargetMode="External"/><Relationship Id="rId9" Type="http://schemas.openxmlformats.org/officeDocument/2006/relationships/hyperlink" Target="http://research.microsoft.com/apps/pubs/default.aspx?id=155609" TargetMode="External"/><Relationship Id="rId14" Type="http://schemas.openxmlformats.org/officeDocument/2006/relationships/hyperlink" Target="http://research.microsoft.com/apps/pubs/default.aspx?id=7447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78249" TargetMode="External"/><Relationship Id="rId2" Type="http://schemas.openxmlformats.org/officeDocument/2006/relationships/hyperlink" Target="http://research.microsoft.com/apps/pubs/default.aspx?id=5899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earch.microsoft.com/apps/pubs/default.aspx?id=78747" TargetMode="External"/><Relationship Id="rId5" Type="http://schemas.openxmlformats.org/officeDocument/2006/relationships/hyperlink" Target="http://research.microsoft.com/apps/pubs/default.aspx?id=78746" TargetMode="External"/><Relationship Id="rId4" Type="http://schemas.openxmlformats.org/officeDocument/2006/relationships/hyperlink" Target="http://research.microsoft.com/apps/pubs/default.aspx?id=78745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171498" TargetMode="External"/><Relationship Id="rId2" Type="http://schemas.openxmlformats.org/officeDocument/2006/relationships/hyperlink" Target="http://ieeexplore.ieee.org/search/srchabstract.jsp?tp=&amp;arnumber=4909058&amp;openedRefinements%3D*%26filter%3DAND%28NOT%284283010803%29%29%26searchField%3DSearch+All%26queryText%3DFosler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publis/pdf/koray-nips-10.pdf" TargetMode="External"/><Relationship Id="rId2" Type="http://schemas.openxmlformats.org/officeDocument/2006/relationships/hyperlink" Target="http://www.socher.org/uploads/Main/HuangSocherManning_ACL2012.pdf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kriz/imgnet-paper-2012.pdf" TargetMode="External"/><Relationship Id="rId2" Type="http://schemas.openxmlformats.org/officeDocument/2006/relationships/hyperlink" Target="http://ieeexplore.ieee.org/search/srchabstract.jsp?tp=&amp;arnumber=4960445&amp;openedRefinements%3D*%26filter%3DAND%28NOT%284283010803%29%29%26searchField%3DSearch+All%26queryText%3DKingsbury+200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cholar.google.com/citations?view_op=view_citation&amp;hl=en&amp;user=WLN3QrAAAAAJ&amp;citation_for_view=WLN3QrAAAAAJ:u5HHmVD_uO8C" TargetMode="External"/><Relationship Id="rId4" Type="http://schemas.openxmlformats.org/officeDocument/2006/relationships/hyperlink" Target="http://www.cs.toronto.edu/~ranzato/publications/le_icml2012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.vutbr.cz/~imikolov/rnnlm/thesis.pdf" TargetMode="External"/><Relationship Id="rId2" Type="http://schemas.openxmlformats.org/officeDocument/2006/relationships/hyperlink" Target="http://www.nytimes.com/2012/11/24/science/scientists-see-advances-in-deep-learning-a-part-of-artificial-intelligence.html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ranzato/publications/ranzato-nips07.pdf" TargetMode="External"/><Relationship Id="rId2" Type="http://schemas.openxmlformats.org/officeDocument/2006/relationships/hyperlink" Target="http://cbcl.mit.edu/projects/cbcl/publications/ps/poggio-chapter-book-4-07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tsainath/tsainath_tsap2010_submission_2column_final.pdf?attredirects=0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nlp.stanford.edu/~manning/" TargetMode="External"/><Relationship Id="rId3" Type="http://schemas.openxmlformats.org/officeDocument/2006/relationships/hyperlink" Target="http://www.informatik.uni-trier.de/~ley/db/indices/a-tree/r/Ramabhadran:Bhuvana.html" TargetMode="External"/><Relationship Id="rId7" Type="http://schemas.openxmlformats.org/officeDocument/2006/relationships/hyperlink" Target="http://hips.seas.harvard.edu/content/practical-bayesian-optimization-machine-learning-algorithms-0" TargetMode="External"/><Relationship Id="rId2" Type="http://schemas.openxmlformats.org/officeDocument/2006/relationships/hyperlink" Target="http://www.informatik.uni-trier.de/~ley/db/indices/a-tree/s/Sarikaya:Ruh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earch.microsoft.com/apps/pubs/default.aspx?id=177448" TargetMode="External"/><Relationship Id="rId5" Type="http://schemas.openxmlformats.org/officeDocument/2006/relationships/hyperlink" Target="http://research.microsoft.com/apps/pubs/?id=153169" TargetMode="External"/><Relationship Id="rId4" Type="http://schemas.openxmlformats.org/officeDocument/2006/relationships/hyperlink" Target="http://research.microsoft.com/apps/pubs/?id=15734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141580" TargetMode="External"/><Relationship Id="rId2" Type="http://schemas.openxmlformats.org/officeDocument/2006/relationships/hyperlink" Target="http://research.microsoft.com/apps/pubs/default.aspx?id=17560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search.microsoft.com/apps/pubs/default.aspx?id=177443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81200" TargetMode="External"/><Relationship Id="rId2" Type="http://schemas.openxmlformats.org/officeDocument/2006/relationships/hyperlink" Target="http://research.microsoft.com/apps/pubs/default.aspx?id=8151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eeexplore.ieee.org/xpls/abs_all.jsp?arnumber=6012516" TargetMode="External"/><Relationship Id="rId4" Type="http://schemas.openxmlformats.org/officeDocument/2006/relationships/hyperlink" Target="http://dx.doi.org/10.1007/978-3-642-02478-8_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apps/pubs/default.aspx?id=188864" TargetMode="External"/><Relationship Id="rId13" Type="http://schemas.openxmlformats.org/officeDocument/2006/relationships/hyperlink" Target="http://research.microsoft.com/apps/pubs/default.aspx?id=189005" TargetMode="External"/><Relationship Id="rId3" Type="http://schemas.openxmlformats.org/officeDocument/2006/relationships/hyperlink" Target="http://research.microsoft.com/apps/pubs/default.aspx?id=194276" TargetMode="External"/><Relationship Id="rId7" Type="http://schemas.openxmlformats.org/officeDocument/2006/relationships/hyperlink" Target="http://research.microsoft.com/apps/pubs/default.aspx?id=188863" TargetMode="External"/><Relationship Id="rId12" Type="http://schemas.openxmlformats.org/officeDocument/2006/relationships/hyperlink" Target="http://research.microsoft.com/apps/pubs/default.aspx?id=188866" TargetMode="External"/><Relationship Id="rId17" Type="http://schemas.openxmlformats.org/officeDocument/2006/relationships/hyperlink" Target="http://research.microsoft.com/apps/pubs/default.aspx?id=179540" TargetMode="External"/><Relationship Id="rId2" Type="http://schemas.openxmlformats.org/officeDocument/2006/relationships/hyperlink" Target="http://research.microsoft.com/apps/pubs/default.aspx?id=193771" TargetMode="External"/><Relationship Id="rId16" Type="http://schemas.openxmlformats.org/officeDocument/2006/relationships/hyperlink" Target="http://research.microsoft.com/apps/pubs/default.aspx?id=1943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earch.microsoft.com/apps/pubs/default.aspx?id=189004" TargetMode="External"/><Relationship Id="rId11" Type="http://schemas.openxmlformats.org/officeDocument/2006/relationships/hyperlink" Target="http://research.microsoft.com/apps/pubs/default.aspx?id=189250" TargetMode="External"/><Relationship Id="rId5" Type="http://schemas.openxmlformats.org/officeDocument/2006/relationships/hyperlink" Target="http://research.microsoft.com/apps/pubs/default.aspx?id=193768" TargetMode="External"/><Relationship Id="rId15" Type="http://schemas.openxmlformats.org/officeDocument/2006/relationships/hyperlink" Target="http://research.microsoft.com/apps/pubs/default.aspx?id=189006" TargetMode="External"/><Relationship Id="rId10" Type="http://schemas.openxmlformats.org/officeDocument/2006/relationships/hyperlink" Target="http://research.microsoft.com/apps/pubs/default.aspx?id=188867" TargetMode="External"/><Relationship Id="rId4" Type="http://schemas.openxmlformats.org/officeDocument/2006/relationships/hyperlink" Target="http://research.microsoft.com/apps/pubs/default.aspx?id=194275" TargetMode="External"/><Relationship Id="rId9" Type="http://schemas.openxmlformats.org/officeDocument/2006/relationships/hyperlink" Target="http://research.microsoft.com/apps/pubs/default.aspx?id=188865" TargetMode="External"/><Relationship Id="rId14" Type="http://schemas.openxmlformats.org/officeDocument/2006/relationships/hyperlink" Target="http://research.microsoft.com/apps/pubs/default.aspx?id=189007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838200"/>
            <a:ext cx="9448800" cy="3429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800" b="1" dirty="0">
                <a:solidFill>
                  <a:schemeClr val="tx2"/>
                </a:solidFill>
                <a:latin typeface="Arial Black" pitchFamily="34" charset="0"/>
              </a:rPr>
              <a:t>Being Deep &amp; </a:t>
            </a:r>
            <a:br>
              <a:rPr lang="en-US" sz="4800" b="1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 Black" pitchFamily="34" charset="0"/>
              </a:rPr>
              <a:t>Being Dynamic</a:t>
            </a:r>
            <a:r>
              <a:rPr lang="en-US" sz="4800" b="1" dirty="0">
                <a:solidFill>
                  <a:schemeClr val="tx2"/>
                </a:solidFill>
              </a:rPr>
              <a:t/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200" b="1" dirty="0"/>
              <a:t>New-Generation Models &amp; Methodology for Advancing Speech Technology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296400" cy="3505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</a:rPr>
              <a:t>Li Deng </a:t>
            </a:r>
          </a:p>
          <a:p>
            <a:pPr>
              <a:spcAft>
                <a:spcPts val="600"/>
              </a:spcAft>
            </a:pPr>
            <a:r>
              <a:rPr lang="en-US" sz="4000" i="1" dirty="0">
                <a:solidFill>
                  <a:srgbClr val="0070C0"/>
                </a:solidFill>
              </a:rPr>
              <a:t>Microsoft Research, Redmond, USA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2800" i="1" dirty="0"/>
              <a:t>Keynote at </a:t>
            </a:r>
            <a:r>
              <a:rPr lang="en-US" sz="2800" dirty="0"/>
              <a:t>Odyssey Speaker/Language Recognition Workshop</a:t>
            </a:r>
            <a:endParaRPr lang="en-US" sz="2800" i="1" dirty="0"/>
          </a:p>
          <a:p>
            <a:r>
              <a:rPr lang="en-US" sz="2800" i="1" dirty="0"/>
              <a:t>Singapore, June. 26, 2012</a:t>
            </a:r>
          </a:p>
          <a:p>
            <a:r>
              <a:rPr lang="en-US" sz="1800" i="1" dirty="0"/>
              <a:t>(including joint work with colleagues at MSR, U of Toronto, etc.) </a:t>
            </a:r>
          </a:p>
        </p:txBody>
      </p:sp>
    </p:spTree>
    <p:extLst>
      <p:ext uri="{BB962C8B-B14F-4D97-AF65-F5344CB8AC3E}">
        <p14:creationId xmlns:p14="http://schemas.microsoft.com/office/powerpoint/2010/main" val="33335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1242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762001" y="2027566"/>
            <a:ext cx="3124200" cy="422099"/>
          </a:xfrm>
          <a:prstGeom prst="cloudCallout">
            <a:avLst>
              <a:gd name="adj1" fmla="val -4751"/>
              <a:gd name="adj2" fmla="val 7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Because I am deeper. </a:t>
            </a:r>
          </a:p>
        </p:txBody>
      </p:sp>
    </p:spTree>
    <p:extLst>
      <p:ext uri="{BB962C8B-B14F-4D97-AF65-F5344CB8AC3E}">
        <p14:creationId xmlns:p14="http://schemas.microsoft.com/office/powerpoint/2010/main" val="29206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4343400" y="673515"/>
            <a:ext cx="3962400" cy="844199"/>
          </a:xfrm>
          <a:prstGeom prst="cloudCallout">
            <a:avLst>
              <a:gd name="adj1" fmla="val 13736"/>
              <a:gd name="adj2" fmla="val 76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Can you understand speech as I do?</a:t>
            </a:r>
          </a:p>
        </p:txBody>
      </p:sp>
    </p:spTree>
    <p:extLst>
      <p:ext uri="{BB962C8B-B14F-4D97-AF65-F5344CB8AC3E}">
        <p14:creationId xmlns:p14="http://schemas.microsoft.com/office/powerpoint/2010/main" val="22151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533400" y="1107021"/>
            <a:ext cx="3429000" cy="844199"/>
          </a:xfrm>
          <a:prstGeom prst="cloudCallout">
            <a:avLst>
              <a:gd name="adj1" fmla="val -6665"/>
              <a:gd name="adj2" fmla="val 91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You bet! I can recognize phonemes.</a:t>
            </a:r>
          </a:p>
        </p:txBody>
      </p:sp>
    </p:spTree>
    <p:extLst>
      <p:ext uri="{BB962C8B-B14F-4D97-AF65-F5344CB8AC3E}">
        <p14:creationId xmlns:p14="http://schemas.microsoft.com/office/powerpoint/2010/main" val="10874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4191000" y="597313"/>
            <a:ext cx="2819400" cy="844199"/>
          </a:xfrm>
          <a:prstGeom prst="cloudCallout">
            <a:avLst>
              <a:gd name="adj1" fmla="val 42227"/>
              <a:gd name="adj2" fmla="val 8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That’s a nice first step!</a:t>
            </a:r>
          </a:p>
        </p:txBody>
      </p:sp>
    </p:spTree>
    <p:extLst>
      <p:ext uri="{BB962C8B-B14F-4D97-AF65-F5344CB8AC3E}">
        <p14:creationId xmlns:p14="http://schemas.microsoft.com/office/powerpoint/2010/main" val="3820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2057400" y="978316"/>
            <a:ext cx="3048000" cy="844199"/>
          </a:xfrm>
          <a:prstGeom prst="cloudCallout">
            <a:avLst>
              <a:gd name="adj1" fmla="val -51944"/>
              <a:gd name="adj2" fmla="val 13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What else are you looking for?</a:t>
            </a:r>
          </a:p>
        </p:txBody>
      </p:sp>
    </p:spTree>
    <p:extLst>
      <p:ext uri="{BB962C8B-B14F-4D97-AF65-F5344CB8AC3E}">
        <p14:creationId xmlns:p14="http://schemas.microsoft.com/office/powerpoint/2010/main" val="1280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3352800" y="755640"/>
            <a:ext cx="4724400" cy="844199"/>
          </a:xfrm>
          <a:prstGeom prst="cloudCallout">
            <a:avLst>
              <a:gd name="adj1" fmla="val 17675"/>
              <a:gd name="adj2" fmla="val 62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Recognizing noisy sentences spoken by unknown people.</a:t>
            </a:r>
          </a:p>
        </p:txBody>
      </p:sp>
    </p:spTree>
    <p:extLst>
      <p:ext uri="{BB962C8B-B14F-4D97-AF65-F5344CB8AC3E}">
        <p14:creationId xmlns:p14="http://schemas.microsoft.com/office/powerpoint/2010/main" val="33050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1066800" y="1054513"/>
            <a:ext cx="3657600" cy="844199"/>
          </a:xfrm>
          <a:prstGeom prst="cloudCallout">
            <a:avLst>
              <a:gd name="adj1" fmla="val -26126"/>
              <a:gd name="adj2" fmla="val 145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Maybe we can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37369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 t="34198"/>
          <a:stretch>
            <a:fillRect/>
          </a:stretch>
        </p:blipFill>
        <p:spPr bwMode="auto">
          <a:xfrm>
            <a:off x="3429020" y="4191001"/>
            <a:ext cx="1848413" cy="2199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 b="31353"/>
          <a:stretch>
            <a:fillRect/>
          </a:stretch>
        </p:blipFill>
        <p:spPr bwMode="auto">
          <a:xfrm>
            <a:off x="2834937" y="2209801"/>
            <a:ext cx="3378821" cy="19812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447800" y="2024877"/>
            <a:ext cx="2133600" cy="474862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sz="2000" dirty="0">
                <a:solidFill>
                  <a:prstClr val="white"/>
                </a:solidFill>
              </a:rPr>
              <a:t>Hierarchical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638800" y="2508676"/>
            <a:ext cx="2362200" cy="421660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Deep </a:t>
            </a:r>
            <a:r>
              <a:rPr lang="en-US" dirty="0" smtClean="0">
                <a:solidFill>
                  <a:prstClr val="white"/>
                </a:solidFill>
              </a:rPr>
              <a:t>Belief Net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2002" y="2710676"/>
            <a:ext cx="2133600" cy="474862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sz="2000" dirty="0">
                <a:solidFill>
                  <a:prstClr val="white"/>
                </a:solidFill>
              </a:rPr>
              <a:t>Conditional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105400" y="3422857"/>
            <a:ext cx="2133600" cy="422099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Recurrent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572000" y="1154151"/>
            <a:ext cx="2209800" cy="949724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sz="2000" dirty="0">
                <a:solidFill>
                  <a:prstClr val="white"/>
                </a:solidFill>
              </a:rPr>
              <a:t>Competitive Learning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447800" y="3396477"/>
            <a:ext cx="2133600" cy="474862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sz="2000" dirty="0">
                <a:solidFill>
                  <a:prstClr val="white"/>
                </a:solidFill>
              </a:rPr>
              <a:t>Scalable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990600" y="1289259"/>
            <a:ext cx="2971800" cy="422099"/>
          </a:xfrm>
          <a:prstGeom prst="cloudCallout">
            <a:avLst>
              <a:gd name="adj1" fmla="val 25639"/>
              <a:gd name="adj2" fmla="val 1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Multi-objective</a:t>
            </a:r>
          </a:p>
        </p:txBody>
      </p:sp>
      <p:sp>
        <p:nvSpPr>
          <p:cNvPr id="14" name="Down Ribbon 13"/>
          <p:cNvSpPr/>
          <p:nvPr/>
        </p:nvSpPr>
        <p:spPr>
          <a:xfrm>
            <a:off x="432110" y="225996"/>
            <a:ext cx="8153400" cy="592902"/>
          </a:xfrm>
          <a:prstGeom prst="ribbon">
            <a:avLst>
              <a:gd name="adj1" fmla="val 16667"/>
              <a:gd name="adj2" fmla="val 70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sz="3200" b="1" dirty="0">
                <a:solidFill>
                  <a:srgbClr val="C00000"/>
                </a:solidFill>
              </a:rPr>
              <a:t>Deep speech recognizer </a:t>
            </a:r>
            <a:r>
              <a:rPr lang="en-US" sz="3200" dirty="0">
                <a:solidFill>
                  <a:prstClr val="white"/>
                </a:solidFill>
              </a:rPr>
              <a:t>is born.</a:t>
            </a:r>
          </a:p>
        </p:txBody>
      </p:sp>
    </p:spTree>
    <p:extLst>
      <p:ext uri="{BB962C8B-B14F-4D97-AF65-F5344CB8AC3E}">
        <p14:creationId xmlns:p14="http://schemas.microsoft.com/office/powerpoint/2010/main" val="11482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“DBN </a:t>
            </a:r>
            <a:r>
              <a:rPr lang="en-US" dirty="0" err="1" smtClean="0"/>
              <a:t>vs</a:t>
            </a:r>
            <a:r>
              <a:rPr lang="en-US" dirty="0" smtClean="0"/>
              <a:t> DBN” (for fun)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137895"/>
              </p:ext>
            </p:extLst>
          </p:nvPr>
        </p:nvGraphicFramePr>
        <p:xfrm>
          <a:off x="1424517" y="1941569"/>
          <a:ext cx="7498032" cy="5549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016"/>
                <a:gridCol w="3749016"/>
              </a:tblGrid>
              <a:tr h="10419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</a:rPr>
                        <a:t>http://</a:t>
                      </a:r>
                      <a:r>
                        <a:rPr lang="en-US" sz="1500" u="sng" dirty="0" smtClean="0">
                          <a:effectLst/>
                        </a:rPr>
                        <a:t>acronyms.thefreedictionary.com/DBN</a:t>
                      </a:r>
                      <a:r>
                        <a:rPr lang="en-US" sz="2100" dirty="0" smtClean="0">
                          <a:effectLst/>
                        </a:rPr>
                        <a:t>Acronym</a:t>
                      </a:r>
                      <a:endParaRPr lang="en-US" sz="2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Definition</a:t>
                      </a:r>
                      <a:endParaRPr lang="en-US" sz="2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1, 5-Diazabicyclo(4.3.0)Non-5-Ene (chemical compound)</a:t>
                      </a:r>
                      <a:endParaRPr lang="en-US" sz="9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Doing Business - Not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Dialog Broadband Networks (Dialog Telekom PLC; Sri Lanka)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 Bonis Non (Legal: appointment of a personal representative to a vacancy)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Divisible by None (band)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</a:rPr>
                        <a:t>DBN</a:t>
                      </a:r>
                      <a:endParaRPr lang="en-US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Deep Belief Network (machine learning)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</a:rPr>
                        <a:t>DBN</a:t>
                      </a:r>
                      <a:endParaRPr lang="en-US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Dynamic Bayes Network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Bus Network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Dial-Back Number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Beacon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Domain-Border Node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Digital Billboard Network (Australia)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Drunk Before Noon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0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DBN</a:t>
                      </a:r>
                      <a:endParaRPr lang="en-US" sz="9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District Borough Number (New York City Department of Education school identifier)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Database Notification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Directed Bipartite Network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Décolletage de Basse Normandie (French: Turning of Lower Normandy)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DBN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Don Boule de Neige (French: Don Snowball)</a:t>
                      </a:r>
                      <a:endParaRPr lang="en-US" sz="9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DBN</a:t>
                      </a:r>
                      <a:endParaRPr lang="en-US" sz="9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Development Business Network (various locations)</a:t>
                      </a:r>
                      <a:endParaRPr lang="en-US" sz="9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0B2-60D6-45A7-9913-381B60D37858}" type="datetime1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6/24/2013</a:t>
            </a:fld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18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96635" y="1263307"/>
            <a:ext cx="2982509" cy="84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56" tIns="34227" rIns="68456" bIns="34227" numCol="1" anchor="ctr" anchorCtr="0" compatLnSpc="1">
            <a:prstTxWarp prst="textNoShape">
              <a:avLst/>
            </a:prstTxWarp>
            <a:spAutoFit/>
          </a:bodyPr>
          <a:lstStyle/>
          <a:p>
            <a:pPr defTabSz="684579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From:</a:t>
            </a:r>
            <a: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 Geoffrey Hinton [mailto:</a:t>
            </a:r>
            <a: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  <a:hlinkClick r:id="rId2"/>
              </a:rPr>
              <a:t>geoffrey.hinton@gmail.com</a:t>
            </a:r>
            <a: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] </a:t>
            </a:r>
            <a:b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</a:br>
            <a:r>
              <a:rPr lang="en-US" sz="8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Sent:</a:t>
            </a:r>
            <a: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 Tuesday, January 17, 2012 9:33 AM</a:t>
            </a:r>
            <a:b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</a:br>
            <a:r>
              <a:rPr lang="en-US" sz="8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To:</a:t>
            </a:r>
            <a: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 Li Deng</a:t>
            </a:r>
            <a:b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</a:br>
            <a:r>
              <a:rPr lang="en-US" sz="800" b="1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Subject:</a:t>
            </a:r>
            <a:r>
              <a:rPr lang="en-US" sz="800" dirty="0">
                <a:solidFill>
                  <a:srgbClr val="00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 DBNs are beating DBNs</a:t>
            </a:r>
            <a:endParaRPr lang="en-US" sz="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845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 </a:t>
            </a:r>
            <a:endParaRPr lang="en-US" sz="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845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RBM and DBN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22" y="1219200"/>
                <a:ext cx="5481985" cy="39832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/>
                  <a:t>An RBM is equivalent to an infinite directed net with replicated weights that define the compatible conditional distributions: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1">
                            <a:latin typeface="Cambria Math"/>
                          </a:rPr>
                          <m:t>𝐯</m:t>
                        </m:r>
                        <m:r>
                          <a:rPr lang="en-US" sz="2600" b="1">
                            <a:latin typeface="Cambria Math"/>
                          </a:rPr>
                          <m:t>|</m:t>
                        </m:r>
                        <m:r>
                          <a:rPr lang="en-US" sz="2600" b="1">
                            <a:latin typeface="Cambria Math"/>
                          </a:rPr>
                          <m:t>𝐡</m:t>
                        </m:r>
                      </m:e>
                    </m:d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1">
                            <a:latin typeface="Cambria Math"/>
                          </a:rPr>
                          <m:t>𝐡</m:t>
                        </m:r>
                        <m:r>
                          <a:rPr lang="en-US" sz="2600" b="1">
                            <a:latin typeface="Cambria Math"/>
                          </a:rPr>
                          <m:t>|</m:t>
                        </m:r>
                        <m:r>
                          <a:rPr lang="en-US" sz="2600" b="1">
                            <a:latin typeface="Cambria Math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A top-down pass of the directed net is exactly equivalent to letting an RBM settle to equilibrium when nothing is clamped.</a:t>
                </a:r>
              </a:p>
              <a:p>
                <a:pPr lvl="1"/>
                <a:r>
                  <a:rPr lang="en-US" sz="2200" dirty="0"/>
                  <a:t>The model above a layer define a complimentary prior for that layer.</a:t>
                </a:r>
              </a:p>
              <a:p>
                <a:pPr lvl="1"/>
                <a:r>
                  <a:rPr lang="en-US" sz="2200" dirty="0"/>
                  <a:t>Inference in the directed net is exactly equivalent to letting an RBM settle to equilibrium starting at the data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2150" y="1623906"/>
                <a:ext cx="7301700" cy="5305531"/>
              </a:xfrm>
              <a:blipFill rotWithShape="1">
                <a:blip r:embed="rId2"/>
                <a:stretch>
                  <a:fillRect t="-2181" r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36" y="1312245"/>
            <a:ext cx="1704597" cy="509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09" y="5202498"/>
            <a:ext cx="1659077" cy="124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544563" y="5655715"/>
            <a:ext cx="1144192" cy="34325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2" rIns="68504" bIns="3425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4906963"/>
          </a:xfrm>
        </p:spPr>
        <p:txBody>
          <a:bodyPr>
            <a:noAutofit/>
          </a:bodyPr>
          <a:lstStyle/>
          <a:p>
            <a:r>
              <a:rPr lang="en-US" b="1" dirty="0" smtClean="0"/>
              <a:t>Part I: Deep Learning </a:t>
            </a:r>
            <a:endParaRPr lang="en-US" dirty="0"/>
          </a:p>
          <a:p>
            <a:pPr lvl="1"/>
            <a:r>
              <a:rPr lang="en-US" sz="2400" dirty="0" smtClean="0"/>
              <a:t>A quick Tutorial (RBM</a:t>
            </a:r>
            <a:r>
              <a:rPr lang="en-US" sz="2400" dirty="0"/>
              <a:t>, DBN, DNN-HMM, DCN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 brief </a:t>
            </a:r>
            <a:r>
              <a:rPr lang="en-US" sz="2400" dirty="0"/>
              <a:t>history on how speech industry started exploring deep </a:t>
            </a:r>
            <a:r>
              <a:rPr lang="en-US" sz="2400" dirty="0" smtClean="0"/>
              <a:t>learning with success stories (replacing GMM </a:t>
            </a:r>
            <a:r>
              <a:rPr lang="en-US" sz="2400" i="1" dirty="0" smtClean="0"/>
              <a:t>so far</a:t>
            </a:r>
            <a:r>
              <a:rPr lang="en-US" sz="2400" dirty="0" smtClean="0"/>
              <a:t>)</a:t>
            </a:r>
          </a:p>
          <a:p>
            <a:r>
              <a:rPr lang="en-US" b="1" dirty="0" smtClean="0"/>
              <a:t>Part II: Dynamic </a:t>
            </a:r>
            <a:r>
              <a:rPr lang="en-US" b="1" dirty="0"/>
              <a:t>Models and </a:t>
            </a:r>
            <a:r>
              <a:rPr lang="en-US" b="1" dirty="0" smtClean="0"/>
              <a:t>Learning </a:t>
            </a:r>
          </a:p>
          <a:p>
            <a:pPr lvl="1"/>
            <a:r>
              <a:rPr lang="en-US" sz="2400" dirty="0" smtClean="0"/>
              <a:t>DBN*, HDM, HTM, segment models, etc.</a:t>
            </a:r>
          </a:p>
          <a:p>
            <a:pPr lvl="1"/>
            <a:r>
              <a:rPr lang="en-US" sz="2400" dirty="0" smtClean="0"/>
              <a:t>A longer, separate history and a critical review</a:t>
            </a:r>
            <a:endParaRPr lang="en-US" sz="2400" dirty="0"/>
          </a:p>
          <a:p>
            <a:r>
              <a:rPr lang="en-US" b="1" dirty="0" smtClean="0"/>
              <a:t>Part III: Connecting </a:t>
            </a:r>
            <a:r>
              <a:rPr lang="en-US" b="1" dirty="0"/>
              <a:t>the </a:t>
            </a:r>
            <a:r>
              <a:rPr lang="en-US" b="1" dirty="0" smtClean="0"/>
              <a:t>Dots </a:t>
            </a:r>
          </a:p>
          <a:p>
            <a:pPr lvl="1"/>
            <a:r>
              <a:rPr lang="en-US" sz="2400" dirty="0" smtClean="0"/>
              <a:t>Linguistic hierarchy in dynamic human speech</a:t>
            </a:r>
          </a:p>
          <a:p>
            <a:pPr lvl="1"/>
            <a:r>
              <a:rPr lang="en-US" sz="2400" dirty="0" smtClean="0"/>
              <a:t>Exploiting hierarchical dynamics in deep learning framework (to replace HMM </a:t>
            </a:r>
            <a:r>
              <a:rPr lang="en-US" sz="2000" i="1" dirty="0" smtClean="0"/>
              <a:t>and MFCCs as well</a:t>
            </a:r>
            <a:r>
              <a:rPr lang="en-US" sz="2400" dirty="0" smtClean="0"/>
              <a:t>) 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38" y="1483875"/>
            <a:ext cx="3833043" cy="490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DBN: Generation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20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9210" y="1369454"/>
            <a:ext cx="4176300" cy="2059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4" tIns="34262" rIns="68524" bIns="34262" rtlCol="0" anchor="ctr"/>
          <a:lstStyle/>
          <a:p>
            <a:pPr algn="ctr" defTabSz="912707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139425" y="1357718"/>
            <a:ext cx="3318156" cy="1201401"/>
          </a:xfrm>
          <a:prstGeom prst="cloudCallout">
            <a:avLst>
              <a:gd name="adj1" fmla="val 73232"/>
              <a:gd name="adj2" fmla="val 356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0" rtlCol="0" anchor="ctr">
            <a:normAutofit lnSpcReduction="10000"/>
          </a:bodyPr>
          <a:lstStyle/>
          <a:p>
            <a:pPr algn="ctr" defTabSz="912707"/>
            <a:r>
              <a:rPr lang="en-US" dirty="0">
                <a:solidFill>
                  <a:srgbClr val="FF0000"/>
                </a:solidFill>
              </a:rPr>
              <a:t>learns to generate combinations of labels and features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1092102" y="2685275"/>
            <a:ext cx="3365491" cy="1228406"/>
          </a:xfrm>
          <a:prstGeom prst="cloudCallout">
            <a:avLst>
              <a:gd name="adj1" fmla="val 67238"/>
              <a:gd name="adj2" fmla="val -581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0" rtlCol="0" anchor="ctr">
            <a:normAutofit fontScale="92500"/>
          </a:bodyPr>
          <a:lstStyle/>
          <a:p>
            <a:pPr algn="ctr" defTabSz="912707"/>
            <a:r>
              <a:rPr lang="en-US" dirty="0">
                <a:solidFill>
                  <a:srgbClr val="FF0000"/>
                </a:solidFill>
              </a:rPr>
              <a:t>1. Run the top layer to thermal equilibrium with or without label clamped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1092102" y="4001095"/>
            <a:ext cx="3365491" cy="1029773"/>
          </a:xfrm>
          <a:prstGeom prst="cloudCallout">
            <a:avLst>
              <a:gd name="adj1" fmla="val 111977"/>
              <a:gd name="adj2" fmla="val -1290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0" rtlCol="0" anchor="ctr">
            <a:normAutofit fontScale="92500" lnSpcReduction="20000"/>
          </a:bodyPr>
          <a:lstStyle/>
          <a:p>
            <a:pPr algn="ctr" defTabSz="912707"/>
            <a:r>
              <a:rPr lang="en-US" dirty="0">
                <a:solidFill>
                  <a:srgbClr val="FF0000"/>
                </a:solidFill>
              </a:rPr>
              <a:t>2A. Sample from the distribution and then top-down till end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115769" y="5259706"/>
            <a:ext cx="3365491" cy="1029773"/>
          </a:xfrm>
          <a:prstGeom prst="cloudCallout">
            <a:avLst>
              <a:gd name="adj1" fmla="val 117481"/>
              <a:gd name="adj2" fmla="val 318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0" rtlCol="0" anchor="ctr">
            <a:normAutofit/>
          </a:bodyPr>
          <a:lstStyle/>
          <a:p>
            <a:pPr algn="ctr" defTabSz="912707"/>
            <a:r>
              <a:rPr lang="en-US" dirty="0">
                <a:solidFill>
                  <a:srgbClr val="FF0000"/>
                </a:solidFill>
              </a:rPr>
              <a:t>2B. Calculate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) and sample from it.</a:t>
            </a:r>
          </a:p>
        </p:txBody>
      </p:sp>
    </p:spTree>
    <p:extLst>
      <p:ext uri="{BB962C8B-B14F-4D97-AF65-F5344CB8AC3E}">
        <p14:creationId xmlns:p14="http://schemas.microsoft.com/office/powerpoint/2010/main" val="9473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17" y="1219200"/>
            <a:ext cx="5195937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Recognition using generative DBN is poor.</a:t>
            </a:r>
          </a:p>
          <a:p>
            <a:r>
              <a:rPr lang="en-US" dirty="0" smtClean="0"/>
              <a:t>For recognition better use discriminative deep neural network, e.g., multi-layer perceptron with many layers</a:t>
            </a:r>
          </a:p>
          <a:p>
            <a:r>
              <a:rPr lang="en-US" dirty="0" smtClean="0"/>
              <a:t>Training deep neural network is hard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Trick: Use DBN </a:t>
            </a:r>
            <a:r>
              <a:rPr lang="en-US" dirty="0" err="1" smtClean="0">
                <a:solidFill>
                  <a:srgbClr val="FF0000"/>
                </a:solidFill>
              </a:rPr>
              <a:t>pretraining</a:t>
            </a:r>
            <a:r>
              <a:rPr lang="en-US" dirty="0" smtClean="0">
                <a:solidFill>
                  <a:srgbClr val="FF0000"/>
                </a:solidFill>
              </a:rPr>
              <a:t> procedure to initialize the weights and then use </a:t>
            </a:r>
            <a:r>
              <a:rPr lang="en-US" dirty="0" err="1" smtClean="0">
                <a:solidFill>
                  <a:srgbClr val="FF0000"/>
                </a:solidFill>
              </a:rPr>
              <a:t>backpropagation</a:t>
            </a:r>
            <a:r>
              <a:rPr lang="en-US" dirty="0" smtClean="0">
                <a:solidFill>
                  <a:srgbClr val="FF0000"/>
                </a:solidFill>
              </a:rPr>
              <a:t> algorithm to fine tune the weights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can </a:t>
            </a:r>
            <a:r>
              <a:rPr lang="en-US" dirty="0" smtClean="0">
                <a:solidFill>
                  <a:srgbClr val="C00000"/>
                </a:solidFill>
              </a:rPr>
              <a:t>alleviate</a:t>
            </a:r>
            <a:r>
              <a:rPr lang="en-US" dirty="0" smtClean="0"/>
              <a:t> some of the problems associated with </a:t>
            </a:r>
            <a:r>
              <a:rPr lang="en-US" dirty="0" err="1" smtClean="0"/>
              <a:t>backpropagation</a:t>
            </a:r>
            <a:r>
              <a:rPr lang="en-US" dirty="0" smtClean="0"/>
              <a:t> esp. when training set is small</a:t>
            </a:r>
          </a:p>
          <a:p>
            <a:r>
              <a:rPr lang="en-US" dirty="0" smtClean="0"/>
              <a:t>Empirically works well without theoretical guarantee.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21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45" y="1312246"/>
            <a:ext cx="2116755" cy="476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45" y="274638"/>
            <a:ext cx="7890156" cy="868362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/>
              <a:t>DNN-HMM</a:t>
            </a:r>
            <a:br>
              <a:rPr lang="en-US" sz="3300" dirty="0" smtClean="0"/>
            </a:br>
            <a:r>
              <a:rPr lang="en-US" sz="1400" b="0" dirty="0" smtClean="0">
                <a:solidFill>
                  <a:schemeClr val="tx1"/>
                </a:solidFill>
                <a:effectLst/>
              </a:rPr>
              <a:t>(replacing GMM only; longer MFCC windows w. no transformation)</a:t>
            </a:r>
            <a:endParaRPr lang="en-US" sz="1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22</a:t>
            </a:fld>
            <a:endParaRPr lang="en-US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72" y="2227598"/>
            <a:ext cx="7351904" cy="406188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981081" y="1369454"/>
            <a:ext cx="5279771" cy="858144"/>
          </a:xfrm>
          <a:prstGeom prst="cloudCallout">
            <a:avLst>
              <a:gd name="adj1" fmla="val -18247"/>
              <a:gd name="adj2" fmla="val 1379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0" rIns="91336" bIns="45670" spcCol="0" rtlCol="0" anchor="ctr"/>
          <a:lstStyle/>
          <a:p>
            <a:pPr algn="ctr" defTabSz="913618"/>
            <a:r>
              <a:rPr lang="en-US" dirty="0">
                <a:solidFill>
                  <a:srgbClr val="FF0000"/>
                </a:solidFill>
              </a:rPr>
              <a:t>Model tied </a:t>
            </a:r>
            <a:r>
              <a:rPr lang="en-US" dirty="0" err="1">
                <a:solidFill>
                  <a:srgbClr val="FF0000"/>
                </a:solidFill>
              </a:rPr>
              <a:t>triphone</a:t>
            </a:r>
            <a:r>
              <a:rPr lang="en-US" dirty="0">
                <a:solidFill>
                  <a:srgbClr val="FF0000"/>
                </a:solidFill>
              </a:rPr>
              <a:t> states directly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006434" y="3600628"/>
            <a:ext cx="2460013" cy="1945126"/>
          </a:xfrm>
          <a:prstGeom prst="cloudCallout">
            <a:avLst>
              <a:gd name="adj1" fmla="val 57615"/>
              <a:gd name="adj2" fmla="val -84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0" rIns="91336" bIns="45670" spcCol="0" rtlCol="0" anchor="ctr"/>
          <a:lstStyle/>
          <a:p>
            <a:pPr algn="ctr" defTabSz="913618"/>
            <a:r>
              <a:rPr lang="en-US" sz="1700" dirty="0">
                <a:solidFill>
                  <a:srgbClr val="FF0000"/>
                </a:solidFill>
              </a:rPr>
              <a:t>Many layers of nonlinear feature transformation + </a:t>
            </a:r>
            <a:r>
              <a:rPr lang="en-US" sz="1700" dirty="0" err="1">
                <a:solidFill>
                  <a:srgbClr val="FF0000"/>
                </a:solidFill>
              </a:rPr>
              <a:t>S</a:t>
            </a:r>
            <a:r>
              <a:rPr lang="en-US" sz="1700" dirty="0" err="1" smtClean="0">
                <a:solidFill>
                  <a:srgbClr val="FF0000"/>
                </a:solidFill>
              </a:rPr>
              <a:t>oftMax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8C8B1">
                    <a:shade val="50000"/>
                    <a:satMod val="200000"/>
                  </a:srgbClr>
                </a:solidFill>
              </a:rPr>
              <a:t>Deep Learning and Its Applications in Signal Processing</a:t>
            </a:r>
            <a:endParaRPr lang="en-US" dirty="0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CD-DNN-HMM: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731520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(Shallow) GMM-HMM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1219202"/>
            <a:ext cx="7498080" cy="213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Model frames of acoustic data with two stochastic processes:</a:t>
            </a:r>
          </a:p>
          <a:p>
            <a:pPr lvl="1"/>
            <a:r>
              <a:rPr lang="en-US" dirty="0" smtClean="0"/>
              <a:t>A hidden Markov process to model state transition</a:t>
            </a:r>
          </a:p>
          <a:p>
            <a:pPr lvl="1"/>
            <a:r>
              <a:rPr lang="en-US" dirty="0" smtClean="0"/>
              <a:t>A Gaussian mixture model to generate observations</a:t>
            </a:r>
          </a:p>
          <a:p>
            <a:pPr eaLnBrk="1" hangingPunct="1"/>
            <a:r>
              <a:rPr lang="en-US" dirty="0" smtClean="0"/>
              <a:t>Train with maximum likelihood criterion using EM followed by discriminative training (e.g. MPE)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350075"/>
            <a:ext cx="5568929" cy="29668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9144762" cy="56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6282" y="5772053"/>
            <a:ext cx="8229600" cy="960438"/>
          </a:xfrm>
          <a:prstGeom prst="rect">
            <a:avLst/>
          </a:prstGeom>
        </p:spPr>
        <p:txBody>
          <a:bodyPr vert="horz" lIns="91193" tIns="45604" rIns="91193" bIns="45604" rtlCol="0" anchor="ctr">
            <a:noAutofit/>
          </a:bodyPr>
          <a:lstStyle>
            <a:lvl1pPr algn="ctr" defTabSz="91244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/>
              <a:t>G. Hinton, L. Deng</a:t>
            </a:r>
            <a:r>
              <a:rPr lang="en-US" sz="1600" dirty="0"/>
              <a:t>, D. Yu, G. Dahl, </a:t>
            </a:r>
            <a:r>
              <a:rPr lang="en-US" sz="1600" dirty="0" err="1"/>
              <a:t>A.Mohamed</a:t>
            </a:r>
            <a:r>
              <a:rPr lang="en-US" sz="1600" dirty="0"/>
              <a:t>, N. </a:t>
            </a:r>
            <a:r>
              <a:rPr lang="en-US" sz="1600" dirty="0" err="1"/>
              <a:t>Jaitly</a:t>
            </a:r>
            <a:r>
              <a:rPr lang="en-US" sz="1600" dirty="0"/>
              <a:t>, A. Senior, V. </a:t>
            </a:r>
            <a:r>
              <a:rPr lang="en-US" sz="1600" dirty="0" err="1"/>
              <a:t>Vanhoucke</a:t>
            </a:r>
            <a:r>
              <a:rPr lang="en-US" sz="1600" dirty="0"/>
              <a:t>, P. Nguyen, T. </a:t>
            </a:r>
            <a:r>
              <a:rPr lang="en-US" sz="1600" dirty="0" err="1"/>
              <a:t>Sainath</a:t>
            </a:r>
            <a:r>
              <a:rPr lang="en-US" sz="1600" dirty="0"/>
              <a:t>, and B. Kingsbury. “</a:t>
            </a:r>
            <a:r>
              <a:rPr lang="en-US" sz="1600" b="1" dirty="0"/>
              <a:t>Deep Neural Networks for Acoustic Modeling in Speech Recognition</a:t>
            </a:r>
            <a:r>
              <a:rPr lang="en-US" sz="1600" dirty="0"/>
              <a:t>.” IEEE Signal Processing Magazine, Vol. 29, No. 6, November, 2012 (to appear).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2057400" y="27032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2703250"/>
            <a:ext cx="609600" cy="484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04215"/>
            <a:ext cx="9144762" cy="56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85"/>
            <a:ext cx="9144762" cy="56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524740" y="2855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Voice </a:t>
            </a:r>
            <a:r>
              <a:rPr lang="en-US" smtClean="0"/>
              <a:t>Search with </a:t>
            </a:r>
            <a:r>
              <a:rPr lang="en-US" dirty="0" smtClean="0"/>
              <a:t>DNN-HMM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attempt in using deep models for large vocabulary speech recognition (summer 2010)</a:t>
            </a:r>
          </a:p>
          <a:p>
            <a:r>
              <a:rPr lang="en-US" dirty="0"/>
              <a:t>P</a:t>
            </a:r>
            <a:r>
              <a:rPr lang="en-US" dirty="0" smtClean="0"/>
              <a:t>ublished in the 2012 Special issue of T-ASLP: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3657600"/>
            <a:ext cx="906688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1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DNN Depth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095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GMM-HMM (trained with MPE): </a:t>
            </a:r>
            <a:r>
              <a:rPr lang="en-US" b="1" dirty="0" smtClean="0"/>
              <a:t>65.5%</a:t>
            </a:r>
          </a:p>
          <a:p>
            <a:r>
              <a:rPr lang="en-US" b="1" dirty="0"/>
              <a:t>S</a:t>
            </a:r>
            <a:r>
              <a:rPr lang="en-US" b="1" dirty="0" smtClean="0"/>
              <a:t>ame training recipe is then used for Switchboard task with more reliably-labeled training data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43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1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76" y="-60669"/>
            <a:ext cx="9067800" cy="5343525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5029200" y="4090754"/>
            <a:ext cx="457200" cy="6095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2845293"/>
            <a:ext cx="457200" cy="292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0" y="2861569"/>
            <a:ext cx="457200" cy="292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05000" y="3798531"/>
            <a:ext cx="762000" cy="292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883" y="4210887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ICASSP-2012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62000" y="43955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9"/>
            <a:ext cx="9144000" cy="49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38959" y="5084685"/>
            <a:ext cx="1537317" cy="381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43399" y="3236119"/>
            <a:ext cx="1537317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3398" y="4724400"/>
            <a:ext cx="3886201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38958" y="4006788"/>
            <a:ext cx="1537317" cy="381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4906963"/>
          </a:xfrm>
        </p:spPr>
        <p:txBody>
          <a:bodyPr>
            <a:noAutofit/>
          </a:bodyPr>
          <a:lstStyle/>
          <a:p>
            <a:r>
              <a:rPr lang="en-US" b="1" dirty="0"/>
              <a:t>Deep </a:t>
            </a:r>
            <a:r>
              <a:rPr lang="en-US" b="1" dirty="0" smtClean="0"/>
              <a:t>Learning </a:t>
            </a:r>
            <a:endParaRPr lang="en-US" dirty="0"/>
          </a:p>
          <a:p>
            <a:pPr lvl="1"/>
            <a:r>
              <a:rPr lang="en-US" sz="2400" dirty="0" smtClean="0"/>
              <a:t>A quick Tutorial (RBM</a:t>
            </a:r>
            <a:r>
              <a:rPr lang="en-US" sz="2400" dirty="0"/>
              <a:t>, DBN, DNN-HMM, DCN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 brief </a:t>
            </a:r>
            <a:r>
              <a:rPr lang="en-US" sz="2400" dirty="0"/>
              <a:t>history on how speech industry started exploring deep </a:t>
            </a:r>
            <a:r>
              <a:rPr lang="en-US" sz="2400" dirty="0" smtClean="0"/>
              <a:t>learning with success stories (replacing GMM </a:t>
            </a:r>
            <a:r>
              <a:rPr lang="en-US" sz="2400" i="1" dirty="0" smtClean="0"/>
              <a:t>so far</a:t>
            </a:r>
            <a:r>
              <a:rPr lang="en-US" sz="2400" dirty="0" smtClean="0"/>
              <a:t>)</a:t>
            </a:r>
          </a:p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Dynamic Models and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Learning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DBN*, HDM, HTM, segment models, etc.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onger history and a critical review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Connecting the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Dots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Linguistic hierarchy in dynamic human speech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Exploiting hierarchical dynamics in deep learning framework 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/>
              <a:t>Discriminative </a:t>
            </a:r>
            <a:r>
              <a:rPr lang="en-US" dirty="0" smtClean="0"/>
              <a:t>Pre-training for DNN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03" y="2469069"/>
            <a:ext cx="1716287" cy="386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72" y="4229934"/>
            <a:ext cx="1716288" cy="21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33" y="3382934"/>
            <a:ext cx="1716288" cy="29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24" y="1143000"/>
            <a:ext cx="8585766" cy="21637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Train weights with a single hidden layer using </a:t>
            </a:r>
            <a:r>
              <a:rPr lang="en-US" sz="2000" dirty="0" err="1" smtClean="0">
                <a:solidFill>
                  <a:schemeClr val="accent1"/>
                </a:solidFill>
              </a:rPr>
              <a:t>BackProp</a:t>
            </a:r>
            <a:r>
              <a:rPr lang="en-US" sz="2000" dirty="0" smtClean="0">
                <a:solidFill>
                  <a:schemeClr val="accent1"/>
                </a:solidFill>
              </a:rPr>
              <a:t> (stop early)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Insert a new hidden layer and train it using </a:t>
            </a:r>
            <a:r>
              <a:rPr lang="en-US" sz="2000" dirty="0" err="1" smtClean="0">
                <a:solidFill>
                  <a:schemeClr val="accent1"/>
                </a:solidFill>
              </a:rPr>
              <a:t>BackProp</a:t>
            </a:r>
            <a:r>
              <a:rPr lang="en-US" sz="2000" dirty="0" smtClean="0">
                <a:solidFill>
                  <a:schemeClr val="accent1"/>
                </a:solidFill>
              </a:rPr>
              <a:t> (stop early)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Continue to a fixed number of layers </a:t>
            </a:r>
            <a:r>
              <a:rPr lang="en-US" sz="2000" dirty="0">
                <a:solidFill>
                  <a:schemeClr val="accent1"/>
                </a:solidFill>
              </a:rPr>
              <a:t>(stop early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000" dirty="0" smtClean="0"/>
              <a:t>Finally, jointly fine-tune all layers till convergence </a:t>
            </a:r>
            <a:r>
              <a:rPr lang="en-US" sz="2000" dirty="0" smtClean="0">
                <a:solidFill>
                  <a:schemeClr val="accent1"/>
                </a:solidFill>
              </a:rPr>
              <a:t>(no DBN)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Yu, Deng,</a:t>
            </a:r>
            <a:r>
              <a:rPr lang="en-US" sz="1400" b="1" dirty="0">
                <a:solidFill>
                  <a:schemeClr val="accent1"/>
                </a:solidFill>
              </a:rPr>
              <a:t> Seide: </a:t>
            </a:r>
            <a:r>
              <a:rPr lang="en-US" sz="1400" b="1" dirty="0" smtClean="0">
                <a:solidFill>
                  <a:schemeClr val="accent1"/>
                </a:solidFill>
              </a:rPr>
              <a:t>Discriminative </a:t>
            </a:r>
            <a:r>
              <a:rPr lang="en-US" sz="1400" b="1" dirty="0">
                <a:solidFill>
                  <a:schemeClr val="accent1"/>
                </a:solidFill>
              </a:rPr>
              <a:t>pretraining of deep neural networks, </a:t>
            </a:r>
            <a:r>
              <a:rPr lang="en-US" sz="1400" b="1" dirty="0" smtClean="0">
                <a:solidFill>
                  <a:schemeClr val="accent1"/>
                </a:solidFill>
              </a:rPr>
              <a:t>patent filed Nov. 2011</a:t>
            </a:r>
          </a:p>
        </p:txBody>
      </p:sp>
    </p:spTree>
    <p:extLst>
      <p:ext uri="{BB962C8B-B14F-4D97-AF65-F5344CB8AC3E}">
        <p14:creationId xmlns:p14="http://schemas.microsoft.com/office/powerpoint/2010/main" val="15412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251451" y="4667250"/>
            <a:ext cx="2179638" cy="2170113"/>
          </a:xfrm>
          <a:custGeom>
            <a:avLst/>
            <a:gdLst>
              <a:gd name="connsiteX0" fmla="*/ 451622 w 2179435"/>
              <a:gd name="connsiteY0" fmla="*/ 33816 h 2171081"/>
              <a:gd name="connsiteX1" fmla="*/ 916843 w 2179435"/>
              <a:gd name="connsiteY1" fmla="*/ 1732 h 2171081"/>
              <a:gd name="connsiteX2" fmla="*/ 1189559 w 2179435"/>
              <a:gd name="connsiteY2" fmla="*/ 81942 h 2171081"/>
              <a:gd name="connsiteX3" fmla="*/ 1382065 w 2179435"/>
              <a:gd name="connsiteY3" fmla="*/ 170174 h 2171081"/>
              <a:gd name="connsiteX4" fmla="*/ 1510401 w 2179435"/>
              <a:gd name="connsiteY4" fmla="*/ 402784 h 2171081"/>
              <a:gd name="connsiteX5" fmla="*/ 1831243 w 2179435"/>
              <a:gd name="connsiteY5" fmla="*/ 611332 h 2171081"/>
              <a:gd name="connsiteX6" fmla="*/ 2103959 w 2179435"/>
              <a:gd name="connsiteY6" fmla="*/ 988321 h 2171081"/>
              <a:gd name="connsiteX7" fmla="*/ 2176149 w 2179435"/>
              <a:gd name="connsiteY7" fmla="*/ 1389374 h 2171081"/>
              <a:gd name="connsiteX8" fmla="*/ 2023749 w 2179435"/>
              <a:gd name="connsiteY8" fmla="*/ 1782405 h 2171081"/>
              <a:gd name="connsiteX9" fmla="*/ 1775096 w 2179435"/>
              <a:gd name="connsiteY9" fmla="*/ 2055121 h 2171081"/>
              <a:gd name="connsiteX10" fmla="*/ 1462275 w 2179435"/>
              <a:gd name="connsiteY10" fmla="*/ 2151374 h 2171081"/>
              <a:gd name="connsiteX11" fmla="*/ 676212 w 2179435"/>
              <a:gd name="connsiteY11" fmla="*/ 2127311 h 2171081"/>
              <a:gd name="connsiteX12" fmla="*/ 170886 w 2179435"/>
              <a:gd name="connsiteY12" fmla="*/ 1718237 h 2171081"/>
              <a:gd name="connsiteX13" fmla="*/ 2443 w 2179435"/>
              <a:gd name="connsiteY13" fmla="*/ 1108637 h 2171081"/>
              <a:gd name="connsiteX14" fmla="*/ 82654 w 2179435"/>
              <a:gd name="connsiteY14" fmla="*/ 410805 h 2171081"/>
              <a:gd name="connsiteX15" fmla="*/ 243075 w 2179435"/>
              <a:gd name="connsiteY15" fmla="*/ 114026 h 2171081"/>
              <a:gd name="connsiteX16" fmla="*/ 451622 w 2179435"/>
              <a:gd name="connsiteY16" fmla="*/ 33816 h 21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9435" h="2171081">
                <a:moveTo>
                  <a:pt x="451622" y="33816"/>
                </a:moveTo>
                <a:cubicBezTo>
                  <a:pt x="563917" y="15100"/>
                  <a:pt x="793854" y="-6289"/>
                  <a:pt x="916843" y="1732"/>
                </a:cubicBezTo>
                <a:cubicBezTo>
                  <a:pt x="1039832" y="9753"/>
                  <a:pt x="1112022" y="53868"/>
                  <a:pt x="1189559" y="81942"/>
                </a:cubicBezTo>
                <a:cubicBezTo>
                  <a:pt x="1267096" y="110016"/>
                  <a:pt x="1328591" y="116700"/>
                  <a:pt x="1382065" y="170174"/>
                </a:cubicBezTo>
                <a:cubicBezTo>
                  <a:pt x="1435539" y="223648"/>
                  <a:pt x="1435538" y="329258"/>
                  <a:pt x="1510401" y="402784"/>
                </a:cubicBezTo>
                <a:cubicBezTo>
                  <a:pt x="1585264" y="476310"/>
                  <a:pt x="1732317" y="513743"/>
                  <a:pt x="1831243" y="611332"/>
                </a:cubicBezTo>
                <a:cubicBezTo>
                  <a:pt x="1930169" y="708922"/>
                  <a:pt x="2046475" y="858647"/>
                  <a:pt x="2103959" y="988321"/>
                </a:cubicBezTo>
                <a:cubicBezTo>
                  <a:pt x="2161443" y="1117995"/>
                  <a:pt x="2189517" y="1257027"/>
                  <a:pt x="2176149" y="1389374"/>
                </a:cubicBezTo>
                <a:cubicBezTo>
                  <a:pt x="2162781" y="1521721"/>
                  <a:pt x="2090591" y="1671447"/>
                  <a:pt x="2023749" y="1782405"/>
                </a:cubicBezTo>
                <a:cubicBezTo>
                  <a:pt x="1956907" y="1893363"/>
                  <a:pt x="1868675" y="1993626"/>
                  <a:pt x="1775096" y="2055121"/>
                </a:cubicBezTo>
                <a:cubicBezTo>
                  <a:pt x="1681517" y="2116616"/>
                  <a:pt x="1645422" y="2139342"/>
                  <a:pt x="1462275" y="2151374"/>
                </a:cubicBezTo>
                <a:cubicBezTo>
                  <a:pt x="1279128" y="2163406"/>
                  <a:pt x="891444" y="2199501"/>
                  <a:pt x="676212" y="2127311"/>
                </a:cubicBezTo>
                <a:cubicBezTo>
                  <a:pt x="460980" y="2055121"/>
                  <a:pt x="283181" y="1888016"/>
                  <a:pt x="170886" y="1718237"/>
                </a:cubicBezTo>
                <a:cubicBezTo>
                  <a:pt x="58591" y="1548458"/>
                  <a:pt x="17148" y="1326542"/>
                  <a:pt x="2443" y="1108637"/>
                </a:cubicBezTo>
                <a:cubicBezTo>
                  <a:pt x="-12262" y="890732"/>
                  <a:pt x="42549" y="576574"/>
                  <a:pt x="82654" y="410805"/>
                </a:cubicBezTo>
                <a:cubicBezTo>
                  <a:pt x="122759" y="245036"/>
                  <a:pt x="180244" y="176857"/>
                  <a:pt x="243075" y="114026"/>
                </a:cubicBezTo>
                <a:cubicBezTo>
                  <a:pt x="305906" y="51195"/>
                  <a:pt x="339327" y="52532"/>
                  <a:pt x="451622" y="33816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 w="6350">
            <a:solidFill>
              <a:srgbClr val="D9F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 defTabSz="9140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4252" y="1254226"/>
            <a:ext cx="4267200" cy="56515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3"/>
                </a:solidFill>
              </a:rPr>
              <a:t>Deng </a:t>
            </a:r>
            <a:r>
              <a:rPr lang="en-US" sz="2400" dirty="0">
                <a:solidFill>
                  <a:schemeClr val="accent3"/>
                </a:solidFill>
              </a:rPr>
              <a:t>&amp; </a:t>
            </a:r>
            <a:r>
              <a:rPr lang="en-US" sz="2400" dirty="0" smtClean="0">
                <a:solidFill>
                  <a:schemeClr val="accent3"/>
                </a:solidFill>
              </a:rPr>
              <a:t>Yu (</a:t>
            </a:r>
            <a:r>
              <a:rPr lang="en-US" sz="2000" dirty="0" err="1">
                <a:solidFill>
                  <a:schemeClr val="accent3"/>
                </a:solidFill>
              </a:rPr>
              <a:t>I</a:t>
            </a:r>
            <a:r>
              <a:rPr lang="en-US" sz="2000" dirty="0" err="1" smtClean="0">
                <a:solidFill>
                  <a:schemeClr val="accent3"/>
                </a:solidFill>
              </a:rPr>
              <a:t>nterspeech</a:t>
            </a:r>
            <a:r>
              <a:rPr lang="en-US" sz="2000" dirty="0" smtClean="0">
                <a:solidFill>
                  <a:schemeClr val="accent3"/>
                </a:solidFill>
              </a:rPr>
              <a:t> 2011, ICASSP-2012)</a:t>
            </a:r>
            <a:endParaRPr lang="en-US" sz="2000" dirty="0">
              <a:solidFill>
                <a:schemeClr val="accent3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accent3"/>
                </a:solidFill>
              </a:rPr>
              <a:t>Best L=26</a:t>
            </a:r>
          </a:p>
          <a:p>
            <a:pPr eaLnBrk="1" hangingPunct="1"/>
            <a:r>
              <a:rPr lang="en-US" sz="2400" dirty="0">
                <a:solidFill>
                  <a:schemeClr val="accent3"/>
                </a:solidFill>
              </a:rPr>
              <a:t>Each image has 784 pixels</a:t>
            </a:r>
          </a:p>
          <a:p>
            <a:pPr eaLnBrk="1" hangingPunct="1"/>
            <a:r>
              <a:rPr lang="en-US" sz="2400" dirty="0">
                <a:solidFill>
                  <a:schemeClr val="accent3"/>
                </a:solidFill>
              </a:rPr>
              <a:t>Ten classes as the output of each module (digits)</a:t>
            </a:r>
          </a:p>
          <a:p>
            <a:pPr eaLnBrk="1" hangingPunct="1"/>
            <a:r>
              <a:rPr lang="en-US" sz="2400" dirty="0">
                <a:solidFill>
                  <a:schemeClr val="accent3"/>
                </a:solidFill>
              </a:rPr>
              <a:t>60,000 training samples</a:t>
            </a:r>
          </a:p>
          <a:p>
            <a:pPr eaLnBrk="1" hangingPunct="1"/>
            <a:r>
              <a:rPr lang="en-US" sz="2400" dirty="0" smtClean="0">
                <a:solidFill>
                  <a:schemeClr val="accent3"/>
                </a:solidFill>
              </a:rPr>
              <a:t>10,000 </a:t>
            </a:r>
            <a:r>
              <a:rPr lang="en-US" sz="2400" dirty="0">
                <a:solidFill>
                  <a:schemeClr val="accent3"/>
                </a:solidFill>
              </a:rPr>
              <a:t>test </a:t>
            </a:r>
            <a:r>
              <a:rPr lang="en-US" sz="2400" dirty="0" smtClean="0">
                <a:solidFill>
                  <a:schemeClr val="accent3"/>
                </a:solidFill>
              </a:rPr>
              <a:t>samples</a:t>
            </a:r>
          </a:p>
          <a:p>
            <a:pPr eaLnBrk="1" hangingPunct="1"/>
            <a:r>
              <a:rPr lang="en-US" sz="2400" dirty="0" smtClean="0">
                <a:solidFill>
                  <a:schemeClr val="accent3"/>
                </a:solidFill>
              </a:rPr>
              <a:t>Parallel implementation </a:t>
            </a:r>
            <a:r>
              <a:rPr lang="en-US" sz="2000" dirty="0" smtClean="0">
                <a:solidFill>
                  <a:schemeClr val="accent3"/>
                </a:solidFill>
              </a:rPr>
              <a:t>(interspeech-2012; GPU free)</a:t>
            </a:r>
          </a:p>
          <a:p>
            <a:pPr eaLnBrk="1" hangingPunct="1"/>
            <a:r>
              <a:rPr lang="en-US" sz="2000" dirty="0" smtClean="0">
                <a:solidFill>
                  <a:schemeClr val="accent3"/>
                </a:solidFill>
              </a:rPr>
              <a:t>Works well for TIMIT, WSJ, and SLU (Deng, Yu, Platt: ICASSP-2012; Tur, Deng: ICASSP-2012)</a:t>
            </a:r>
            <a:endParaRPr lang="en-US" sz="2000" dirty="0">
              <a:solidFill>
                <a:schemeClr val="accent3"/>
              </a:solidFill>
            </a:endParaRPr>
          </a:p>
          <a:p>
            <a:pPr eaLnBrk="1" hangingPunct="1"/>
            <a:endParaRPr lang="en-US" sz="2400" dirty="0">
              <a:solidFill>
                <a:schemeClr val="tx2"/>
              </a:solidFill>
            </a:endParaRPr>
          </a:p>
          <a:p>
            <a:pPr algn="ctr" eaLnBrk="1" hangingPunct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361199" y="1"/>
            <a:ext cx="77805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Convex Network (DCN/DSN)</a:t>
            </a:r>
            <a:endParaRPr lang="en-US" i="1" dirty="0"/>
          </a:p>
        </p:txBody>
      </p:sp>
      <p:sp>
        <p:nvSpPr>
          <p:cNvPr id="12293" name="TextBox 29"/>
          <p:cNvSpPr txBox="1">
            <a:spLocks noChangeArrowheads="1"/>
          </p:cNvSpPr>
          <p:nvPr/>
        </p:nvSpPr>
        <p:spPr bwMode="auto">
          <a:xfrm>
            <a:off x="4774994" y="1046957"/>
            <a:ext cx="160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0" rIns="91401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00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Example: L=3</a:t>
            </a: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5621338" y="1449389"/>
            <a:ext cx="2690812" cy="5292725"/>
            <a:chOff x="5621186" y="1450067"/>
            <a:chExt cx="2690321" cy="5292809"/>
          </a:xfrm>
        </p:grpSpPr>
        <p:sp>
          <p:nvSpPr>
            <p:cNvPr id="10" name="Freeform 9"/>
            <p:cNvSpPr/>
            <p:nvPr/>
          </p:nvSpPr>
          <p:spPr>
            <a:xfrm>
              <a:off x="5629122" y="3047117"/>
              <a:ext cx="2149083" cy="2224122"/>
            </a:xfrm>
            <a:custGeom>
              <a:avLst/>
              <a:gdLst>
                <a:gd name="connsiteX0" fmla="*/ 354117 w 2148809"/>
                <a:gd name="connsiteY0" fmla="*/ 80529 h 2223050"/>
                <a:gd name="connsiteX1" fmla="*/ 699023 w 2148809"/>
                <a:gd name="connsiteY1" fmla="*/ 318 h 2223050"/>
                <a:gd name="connsiteX2" fmla="*/ 1076012 w 2148809"/>
                <a:gd name="connsiteY2" fmla="*/ 56465 h 2223050"/>
                <a:gd name="connsiteX3" fmla="*/ 1268517 w 2148809"/>
                <a:gd name="connsiteY3" fmla="*/ 152718 h 2223050"/>
                <a:gd name="connsiteX4" fmla="*/ 1412896 w 2148809"/>
                <a:gd name="connsiteY4" fmla="*/ 385329 h 2223050"/>
                <a:gd name="connsiteX5" fmla="*/ 1733738 w 2148809"/>
                <a:gd name="connsiteY5" fmla="*/ 625960 h 2223050"/>
                <a:gd name="connsiteX6" fmla="*/ 2126770 w 2148809"/>
                <a:gd name="connsiteY6" fmla="*/ 1018992 h 2223050"/>
                <a:gd name="connsiteX7" fmla="*/ 2086665 w 2148809"/>
                <a:gd name="connsiteY7" fmla="*/ 1588486 h 2223050"/>
                <a:gd name="connsiteX8" fmla="*/ 1982391 w 2148809"/>
                <a:gd name="connsiteY8" fmla="*/ 1925371 h 2223050"/>
                <a:gd name="connsiteX9" fmla="*/ 1821970 w 2148809"/>
                <a:gd name="connsiteY9" fmla="*/ 2198086 h 2223050"/>
                <a:gd name="connsiteX10" fmla="*/ 1517170 w 2148809"/>
                <a:gd name="connsiteY10" fmla="*/ 2206107 h 2223050"/>
                <a:gd name="connsiteX11" fmla="*/ 1059970 w 2148809"/>
                <a:gd name="connsiteY11" fmla="*/ 2157981 h 2223050"/>
                <a:gd name="connsiteX12" fmla="*/ 715065 w 2148809"/>
                <a:gd name="connsiteY12" fmla="*/ 2093813 h 2223050"/>
                <a:gd name="connsiteX13" fmla="*/ 265886 w 2148809"/>
                <a:gd name="connsiteY13" fmla="*/ 1732865 h 2223050"/>
                <a:gd name="connsiteX14" fmla="*/ 17233 w 2148809"/>
                <a:gd name="connsiteY14" fmla="*/ 1227539 h 2223050"/>
                <a:gd name="connsiteX15" fmla="*/ 41296 w 2148809"/>
                <a:gd name="connsiteY15" fmla="*/ 714192 h 2223050"/>
                <a:gd name="connsiteX16" fmla="*/ 201717 w 2148809"/>
                <a:gd name="connsiteY16" fmla="*/ 248971 h 2223050"/>
                <a:gd name="connsiteX17" fmla="*/ 354117 w 2148809"/>
                <a:gd name="connsiteY17" fmla="*/ 80529 h 22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8809" h="2223050">
                  <a:moveTo>
                    <a:pt x="354117" y="80529"/>
                  </a:moveTo>
                  <a:cubicBezTo>
                    <a:pt x="437001" y="39087"/>
                    <a:pt x="578707" y="4329"/>
                    <a:pt x="699023" y="318"/>
                  </a:cubicBezTo>
                  <a:cubicBezTo>
                    <a:pt x="819339" y="-3693"/>
                    <a:pt x="981096" y="31065"/>
                    <a:pt x="1076012" y="56465"/>
                  </a:cubicBezTo>
                  <a:cubicBezTo>
                    <a:pt x="1170928" y="81865"/>
                    <a:pt x="1212370" y="97907"/>
                    <a:pt x="1268517" y="152718"/>
                  </a:cubicBezTo>
                  <a:cubicBezTo>
                    <a:pt x="1324664" y="207529"/>
                    <a:pt x="1335359" y="306455"/>
                    <a:pt x="1412896" y="385329"/>
                  </a:cubicBezTo>
                  <a:cubicBezTo>
                    <a:pt x="1490433" y="464203"/>
                    <a:pt x="1614759" y="520349"/>
                    <a:pt x="1733738" y="625960"/>
                  </a:cubicBezTo>
                  <a:cubicBezTo>
                    <a:pt x="1852717" y="731571"/>
                    <a:pt x="2067949" y="858571"/>
                    <a:pt x="2126770" y="1018992"/>
                  </a:cubicBezTo>
                  <a:cubicBezTo>
                    <a:pt x="2185591" y="1179413"/>
                    <a:pt x="2110728" y="1437423"/>
                    <a:pt x="2086665" y="1588486"/>
                  </a:cubicBezTo>
                  <a:cubicBezTo>
                    <a:pt x="2062602" y="1739549"/>
                    <a:pt x="2026507" y="1823771"/>
                    <a:pt x="1982391" y="1925371"/>
                  </a:cubicBezTo>
                  <a:cubicBezTo>
                    <a:pt x="1938275" y="2026971"/>
                    <a:pt x="1899507" y="2151297"/>
                    <a:pt x="1821970" y="2198086"/>
                  </a:cubicBezTo>
                  <a:cubicBezTo>
                    <a:pt x="1744433" y="2244875"/>
                    <a:pt x="1644170" y="2212791"/>
                    <a:pt x="1517170" y="2206107"/>
                  </a:cubicBezTo>
                  <a:cubicBezTo>
                    <a:pt x="1390170" y="2199423"/>
                    <a:pt x="1193654" y="2176697"/>
                    <a:pt x="1059970" y="2157981"/>
                  </a:cubicBezTo>
                  <a:cubicBezTo>
                    <a:pt x="926286" y="2139265"/>
                    <a:pt x="847412" y="2164666"/>
                    <a:pt x="715065" y="2093813"/>
                  </a:cubicBezTo>
                  <a:cubicBezTo>
                    <a:pt x="582718" y="2022960"/>
                    <a:pt x="382191" y="1877244"/>
                    <a:pt x="265886" y="1732865"/>
                  </a:cubicBezTo>
                  <a:cubicBezTo>
                    <a:pt x="149581" y="1588486"/>
                    <a:pt x="54665" y="1397318"/>
                    <a:pt x="17233" y="1227539"/>
                  </a:cubicBezTo>
                  <a:cubicBezTo>
                    <a:pt x="-20199" y="1057760"/>
                    <a:pt x="10549" y="877287"/>
                    <a:pt x="41296" y="714192"/>
                  </a:cubicBezTo>
                  <a:cubicBezTo>
                    <a:pt x="72043" y="551097"/>
                    <a:pt x="144233" y="354582"/>
                    <a:pt x="201717" y="248971"/>
                  </a:cubicBezTo>
                  <a:cubicBezTo>
                    <a:pt x="259201" y="143360"/>
                    <a:pt x="271233" y="121971"/>
                    <a:pt x="354117" y="80529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32296" y="1450067"/>
              <a:ext cx="2679211" cy="2125696"/>
            </a:xfrm>
            <a:custGeom>
              <a:avLst/>
              <a:gdLst>
                <a:gd name="connsiteX0" fmla="*/ 464058 w 2679565"/>
                <a:gd name="connsiteY0" fmla="*/ 2015028 h 2126296"/>
                <a:gd name="connsiteX1" fmla="*/ 993447 w 2679565"/>
                <a:gd name="connsiteY1" fmla="*/ 2079196 h 2126296"/>
                <a:gd name="connsiteX2" fmla="*/ 1562942 w 2679565"/>
                <a:gd name="connsiteY2" fmla="*/ 2111280 h 2126296"/>
                <a:gd name="connsiteX3" fmla="*/ 2252753 w 2679565"/>
                <a:gd name="connsiteY3" fmla="*/ 2103259 h 2126296"/>
                <a:gd name="connsiteX4" fmla="*/ 2565574 w 2679565"/>
                <a:gd name="connsiteY4" fmla="*/ 1846586 h 2126296"/>
                <a:gd name="connsiteX5" fmla="*/ 2677869 w 2679565"/>
                <a:gd name="connsiteY5" fmla="*/ 1052501 h 2126296"/>
                <a:gd name="connsiteX6" fmla="*/ 2493384 w 2679565"/>
                <a:gd name="connsiteY6" fmla="*/ 210291 h 2126296"/>
                <a:gd name="connsiteX7" fmla="*/ 1867742 w 2679565"/>
                <a:gd name="connsiteY7" fmla="*/ 1744 h 2126296"/>
                <a:gd name="connsiteX8" fmla="*/ 1041574 w 2679565"/>
                <a:gd name="connsiteY8" fmla="*/ 122059 h 2126296"/>
                <a:gd name="connsiteX9" fmla="*/ 183321 w 2679565"/>
                <a:gd name="connsiteY9" fmla="*/ 322586 h 2126296"/>
                <a:gd name="connsiteX10" fmla="*/ 30921 w 2679565"/>
                <a:gd name="connsiteY10" fmla="*/ 908122 h 2126296"/>
                <a:gd name="connsiteX11" fmla="*/ 6858 w 2679565"/>
                <a:gd name="connsiteY11" fmla="*/ 1156775 h 2126296"/>
                <a:gd name="connsiteX12" fmla="*/ 119153 w 2679565"/>
                <a:gd name="connsiteY12" fmla="*/ 1469596 h 2126296"/>
                <a:gd name="connsiteX13" fmla="*/ 247490 w 2679565"/>
                <a:gd name="connsiteY13" fmla="*/ 1838565 h 2126296"/>
                <a:gd name="connsiteX14" fmla="*/ 464058 w 2679565"/>
                <a:gd name="connsiteY14" fmla="*/ 2015028 h 21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9565" h="2126296">
                  <a:moveTo>
                    <a:pt x="464058" y="2015028"/>
                  </a:moveTo>
                  <a:cubicBezTo>
                    <a:pt x="588384" y="2055133"/>
                    <a:pt x="810300" y="2063154"/>
                    <a:pt x="993447" y="2079196"/>
                  </a:cubicBezTo>
                  <a:cubicBezTo>
                    <a:pt x="1176594" y="2095238"/>
                    <a:pt x="1562942" y="2111280"/>
                    <a:pt x="1562942" y="2111280"/>
                  </a:cubicBezTo>
                  <a:cubicBezTo>
                    <a:pt x="1772826" y="2115291"/>
                    <a:pt x="2085648" y="2147375"/>
                    <a:pt x="2252753" y="2103259"/>
                  </a:cubicBezTo>
                  <a:cubicBezTo>
                    <a:pt x="2419858" y="2059143"/>
                    <a:pt x="2494721" y="2021712"/>
                    <a:pt x="2565574" y="1846586"/>
                  </a:cubicBezTo>
                  <a:cubicBezTo>
                    <a:pt x="2636427" y="1671460"/>
                    <a:pt x="2689901" y="1325217"/>
                    <a:pt x="2677869" y="1052501"/>
                  </a:cubicBezTo>
                  <a:cubicBezTo>
                    <a:pt x="2665837" y="779785"/>
                    <a:pt x="2628405" y="385417"/>
                    <a:pt x="2493384" y="210291"/>
                  </a:cubicBezTo>
                  <a:cubicBezTo>
                    <a:pt x="2358363" y="35165"/>
                    <a:pt x="2109710" y="16449"/>
                    <a:pt x="1867742" y="1744"/>
                  </a:cubicBezTo>
                  <a:cubicBezTo>
                    <a:pt x="1625774" y="-12961"/>
                    <a:pt x="1322311" y="68585"/>
                    <a:pt x="1041574" y="122059"/>
                  </a:cubicBezTo>
                  <a:cubicBezTo>
                    <a:pt x="760837" y="175533"/>
                    <a:pt x="351763" y="191576"/>
                    <a:pt x="183321" y="322586"/>
                  </a:cubicBezTo>
                  <a:cubicBezTo>
                    <a:pt x="14879" y="453596"/>
                    <a:pt x="60331" y="769090"/>
                    <a:pt x="30921" y="908122"/>
                  </a:cubicBezTo>
                  <a:cubicBezTo>
                    <a:pt x="1510" y="1047153"/>
                    <a:pt x="-7847" y="1063196"/>
                    <a:pt x="6858" y="1156775"/>
                  </a:cubicBezTo>
                  <a:cubicBezTo>
                    <a:pt x="21563" y="1250354"/>
                    <a:pt x="79048" y="1355964"/>
                    <a:pt x="119153" y="1469596"/>
                  </a:cubicBezTo>
                  <a:cubicBezTo>
                    <a:pt x="159258" y="1583228"/>
                    <a:pt x="191343" y="1742312"/>
                    <a:pt x="247490" y="1838565"/>
                  </a:cubicBezTo>
                  <a:cubicBezTo>
                    <a:pt x="303637" y="1934818"/>
                    <a:pt x="339732" y="1974923"/>
                    <a:pt x="464058" y="2015028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301" name="Group 27"/>
            <p:cNvGrpSpPr>
              <a:grpSpLocks/>
            </p:cNvGrpSpPr>
            <p:nvPr/>
          </p:nvGrpSpPr>
          <p:grpSpPr bwMode="auto">
            <a:xfrm>
              <a:off x="5621186" y="1816923"/>
              <a:ext cx="2343567" cy="4925953"/>
              <a:chOff x="496527" y="1455183"/>
              <a:chExt cx="2343567" cy="492595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974277" y="6165233"/>
                <a:ext cx="638058" cy="2159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784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96527" y="5250818"/>
                <a:ext cx="1687204" cy="2254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3000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85381" y="4493568"/>
                <a:ext cx="461879" cy="2159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3" name="Right Arrow 2"/>
              <p:cNvSpPr/>
              <p:nvPr/>
            </p:nvSpPr>
            <p:spPr>
              <a:xfrm rot="16200000">
                <a:off x="949607" y="5558052"/>
                <a:ext cx="687398" cy="485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6200000">
                <a:off x="1036919" y="4737301"/>
                <a:ext cx="541347" cy="485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9527" y="3564866"/>
                <a:ext cx="1687204" cy="2254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3000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53632" y="2109105"/>
                <a:ext cx="1687204" cy="2254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3000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32952" y="2885406"/>
                <a:ext cx="638058" cy="2159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784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12335" y="4493568"/>
                <a:ext cx="639646" cy="2159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784</a:t>
                </a:r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6200000">
                <a:off x="1268636" y="3907026"/>
                <a:ext cx="688986" cy="4841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34551" y="1455045"/>
                <a:ext cx="461878" cy="2159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371079" y="2885406"/>
                <a:ext cx="461879" cy="2159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6200000">
                <a:off x="1367859" y="3093419"/>
                <a:ext cx="468319" cy="4840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6200000">
                <a:off x="1656722" y="2367920"/>
                <a:ext cx="550872" cy="4840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6200000">
                <a:off x="1765459" y="1655915"/>
                <a:ext cx="422282" cy="4840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>
            <a:xfrm>
              <a:off x="6817943" y="2421632"/>
              <a:ext cx="339663" cy="585796"/>
            </a:xfrm>
            <a:custGeom>
              <a:avLst/>
              <a:gdLst>
                <a:gd name="connsiteX0" fmla="*/ 104273 w 339474"/>
                <a:gd name="connsiteY0" fmla="*/ 585537 h 585537"/>
                <a:gd name="connsiteX1" fmla="*/ 0 w 339474"/>
                <a:gd name="connsiteY1" fmla="*/ 0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474" h="585537">
                  <a:moveTo>
                    <a:pt x="104273" y="585537"/>
                  </a:moveTo>
                  <a:cubicBezTo>
                    <a:pt x="323515" y="571500"/>
                    <a:pt x="542758" y="557463"/>
                    <a:pt x="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0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83413" y="123826"/>
            <a:ext cx="392112" cy="1108075"/>
          </a:xfrm>
          <a:prstGeom prst="rect">
            <a:avLst/>
          </a:prstGeom>
          <a:noFill/>
        </p:spPr>
        <p:txBody>
          <a:bodyPr lIns="91401" tIns="45700" rIns="91401" bIns="45700">
            <a:spAutoFit/>
          </a:bodyPr>
          <a:lstStyle/>
          <a:p>
            <a:pPr defTabSz="9140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solidFill>
                  <a:srgbClr val="BBE0E3">
                    <a:lumMod val="50000"/>
                  </a:srgbClr>
                </a:solidFill>
              </a:rPr>
              <a:t>.</a:t>
            </a:r>
          </a:p>
        </p:txBody>
      </p:sp>
      <p:grpSp>
        <p:nvGrpSpPr>
          <p:cNvPr id="12296" name="Group 31"/>
          <p:cNvGrpSpPr>
            <a:grpSpLocks/>
          </p:cNvGrpSpPr>
          <p:nvPr/>
        </p:nvGrpSpPr>
        <p:grpSpPr bwMode="auto">
          <a:xfrm>
            <a:off x="6983413" y="385766"/>
            <a:ext cx="571500" cy="1431925"/>
            <a:chOff x="6982945" y="385055"/>
            <a:chExt cx="572723" cy="1431868"/>
          </a:xfrm>
        </p:grpSpPr>
        <p:sp>
          <p:nvSpPr>
            <p:cNvPr id="33" name="TextBox 32"/>
            <p:cNvSpPr txBox="1"/>
            <p:nvPr/>
          </p:nvSpPr>
          <p:spPr>
            <a:xfrm>
              <a:off x="6982945" y="385055"/>
              <a:ext cx="392951" cy="11080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0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600" dirty="0">
                  <a:solidFill>
                    <a:srgbClr val="BBE0E3">
                      <a:lumMod val="50000"/>
                    </a:srgbClr>
                  </a:solidFill>
                </a:rPr>
                <a:t>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05218" y="708892"/>
              <a:ext cx="550450" cy="11080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0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600" dirty="0">
                  <a:solidFill>
                    <a:srgbClr val="BBE0E3">
                      <a:lumMod val="50000"/>
                    </a:srgb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63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Tensor Version of DCN/DSN</a:t>
            </a:r>
            <a:br>
              <a:rPr lang="en-US" dirty="0" smtClean="0"/>
            </a:br>
            <a:r>
              <a:rPr lang="en-US" sz="1300" b="0" dirty="0" smtClean="0">
                <a:solidFill>
                  <a:schemeClr val="tx1"/>
                </a:solidFill>
                <a:effectLst/>
              </a:rPr>
              <a:t>(Hutchinson, Deng, &amp; Yu, ICASSP-2012)</a:t>
            </a:r>
            <a:endParaRPr lang="en-US" sz="13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 Learning and Its Applications in Signal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22" name="Picture 2" descr="C:\Users\deng\Desktop\PAPERS\ICASSP2012\Brian_tdsn_paper\tdcn_stacking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4250"/>
            <a:ext cx="5141713" cy="56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Tensor Version of DNN</a:t>
            </a:r>
            <a:br>
              <a:rPr lang="en-US" dirty="0" smtClean="0"/>
            </a:br>
            <a:r>
              <a:rPr lang="en-US" sz="1300" b="0" dirty="0" smtClean="0">
                <a:solidFill>
                  <a:schemeClr val="tx1"/>
                </a:solidFill>
                <a:effectLst/>
              </a:rPr>
              <a:t>(Yu, Deng, Seide, Interspeech-2012)</a:t>
            </a:r>
            <a:endParaRPr lang="en-US" sz="13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140246"/>
            <a:ext cx="7498080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0B2-60D6-45A7-9913-381B60D37858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 Learning and Its Applications in Signal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9688"/>
            <a:ext cx="7620000" cy="5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4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49069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Deep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Learning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quick Tutorial (RBM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DBN, DNN-HMM, DCN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brief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history on how speech industry started exploring deep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learning with success stories (replacing GMM </a:t>
            </a: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 far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b="1" dirty="0" smtClean="0"/>
              <a:t>Part II: Dynamic Generative Models </a:t>
            </a:r>
            <a:r>
              <a:rPr lang="en-US" b="1" dirty="0"/>
              <a:t>and </a:t>
            </a:r>
            <a:r>
              <a:rPr lang="en-US" b="1" dirty="0" smtClean="0"/>
              <a:t>Learning </a:t>
            </a:r>
          </a:p>
          <a:p>
            <a:pPr lvl="1"/>
            <a:r>
              <a:rPr lang="en-US" sz="2400" dirty="0" smtClean="0"/>
              <a:t>DBN*, HDM, HTM, segment models, etc.</a:t>
            </a:r>
          </a:p>
          <a:p>
            <a:pPr lvl="1"/>
            <a:r>
              <a:rPr lang="en-US" sz="2400" dirty="0" smtClean="0"/>
              <a:t>A (longer) separate history and a critical review</a:t>
            </a:r>
            <a:endParaRPr lang="en-US" sz="2400" dirty="0"/>
          </a:p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Connecting the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Dots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Linguistic hierarchy in dynamic human speech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Exploiting hierarchical dynamics in deep learning framework (to replace HMM and MFCCs as well) 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Deep/Dynamic Models are </a:t>
            </a:r>
            <a:r>
              <a:rPr lang="en-US" sz="3600" b="1" dirty="0">
                <a:solidFill>
                  <a:srgbClr val="0070C0"/>
                </a:solidFill>
              </a:rPr>
              <a:t>Natural for Speech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71602"/>
            <a:ext cx="86868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Hierarchical structure in human speech generation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Global concept/semantics formation (IS)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Word  sequence formation / prosodic planning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Phonological encoding (phones, distinctive features)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Phonetic encoding (motor commands, articulatory targets)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Articulatory dynamics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Acoustic dynamics (clean speech)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Distorted speech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Interactions between speakers and listener/machine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Hierarchical structure in human speech perception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Cochlear nonlinear spectral analysis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Attribute/phonological-feature detection at higher level(s)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Phonemic and syllabic detection at still higher level(s)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Word and sequence detection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Syntactic analysis and semantic understanding at deeper auditory cortex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495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3200" b="1" i="1" dirty="0"/>
              <a:t>Production &amp; Perception: Closed-Loop Chain</a:t>
            </a:r>
            <a:endParaRPr lang="en-US" sz="2000" b="1" i="1" dirty="0"/>
          </a:p>
        </p:txBody>
      </p:sp>
      <p:pic>
        <p:nvPicPr>
          <p:cNvPr id="83972" name="Picture 4" descr="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32"/>
            <a:ext cx="914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84214" y="3176589"/>
            <a:ext cx="1319212" cy="40427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message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 rot="4198771">
            <a:off x="665957" y="5103037"/>
            <a:ext cx="1987550" cy="366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motor/articulators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804044" y="2960707"/>
            <a:ext cx="1006475" cy="58102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Internal</a:t>
            </a:r>
          </a:p>
          <a:p>
            <a:pPr eaLnBrk="0" hangingPunct="0"/>
            <a:r>
              <a:rPr lang="en-US" sz="7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model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837488" y="2047876"/>
            <a:ext cx="9842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decoded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message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 rot="-2361256">
            <a:off x="5880401" y="4506388"/>
            <a:ext cx="2671199" cy="404278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ear/auditory reception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368425" y="1665307"/>
            <a:ext cx="1873250" cy="52863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SPEAKER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364165" y="1628775"/>
            <a:ext cx="2084387" cy="528638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LISTENER</a:t>
            </a:r>
            <a:endParaRPr 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3981" name="Rectangle 13"/>
          <p:cNvSpPr>
            <a:spLocks noChangeAspect="1" noChangeArrowheads="1"/>
          </p:cNvSpPr>
          <p:nvPr/>
        </p:nvSpPr>
        <p:spPr bwMode="auto">
          <a:xfrm>
            <a:off x="2879725" y="5768976"/>
            <a:ext cx="32512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pPr marL="113991" lvl="1" indent="1588"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tabLst>
                <a:tab pos="1249149" algn="r"/>
                <a:tab pos="1486627" algn="l"/>
              </a:tabLst>
            </a:pPr>
            <a:r>
              <a:rPr lang="en-US" sz="1600" b="1"/>
              <a:t>Speech Acoustics in </a:t>
            </a:r>
          </a:p>
          <a:p>
            <a:pPr marL="113991" lvl="1" indent="1588"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tabLst>
                <a:tab pos="1249149" algn="r"/>
                <a:tab pos="1486627" algn="l"/>
              </a:tabLst>
            </a:pPr>
            <a:r>
              <a:rPr lang="en-US" sz="1600" b="1"/>
              <a:t>closed-loop chain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8001000" y="2886075"/>
            <a:ext cx="1154113" cy="2524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85" name="Freeform 17"/>
          <p:cNvSpPr>
            <a:spLocks noChangeAspect="1"/>
          </p:cNvSpPr>
          <p:nvPr/>
        </p:nvSpPr>
        <p:spPr bwMode="auto">
          <a:xfrm>
            <a:off x="4032250" y="4113213"/>
            <a:ext cx="1290638" cy="381000"/>
          </a:xfrm>
          <a:custGeom>
            <a:avLst/>
            <a:gdLst>
              <a:gd name="T0" fmla="*/ 0 w 438"/>
              <a:gd name="T1" fmla="*/ 57 h 123"/>
              <a:gd name="T2" fmla="*/ 27 w 438"/>
              <a:gd name="T3" fmla="*/ 78 h 123"/>
              <a:gd name="T4" fmla="*/ 51 w 438"/>
              <a:gd name="T5" fmla="*/ 30 h 123"/>
              <a:gd name="T6" fmla="*/ 87 w 438"/>
              <a:gd name="T7" fmla="*/ 84 h 123"/>
              <a:gd name="T8" fmla="*/ 102 w 438"/>
              <a:gd name="T9" fmla="*/ 12 h 123"/>
              <a:gd name="T10" fmla="*/ 123 w 438"/>
              <a:gd name="T11" fmla="*/ 87 h 123"/>
              <a:gd name="T12" fmla="*/ 141 w 438"/>
              <a:gd name="T13" fmla="*/ 27 h 123"/>
              <a:gd name="T14" fmla="*/ 162 w 438"/>
              <a:gd name="T15" fmla="*/ 93 h 123"/>
              <a:gd name="T16" fmla="*/ 186 w 438"/>
              <a:gd name="T17" fmla="*/ 12 h 123"/>
              <a:gd name="T18" fmla="*/ 201 w 438"/>
              <a:gd name="T19" fmla="*/ 99 h 123"/>
              <a:gd name="T20" fmla="*/ 231 w 438"/>
              <a:gd name="T21" fmla="*/ 0 h 123"/>
              <a:gd name="T22" fmla="*/ 246 w 438"/>
              <a:gd name="T23" fmla="*/ 123 h 123"/>
              <a:gd name="T24" fmla="*/ 258 w 438"/>
              <a:gd name="T25" fmla="*/ 21 h 123"/>
              <a:gd name="T26" fmla="*/ 273 w 438"/>
              <a:gd name="T27" fmla="*/ 84 h 123"/>
              <a:gd name="T28" fmla="*/ 294 w 438"/>
              <a:gd name="T29" fmla="*/ 18 h 123"/>
              <a:gd name="T30" fmla="*/ 309 w 438"/>
              <a:gd name="T31" fmla="*/ 102 h 123"/>
              <a:gd name="T32" fmla="*/ 327 w 438"/>
              <a:gd name="T33" fmla="*/ 3 h 123"/>
              <a:gd name="T34" fmla="*/ 339 w 438"/>
              <a:gd name="T35" fmla="*/ 117 h 123"/>
              <a:gd name="T36" fmla="*/ 354 w 438"/>
              <a:gd name="T37" fmla="*/ 21 h 123"/>
              <a:gd name="T38" fmla="*/ 369 w 438"/>
              <a:gd name="T39" fmla="*/ 96 h 123"/>
              <a:gd name="T40" fmla="*/ 384 w 438"/>
              <a:gd name="T41" fmla="*/ 30 h 123"/>
              <a:gd name="T42" fmla="*/ 399 w 438"/>
              <a:gd name="T43" fmla="*/ 84 h 123"/>
              <a:gd name="T44" fmla="*/ 420 w 438"/>
              <a:gd name="T45" fmla="*/ 33 h 123"/>
              <a:gd name="T46" fmla="*/ 438 w 438"/>
              <a:gd name="T47" fmla="*/ 6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8" h="123">
                <a:moveTo>
                  <a:pt x="0" y="57"/>
                </a:moveTo>
                <a:lnTo>
                  <a:pt x="27" y="78"/>
                </a:lnTo>
                <a:lnTo>
                  <a:pt x="51" y="30"/>
                </a:lnTo>
                <a:lnTo>
                  <a:pt x="87" y="84"/>
                </a:lnTo>
                <a:lnTo>
                  <a:pt x="102" y="12"/>
                </a:lnTo>
                <a:lnTo>
                  <a:pt x="123" y="87"/>
                </a:lnTo>
                <a:lnTo>
                  <a:pt x="141" y="27"/>
                </a:lnTo>
                <a:lnTo>
                  <a:pt x="162" y="93"/>
                </a:lnTo>
                <a:lnTo>
                  <a:pt x="186" y="12"/>
                </a:lnTo>
                <a:lnTo>
                  <a:pt x="201" y="99"/>
                </a:lnTo>
                <a:lnTo>
                  <a:pt x="231" y="0"/>
                </a:lnTo>
                <a:lnTo>
                  <a:pt x="246" y="123"/>
                </a:lnTo>
                <a:lnTo>
                  <a:pt x="258" y="21"/>
                </a:lnTo>
                <a:lnTo>
                  <a:pt x="273" y="84"/>
                </a:lnTo>
                <a:lnTo>
                  <a:pt x="294" y="18"/>
                </a:lnTo>
                <a:lnTo>
                  <a:pt x="309" y="102"/>
                </a:lnTo>
                <a:lnTo>
                  <a:pt x="327" y="3"/>
                </a:lnTo>
                <a:lnTo>
                  <a:pt x="339" y="117"/>
                </a:lnTo>
                <a:lnTo>
                  <a:pt x="354" y="21"/>
                </a:lnTo>
                <a:lnTo>
                  <a:pt x="369" y="96"/>
                </a:lnTo>
                <a:lnTo>
                  <a:pt x="384" y="30"/>
                </a:lnTo>
                <a:lnTo>
                  <a:pt x="399" y="84"/>
                </a:lnTo>
                <a:lnTo>
                  <a:pt x="420" y="33"/>
                </a:lnTo>
                <a:lnTo>
                  <a:pt x="438" y="60"/>
                </a:lnTo>
              </a:path>
            </a:pathLst>
          </a:custGeom>
          <a:noFill/>
          <a:ln w="28575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3527425" y="1916113"/>
            <a:ext cx="1620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28" tIns="45923" rIns="91828" bIns="45923"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2087565" y="5084764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2376489" y="4976813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7235844" y="3500438"/>
            <a:ext cx="36513" cy="2159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 flipH="1">
            <a:off x="1368425" y="2924194"/>
            <a:ext cx="287338" cy="144463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83" name="Freeform 15"/>
          <p:cNvSpPr>
            <a:spLocks noChangeAspect="1"/>
          </p:cNvSpPr>
          <p:nvPr/>
        </p:nvSpPr>
        <p:spPr bwMode="auto">
          <a:xfrm>
            <a:off x="3132157" y="5013344"/>
            <a:ext cx="1330325" cy="396875"/>
          </a:xfrm>
          <a:custGeom>
            <a:avLst/>
            <a:gdLst>
              <a:gd name="T0" fmla="*/ 0 w 465"/>
              <a:gd name="T1" fmla="*/ 117 h 216"/>
              <a:gd name="T2" fmla="*/ 24 w 465"/>
              <a:gd name="T3" fmla="*/ 78 h 216"/>
              <a:gd name="T4" fmla="*/ 39 w 465"/>
              <a:gd name="T5" fmla="*/ 159 h 216"/>
              <a:gd name="T6" fmla="*/ 60 w 465"/>
              <a:gd name="T7" fmla="*/ 30 h 216"/>
              <a:gd name="T8" fmla="*/ 75 w 465"/>
              <a:gd name="T9" fmla="*/ 177 h 216"/>
              <a:gd name="T10" fmla="*/ 87 w 465"/>
              <a:gd name="T11" fmla="*/ 6 h 216"/>
              <a:gd name="T12" fmla="*/ 93 w 465"/>
              <a:gd name="T13" fmla="*/ 207 h 216"/>
              <a:gd name="T14" fmla="*/ 111 w 465"/>
              <a:gd name="T15" fmla="*/ 0 h 216"/>
              <a:gd name="T16" fmla="*/ 117 w 465"/>
              <a:gd name="T17" fmla="*/ 216 h 216"/>
              <a:gd name="T18" fmla="*/ 135 w 465"/>
              <a:gd name="T19" fmla="*/ 15 h 216"/>
              <a:gd name="T20" fmla="*/ 147 w 465"/>
              <a:gd name="T21" fmla="*/ 180 h 216"/>
              <a:gd name="T22" fmla="*/ 162 w 465"/>
              <a:gd name="T23" fmla="*/ 33 h 216"/>
              <a:gd name="T24" fmla="*/ 171 w 465"/>
              <a:gd name="T25" fmla="*/ 168 h 216"/>
              <a:gd name="T26" fmla="*/ 192 w 465"/>
              <a:gd name="T27" fmla="*/ 69 h 216"/>
              <a:gd name="T28" fmla="*/ 201 w 465"/>
              <a:gd name="T29" fmla="*/ 150 h 216"/>
              <a:gd name="T30" fmla="*/ 210 w 465"/>
              <a:gd name="T31" fmla="*/ 78 h 216"/>
              <a:gd name="T32" fmla="*/ 231 w 465"/>
              <a:gd name="T33" fmla="*/ 150 h 216"/>
              <a:gd name="T34" fmla="*/ 243 w 465"/>
              <a:gd name="T35" fmla="*/ 63 h 216"/>
              <a:gd name="T36" fmla="*/ 264 w 465"/>
              <a:gd name="T37" fmla="*/ 165 h 216"/>
              <a:gd name="T38" fmla="*/ 276 w 465"/>
              <a:gd name="T39" fmla="*/ 24 h 216"/>
              <a:gd name="T40" fmla="*/ 300 w 465"/>
              <a:gd name="T41" fmla="*/ 192 h 216"/>
              <a:gd name="T42" fmla="*/ 318 w 465"/>
              <a:gd name="T43" fmla="*/ 12 h 216"/>
              <a:gd name="T44" fmla="*/ 339 w 465"/>
              <a:gd name="T45" fmla="*/ 207 h 216"/>
              <a:gd name="T46" fmla="*/ 360 w 465"/>
              <a:gd name="T47" fmla="*/ 15 h 216"/>
              <a:gd name="T48" fmla="*/ 381 w 465"/>
              <a:gd name="T49" fmla="*/ 195 h 216"/>
              <a:gd name="T50" fmla="*/ 396 w 465"/>
              <a:gd name="T51" fmla="*/ 39 h 216"/>
              <a:gd name="T52" fmla="*/ 417 w 465"/>
              <a:gd name="T53" fmla="*/ 168 h 216"/>
              <a:gd name="T54" fmla="*/ 429 w 465"/>
              <a:gd name="T55" fmla="*/ 72 h 216"/>
              <a:gd name="T56" fmla="*/ 450 w 465"/>
              <a:gd name="T57" fmla="*/ 141 h 216"/>
              <a:gd name="T58" fmla="*/ 465 w 465"/>
              <a:gd name="T59" fmla="*/ 10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16">
                <a:moveTo>
                  <a:pt x="0" y="117"/>
                </a:moveTo>
                <a:lnTo>
                  <a:pt x="24" y="78"/>
                </a:lnTo>
                <a:lnTo>
                  <a:pt x="39" y="159"/>
                </a:lnTo>
                <a:lnTo>
                  <a:pt x="60" y="30"/>
                </a:lnTo>
                <a:lnTo>
                  <a:pt x="75" y="177"/>
                </a:lnTo>
                <a:lnTo>
                  <a:pt x="87" y="6"/>
                </a:lnTo>
                <a:lnTo>
                  <a:pt x="93" y="207"/>
                </a:lnTo>
                <a:lnTo>
                  <a:pt x="111" y="0"/>
                </a:lnTo>
                <a:lnTo>
                  <a:pt x="117" y="216"/>
                </a:lnTo>
                <a:lnTo>
                  <a:pt x="135" y="15"/>
                </a:lnTo>
                <a:lnTo>
                  <a:pt x="147" y="180"/>
                </a:lnTo>
                <a:lnTo>
                  <a:pt x="162" y="33"/>
                </a:lnTo>
                <a:lnTo>
                  <a:pt x="171" y="168"/>
                </a:lnTo>
                <a:lnTo>
                  <a:pt x="192" y="69"/>
                </a:lnTo>
                <a:lnTo>
                  <a:pt x="201" y="150"/>
                </a:lnTo>
                <a:lnTo>
                  <a:pt x="210" y="78"/>
                </a:lnTo>
                <a:lnTo>
                  <a:pt x="231" y="150"/>
                </a:lnTo>
                <a:lnTo>
                  <a:pt x="243" y="63"/>
                </a:lnTo>
                <a:lnTo>
                  <a:pt x="264" y="165"/>
                </a:lnTo>
                <a:lnTo>
                  <a:pt x="276" y="24"/>
                </a:lnTo>
                <a:lnTo>
                  <a:pt x="300" y="192"/>
                </a:lnTo>
                <a:lnTo>
                  <a:pt x="318" y="12"/>
                </a:lnTo>
                <a:lnTo>
                  <a:pt x="339" y="207"/>
                </a:lnTo>
                <a:lnTo>
                  <a:pt x="360" y="15"/>
                </a:lnTo>
                <a:lnTo>
                  <a:pt x="381" y="195"/>
                </a:lnTo>
                <a:lnTo>
                  <a:pt x="396" y="39"/>
                </a:lnTo>
                <a:lnTo>
                  <a:pt x="417" y="168"/>
                </a:lnTo>
                <a:lnTo>
                  <a:pt x="429" y="72"/>
                </a:lnTo>
                <a:lnTo>
                  <a:pt x="450" y="141"/>
                </a:lnTo>
                <a:lnTo>
                  <a:pt x="465" y="102"/>
                </a:lnTo>
              </a:path>
            </a:pathLst>
          </a:custGeom>
          <a:noFill/>
          <a:ln w="28575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3527444" y="4508501"/>
            <a:ext cx="1908175" cy="53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83984" name="Freeform 16"/>
          <p:cNvSpPr>
            <a:spLocks noChangeAspect="1"/>
          </p:cNvSpPr>
          <p:nvPr/>
        </p:nvSpPr>
        <p:spPr bwMode="auto">
          <a:xfrm>
            <a:off x="3527425" y="4545013"/>
            <a:ext cx="1295400" cy="407987"/>
          </a:xfrm>
          <a:custGeom>
            <a:avLst/>
            <a:gdLst>
              <a:gd name="T0" fmla="*/ 0 w 435"/>
              <a:gd name="T1" fmla="*/ 75 h 132"/>
              <a:gd name="T2" fmla="*/ 36 w 435"/>
              <a:gd name="T3" fmla="*/ 78 h 132"/>
              <a:gd name="T4" fmla="*/ 51 w 435"/>
              <a:gd name="T5" fmla="*/ 36 h 132"/>
              <a:gd name="T6" fmla="*/ 63 w 435"/>
              <a:gd name="T7" fmla="*/ 102 h 132"/>
              <a:gd name="T8" fmla="*/ 84 w 435"/>
              <a:gd name="T9" fmla="*/ 18 h 132"/>
              <a:gd name="T10" fmla="*/ 99 w 435"/>
              <a:gd name="T11" fmla="*/ 123 h 132"/>
              <a:gd name="T12" fmla="*/ 111 w 435"/>
              <a:gd name="T13" fmla="*/ 0 h 132"/>
              <a:gd name="T14" fmla="*/ 123 w 435"/>
              <a:gd name="T15" fmla="*/ 96 h 132"/>
              <a:gd name="T16" fmla="*/ 138 w 435"/>
              <a:gd name="T17" fmla="*/ 42 h 132"/>
              <a:gd name="T18" fmla="*/ 156 w 435"/>
              <a:gd name="T19" fmla="*/ 96 h 132"/>
              <a:gd name="T20" fmla="*/ 168 w 435"/>
              <a:gd name="T21" fmla="*/ 75 h 132"/>
              <a:gd name="T22" fmla="*/ 192 w 435"/>
              <a:gd name="T23" fmla="*/ 60 h 132"/>
              <a:gd name="T24" fmla="*/ 204 w 435"/>
              <a:gd name="T25" fmla="*/ 105 h 132"/>
              <a:gd name="T26" fmla="*/ 207 w 435"/>
              <a:gd name="T27" fmla="*/ 45 h 132"/>
              <a:gd name="T28" fmla="*/ 231 w 435"/>
              <a:gd name="T29" fmla="*/ 102 h 132"/>
              <a:gd name="T30" fmla="*/ 243 w 435"/>
              <a:gd name="T31" fmla="*/ 39 h 132"/>
              <a:gd name="T32" fmla="*/ 264 w 435"/>
              <a:gd name="T33" fmla="*/ 117 h 132"/>
              <a:gd name="T34" fmla="*/ 276 w 435"/>
              <a:gd name="T35" fmla="*/ 33 h 132"/>
              <a:gd name="T36" fmla="*/ 288 w 435"/>
              <a:gd name="T37" fmla="*/ 117 h 132"/>
              <a:gd name="T38" fmla="*/ 309 w 435"/>
              <a:gd name="T39" fmla="*/ 12 h 132"/>
              <a:gd name="T40" fmla="*/ 324 w 435"/>
              <a:gd name="T41" fmla="*/ 132 h 132"/>
              <a:gd name="T42" fmla="*/ 345 w 435"/>
              <a:gd name="T43" fmla="*/ 33 h 132"/>
              <a:gd name="T44" fmla="*/ 357 w 435"/>
              <a:gd name="T45" fmla="*/ 114 h 132"/>
              <a:gd name="T46" fmla="*/ 378 w 435"/>
              <a:gd name="T47" fmla="*/ 54 h 132"/>
              <a:gd name="T48" fmla="*/ 390 w 435"/>
              <a:gd name="T49" fmla="*/ 102 h 132"/>
              <a:gd name="T50" fmla="*/ 399 w 435"/>
              <a:gd name="T51" fmla="*/ 54 h 132"/>
              <a:gd name="T52" fmla="*/ 408 w 435"/>
              <a:gd name="T53" fmla="*/ 81 h 132"/>
              <a:gd name="T54" fmla="*/ 435 w 435"/>
              <a:gd name="T55" fmla="*/ 8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5" h="132">
                <a:moveTo>
                  <a:pt x="0" y="75"/>
                </a:moveTo>
                <a:lnTo>
                  <a:pt x="36" y="78"/>
                </a:lnTo>
                <a:lnTo>
                  <a:pt x="51" y="36"/>
                </a:lnTo>
                <a:lnTo>
                  <a:pt x="63" y="102"/>
                </a:lnTo>
                <a:lnTo>
                  <a:pt x="84" y="18"/>
                </a:lnTo>
                <a:lnTo>
                  <a:pt x="99" y="123"/>
                </a:lnTo>
                <a:lnTo>
                  <a:pt x="111" y="0"/>
                </a:lnTo>
                <a:lnTo>
                  <a:pt x="123" y="96"/>
                </a:lnTo>
                <a:lnTo>
                  <a:pt x="138" y="42"/>
                </a:lnTo>
                <a:lnTo>
                  <a:pt x="156" y="96"/>
                </a:lnTo>
                <a:lnTo>
                  <a:pt x="168" y="75"/>
                </a:lnTo>
                <a:lnTo>
                  <a:pt x="192" y="60"/>
                </a:lnTo>
                <a:lnTo>
                  <a:pt x="204" y="105"/>
                </a:lnTo>
                <a:lnTo>
                  <a:pt x="207" y="45"/>
                </a:lnTo>
                <a:lnTo>
                  <a:pt x="231" y="102"/>
                </a:lnTo>
                <a:lnTo>
                  <a:pt x="243" y="39"/>
                </a:lnTo>
                <a:lnTo>
                  <a:pt x="264" y="117"/>
                </a:lnTo>
                <a:lnTo>
                  <a:pt x="276" y="33"/>
                </a:lnTo>
                <a:lnTo>
                  <a:pt x="288" y="117"/>
                </a:lnTo>
                <a:lnTo>
                  <a:pt x="309" y="12"/>
                </a:lnTo>
                <a:lnTo>
                  <a:pt x="324" y="132"/>
                </a:lnTo>
                <a:lnTo>
                  <a:pt x="345" y="33"/>
                </a:lnTo>
                <a:lnTo>
                  <a:pt x="357" y="114"/>
                </a:lnTo>
                <a:lnTo>
                  <a:pt x="378" y="54"/>
                </a:lnTo>
                <a:lnTo>
                  <a:pt x="390" y="102"/>
                </a:lnTo>
                <a:lnTo>
                  <a:pt x="399" y="54"/>
                </a:lnTo>
                <a:lnTo>
                  <a:pt x="408" y="81"/>
                </a:lnTo>
                <a:lnTo>
                  <a:pt x="435" y="81"/>
                </a:lnTo>
              </a:path>
            </a:pathLst>
          </a:custGeom>
          <a:noFill/>
          <a:ln w="28575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ICASSP-2004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9" y="997106"/>
            <a:ext cx="8381081" cy="586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68" y="2283295"/>
            <a:ext cx="6702301" cy="31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839943"/>
            <a:ext cx="5522769" cy="370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3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79" y="2595277"/>
            <a:ext cx="4837321" cy="419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Right Arrow 4"/>
          <p:cNvSpPr/>
          <p:nvPr/>
        </p:nvSpPr>
        <p:spPr>
          <a:xfrm rot="20045552">
            <a:off x="7466868" y="4388168"/>
            <a:ext cx="977410" cy="325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17969" y="4172638"/>
            <a:ext cx="2165494" cy="29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Review of Deep Learning Basics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1" y="1312245"/>
            <a:ext cx="8458200" cy="5320491"/>
          </a:xfrm>
        </p:spPr>
        <p:txBody>
          <a:bodyPr>
            <a:noAutofit/>
          </a:bodyPr>
          <a:lstStyle/>
          <a:p>
            <a:pPr marL="512883" indent="-512883">
              <a:buFont typeface="Calibri" pitchFamily="34" charset="0"/>
              <a:buAutoNum type="arabicPeriod"/>
            </a:pPr>
            <a:r>
              <a:rPr lang="en-US" sz="1600" b="1" dirty="0"/>
              <a:t>Deep Learning (Deep Structured Learning, Learning Deep Hierarchy)</a:t>
            </a:r>
            <a:r>
              <a:rPr lang="en-US" sz="2000" dirty="0"/>
              <a:t>: </a:t>
            </a:r>
            <a:r>
              <a:rPr lang="en-US" sz="1600" dirty="0">
                <a:solidFill>
                  <a:srgbClr val="00B0F0"/>
                </a:solidFill>
              </a:rPr>
              <a:t>a class of machine learning techniques, where many layers of information processing stages in hierarchical architectures are exploited for unsupervised feature learning and for pattern analysis/classification. </a:t>
            </a:r>
          </a:p>
          <a:p>
            <a:pPr marL="512883" indent="-512883">
              <a:buFont typeface="Calibri" pitchFamily="34" charset="0"/>
              <a:buAutoNum type="arabicPeriod"/>
            </a:pPr>
            <a:r>
              <a:rPr lang="en-US" sz="1600" b="1" dirty="0"/>
              <a:t>Deep belief nets (DBN):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probabilistic generative models composed of multiple layers of stochastic, hidden variables. The top two layers have undirected, symmetric connections between them. The lower layers receive top-down, directed connections from the layer above. (key: stacked RBMs; Hinton: Science, 2006)</a:t>
            </a:r>
          </a:p>
          <a:p>
            <a:pPr marL="512883" indent="-512883">
              <a:buFont typeface="Calibri" pitchFamily="34" charset="0"/>
              <a:buAutoNum type="arabicPeriod"/>
            </a:pPr>
            <a:r>
              <a:rPr lang="en-US" sz="1600" b="1" dirty="0"/>
              <a:t>Boltzmann machine (BM)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00B0F0"/>
                </a:solidFill>
              </a:rPr>
              <a:t>a network of symmetrically connected, neuron-like units that make stochastic decisions about whether to be on or off. </a:t>
            </a:r>
          </a:p>
          <a:p>
            <a:pPr marL="512883" indent="-512883">
              <a:buFont typeface="Calibri" pitchFamily="34" charset="0"/>
              <a:buAutoNum type="arabicPeriod"/>
            </a:pPr>
            <a:r>
              <a:rPr lang="en-US" sz="1600" b="1" dirty="0"/>
              <a:t>Restricted Boltzmann machine (RBM):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 special BM consisting of a layer of visible units and a layer of hidden units with no visible-visible or hidden-hidden connections. (Key: contrastive divergence learning)</a:t>
            </a:r>
          </a:p>
          <a:p>
            <a:pPr marL="512883" indent="-512883">
              <a:buFont typeface="Calibri" pitchFamily="34" charset="0"/>
              <a:buAutoNum type="arabicPeriod"/>
            </a:pPr>
            <a:r>
              <a:rPr lang="en-US" sz="1600" b="1" dirty="0"/>
              <a:t>Deep neural nets (DNN or “DBN”): </a:t>
            </a:r>
            <a:r>
              <a:rPr lang="en-US" sz="1600" dirty="0">
                <a:solidFill>
                  <a:srgbClr val="00B0F0"/>
                </a:solidFill>
              </a:rPr>
              <a:t>multilayer </a:t>
            </a:r>
            <a:r>
              <a:rPr lang="en-US" sz="1600" dirty="0" err="1">
                <a:solidFill>
                  <a:srgbClr val="00B0F0"/>
                </a:solidFill>
              </a:rPr>
              <a:t>perceptrons</a:t>
            </a:r>
            <a:r>
              <a:rPr lang="en-US" sz="1600" dirty="0">
                <a:solidFill>
                  <a:srgbClr val="00B0F0"/>
                </a:solidFill>
              </a:rPr>
              <a:t>  with many hidden layers, whose weights are often initialized (pre-trained) using stacked RBMs or </a:t>
            </a:r>
            <a:r>
              <a:rPr lang="en-US" sz="1600" dirty="0" smtClean="0">
                <a:solidFill>
                  <a:srgbClr val="00B0F0"/>
                </a:solidFill>
              </a:rPr>
              <a:t>DBN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smtClean="0">
                <a:solidFill>
                  <a:srgbClr val="00B0F0"/>
                </a:solidFill>
              </a:rPr>
              <a:t>(DBN-DNN) or discriminative pre-training. </a:t>
            </a:r>
            <a:endParaRPr lang="en-US" sz="1600" dirty="0">
              <a:solidFill>
                <a:srgbClr val="00B0F0"/>
              </a:solidFill>
            </a:endParaRPr>
          </a:p>
          <a:p>
            <a:pPr marL="512883" indent="-512883">
              <a:buFont typeface="Calibri" pitchFamily="34" charset="0"/>
              <a:buAutoNum type="arabicPeriod"/>
            </a:pPr>
            <a:r>
              <a:rPr lang="en-US" sz="1600" b="1" dirty="0"/>
              <a:t>Deep auto-encoder: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 DNN whose output is the data input itself, often pre-trained with DBN (Deng/Hinton,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interspeech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2010; Hinton, Science 2006)</a:t>
            </a:r>
          </a:p>
          <a:p>
            <a:pPr marL="512883" indent="-512883"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3403BD"/>
                </a:solidFill>
              </a:rPr>
              <a:t>Deep Convex/Stacking </a:t>
            </a:r>
            <a:r>
              <a:rPr lang="en-US" sz="1800" b="1" dirty="0">
                <a:solidFill>
                  <a:srgbClr val="3403BD"/>
                </a:solidFill>
              </a:rPr>
              <a:t>networks </a:t>
            </a:r>
            <a:r>
              <a:rPr lang="en-US" sz="1800" b="1" dirty="0" smtClean="0">
                <a:solidFill>
                  <a:srgbClr val="3403BD"/>
                </a:solidFill>
              </a:rPr>
              <a:t>(DCN/DSN</a:t>
            </a:r>
            <a:r>
              <a:rPr lang="en-US" sz="1800" b="1" dirty="0">
                <a:solidFill>
                  <a:srgbClr val="3403BD"/>
                </a:solidFill>
              </a:rPr>
              <a:t>), Tensor-DSN,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495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sz="3200" b="1" i="1" dirty="0"/>
              <a:t>Encoder: Two-Stage Production Mechanisms</a:t>
            </a:r>
            <a:endParaRPr lang="en-US" sz="2000" b="1" i="1" dirty="0"/>
          </a:p>
        </p:txBody>
      </p:sp>
      <p:pic>
        <p:nvPicPr>
          <p:cNvPr id="121860" name="Picture 4" descr="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32"/>
            <a:ext cx="914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39751" y="3249614"/>
            <a:ext cx="1319213" cy="40427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message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 rot="4198771">
            <a:off x="521494" y="4671219"/>
            <a:ext cx="19875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motor/articulators</a:t>
            </a:r>
          </a:p>
        </p:txBody>
      </p:sp>
      <p:sp>
        <p:nvSpPr>
          <p:cNvPr id="121868" name="Rectangle 12"/>
          <p:cNvSpPr>
            <a:spLocks noChangeAspect="1" noChangeArrowheads="1"/>
          </p:cNvSpPr>
          <p:nvPr/>
        </p:nvSpPr>
        <p:spPr bwMode="auto">
          <a:xfrm>
            <a:off x="3455988" y="5734050"/>
            <a:ext cx="2197100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pPr marL="113991" lvl="1" indent="1588"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tabLst>
                <a:tab pos="1249149" algn="r"/>
                <a:tab pos="1486627" algn="l"/>
              </a:tabLst>
            </a:pPr>
            <a:r>
              <a:rPr lang="en-US" sz="1600" b="1"/>
              <a:t>Speech Acoustics</a:t>
            </a: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2124075" y="5084764"/>
            <a:ext cx="714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2376489" y="4976813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78" name="Freeform 22"/>
          <p:cNvSpPr>
            <a:spLocks/>
          </p:cNvSpPr>
          <p:nvPr/>
        </p:nvSpPr>
        <p:spPr bwMode="auto">
          <a:xfrm>
            <a:off x="4795838" y="3114675"/>
            <a:ext cx="652462" cy="623888"/>
          </a:xfrm>
          <a:custGeom>
            <a:avLst/>
            <a:gdLst>
              <a:gd name="T0" fmla="*/ 388 w 411"/>
              <a:gd name="T1" fmla="*/ 175 h 393"/>
              <a:gd name="T2" fmla="*/ 315 w 411"/>
              <a:gd name="T3" fmla="*/ 65 h 393"/>
              <a:gd name="T4" fmla="*/ 160 w 411"/>
              <a:gd name="T5" fmla="*/ 2 h 393"/>
              <a:gd name="T6" fmla="*/ 115 w 411"/>
              <a:gd name="T7" fmla="*/ 11 h 393"/>
              <a:gd name="T8" fmla="*/ 151 w 411"/>
              <a:gd name="T9" fmla="*/ 47 h 393"/>
              <a:gd name="T10" fmla="*/ 160 w 411"/>
              <a:gd name="T11" fmla="*/ 93 h 393"/>
              <a:gd name="T12" fmla="*/ 88 w 411"/>
              <a:gd name="T13" fmla="*/ 75 h 393"/>
              <a:gd name="T14" fmla="*/ 42 w 411"/>
              <a:gd name="T15" fmla="*/ 65 h 393"/>
              <a:gd name="T16" fmla="*/ 15 w 411"/>
              <a:gd name="T17" fmla="*/ 56 h 393"/>
              <a:gd name="T18" fmla="*/ 15 w 411"/>
              <a:gd name="T19" fmla="*/ 138 h 393"/>
              <a:gd name="T20" fmla="*/ 70 w 411"/>
              <a:gd name="T21" fmla="*/ 165 h 393"/>
              <a:gd name="T22" fmla="*/ 142 w 411"/>
              <a:gd name="T23" fmla="*/ 202 h 393"/>
              <a:gd name="T24" fmla="*/ 197 w 411"/>
              <a:gd name="T25" fmla="*/ 238 h 393"/>
              <a:gd name="T26" fmla="*/ 242 w 411"/>
              <a:gd name="T27" fmla="*/ 284 h 393"/>
              <a:gd name="T28" fmla="*/ 297 w 411"/>
              <a:gd name="T29" fmla="*/ 302 h 393"/>
              <a:gd name="T30" fmla="*/ 333 w 411"/>
              <a:gd name="T31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1" h="393">
                <a:moveTo>
                  <a:pt x="388" y="175"/>
                </a:moveTo>
                <a:cubicBezTo>
                  <a:pt x="411" y="105"/>
                  <a:pt x="365" y="93"/>
                  <a:pt x="315" y="65"/>
                </a:cubicBezTo>
                <a:cubicBezTo>
                  <a:pt x="254" y="31"/>
                  <a:pt x="229" y="16"/>
                  <a:pt x="160" y="2"/>
                </a:cubicBezTo>
                <a:cubicBezTo>
                  <a:pt x="145" y="5"/>
                  <a:pt x="126" y="0"/>
                  <a:pt x="115" y="11"/>
                </a:cubicBezTo>
                <a:cubicBezTo>
                  <a:pt x="91" y="35"/>
                  <a:pt x="151" y="47"/>
                  <a:pt x="151" y="47"/>
                </a:cubicBezTo>
                <a:cubicBezTo>
                  <a:pt x="156" y="51"/>
                  <a:pt x="197" y="80"/>
                  <a:pt x="160" y="93"/>
                </a:cubicBezTo>
                <a:cubicBezTo>
                  <a:pt x="149" y="97"/>
                  <a:pt x="102" y="80"/>
                  <a:pt x="88" y="75"/>
                </a:cubicBezTo>
                <a:cubicBezTo>
                  <a:pt x="62" y="47"/>
                  <a:pt x="59" y="14"/>
                  <a:pt x="42" y="65"/>
                </a:cubicBezTo>
                <a:cubicBezTo>
                  <a:pt x="33" y="62"/>
                  <a:pt x="21" y="49"/>
                  <a:pt x="15" y="56"/>
                </a:cubicBezTo>
                <a:cubicBezTo>
                  <a:pt x="4" y="69"/>
                  <a:pt x="0" y="119"/>
                  <a:pt x="15" y="138"/>
                </a:cubicBezTo>
                <a:cubicBezTo>
                  <a:pt x="28" y="154"/>
                  <a:pt x="52" y="159"/>
                  <a:pt x="70" y="165"/>
                </a:cubicBezTo>
                <a:cubicBezTo>
                  <a:pt x="124" y="222"/>
                  <a:pt x="30" y="129"/>
                  <a:pt x="142" y="202"/>
                </a:cubicBezTo>
                <a:cubicBezTo>
                  <a:pt x="160" y="214"/>
                  <a:pt x="197" y="238"/>
                  <a:pt x="197" y="238"/>
                </a:cubicBezTo>
                <a:cubicBezTo>
                  <a:pt x="213" y="261"/>
                  <a:pt x="215" y="272"/>
                  <a:pt x="242" y="284"/>
                </a:cubicBezTo>
                <a:cubicBezTo>
                  <a:pt x="260" y="292"/>
                  <a:pt x="297" y="302"/>
                  <a:pt x="297" y="302"/>
                </a:cubicBezTo>
                <a:cubicBezTo>
                  <a:pt x="306" y="328"/>
                  <a:pt x="311" y="371"/>
                  <a:pt x="333" y="393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3203575" y="944582"/>
            <a:ext cx="6408738" cy="569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/>
          </a:p>
        </p:txBody>
      </p:sp>
      <p:sp>
        <p:nvSpPr>
          <p:cNvPr id="121870" name="Freeform 14"/>
          <p:cNvSpPr>
            <a:spLocks noChangeAspect="1"/>
          </p:cNvSpPr>
          <p:nvPr/>
        </p:nvSpPr>
        <p:spPr bwMode="auto">
          <a:xfrm>
            <a:off x="3132157" y="5084782"/>
            <a:ext cx="1330325" cy="396875"/>
          </a:xfrm>
          <a:custGeom>
            <a:avLst/>
            <a:gdLst>
              <a:gd name="T0" fmla="*/ 0 w 465"/>
              <a:gd name="T1" fmla="*/ 117 h 216"/>
              <a:gd name="T2" fmla="*/ 24 w 465"/>
              <a:gd name="T3" fmla="*/ 78 h 216"/>
              <a:gd name="T4" fmla="*/ 39 w 465"/>
              <a:gd name="T5" fmla="*/ 159 h 216"/>
              <a:gd name="T6" fmla="*/ 60 w 465"/>
              <a:gd name="T7" fmla="*/ 30 h 216"/>
              <a:gd name="T8" fmla="*/ 75 w 465"/>
              <a:gd name="T9" fmla="*/ 177 h 216"/>
              <a:gd name="T10" fmla="*/ 87 w 465"/>
              <a:gd name="T11" fmla="*/ 6 h 216"/>
              <a:gd name="T12" fmla="*/ 93 w 465"/>
              <a:gd name="T13" fmla="*/ 207 h 216"/>
              <a:gd name="T14" fmla="*/ 111 w 465"/>
              <a:gd name="T15" fmla="*/ 0 h 216"/>
              <a:gd name="T16" fmla="*/ 117 w 465"/>
              <a:gd name="T17" fmla="*/ 216 h 216"/>
              <a:gd name="T18" fmla="*/ 135 w 465"/>
              <a:gd name="T19" fmla="*/ 15 h 216"/>
              <a:gd name="T20" fmla="*/ 147 w 465"/>
              <a:gd name="T21" fmla="*/ 180 h 216"/>
              <a:gd name="T22" fmla="*/ 162 w 465"/>
              <a:gd name="T23" fmla="*/ 33 h 216"/>
              <a:gd name="T24" fmla="*/ 171 w 465"/>
              <a:gd name="T25" fmla="*/ 168 h 216"/>
              <a:gd name="T26" fmla="*/ 192 w 465"/>
              <a:gd name="T27" fmla="*/ 69 h 216"/>
              <a:gd name="T28" fmla="*/ 201 w 465"/>
              <a:gd name="T29" fmla="*/ 150 h 216"/>
              <a:gd name="T30" fmla="*/ 210 w 465"/>
              <a:gd name="T31" fmla="*/ 78 h 216"/>
              <a:gd name="T32" fmla="*/ 231 w 465"/>
              <a:gd name="T33" fmla="*/ 150 h 216"/>
              <a:gd name="T34" fmla="*/ 243 w 465"/>
              <a:gd name="T35" fmla="*/ 63 h 216"/>
              <a:gd name="T36" fmla="*/ 264 w 465"/>
              <a:gd name="T37" fmla="*/ 165 h 216"/>
              <a:gd name="T38" fmla="*/ 276 w 465"/>
              <a:gd name="T39" fmla="*/ 24 h 216"/>
              <a:gd name="T40" fmla="*/ 300 w 465"/>
              <a:gd name="T41" fmla="*/ 192 h 216"/>
              <a:gd name="T42" fmla="*/ 318 w 465"/>
              <a:gd name="T43" fmla="*/ 12 h 216"/>
              <a:gd name="T44" fmla="*/ 339 w 465"/>
              <a:gd name="T45" fmla="*/ 207 h 216"/>
              <a:gd name="T46" fmla="*/ 360 w 465"/>
              <a:gd name="T47" fmla="*/ 15 h 216"/>
              <a:gd name="T48" fmla="*/ 381 w 465"/>
              <a:gd name="T49" fmla="*/ 195 h 216"/>
              <a:gd name="T50" fmla="*/ 396 w 465"/>
              <a:gd name="T51" fmla="*/ 39 h 216"/>
              <a:gd name="T52" fmla="*/ 417 w 465"/>
              <a:gd name="T53" fmla="*/ 168 h 216"/>
              <a:gd name="T54" fmla="*/ 429 w 465"/>
              <a:gd name="T55" fmla="*/ 72 h 216"/>
              <a:gd name="T56" fmla="*/ 450 w 465"/>
              <a:gd name="T57" fmla="*/ 141 h 216"/>
              <a:gd name="T58" fmla="*/ 465 w 465"/>
              <a:gd name="T59" fmla="*/ 10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16">
                <a:moveTo>
                  <a:pt x="0" y="117"/>
                </a:moveTo>
                <a:lnTo>
                  <a:pt x="24" y="78"/>
                </a:lnTo>
                <a:lnTo>
                  <a:pt x="39" y="159"/>
                </a:lnTo>
                <a:lnTo>
                  <a:pt x="60" y="30"/>
                </a:lnTo>
                <a:lnTo>
                  <a:pt x="75" y="177"/>
                </a:lnTo>
                <a:lnTo>
                  <a:pt x="87" y="6"/>
                </a:lnTo>
                <a:lnTo>
                  <a:pt x="93" y="207"/>
                </a:lnTo>
                <a:lnTo>
                  <a:pt x="111" y="0"/>
                </a:lnTo>
                <a:lnTo>
                  <a:pt x="117" y="216"/>
                </a:lnTo>
                <a:lnTo>
                  <a:pt x="135" y="15"/>
                </a:lnTo>
                <a:lnTo>
                  <a:pt x="147" y="180"/>
                </a:lnTo>
                <a:lnTo>
                  <a:pt x="162" y="33"/>
                </a:lnTo>
                <a:lnTo>
                  <a:pt x="171" y="168"/>
                </a:lnTo>
                <a:lnTo>
                  <a:pt x="192" y="69"/>
                </a:lnTo>
                <a:lnTo>
                  <a:pt x="201" y="150"/>
                </a:lnTo>
                <a:lnTo>
                  <a:pt x="210" y="78"/>
                </a:lnTo>
                <a:lnTo>
                  <a:pt x="231" y="150"/>
                </a:lnTo>
                <a:lnTo>
                  <a:pt x="243" y="63"/>
                </a:lnTo>
                <a:lnTo>
                  <a:pt x="264" y="165"/>
                </a:lnTo>
                <a:lnTo>
                  <a:pt x="276" y="24"/>
                </a:lnTo>
                <a:lnTo>
                  <a:pt x="300" y="192"/>
                </a:lnTo>
                <a:lnTo>
                  <a:pt x="318" y="12"/>
                </a:lnTo>
                <a:lnTo>
                  <a:pt x="339" y="207"/>
                </a:lnTo>
                <a:lnTo>
                  <a:pt x="360" y="15"/>
                </a:lnTo>
                <a:lnTo>
                  <a:pt x="381" y="195"/>
                </a:lnTo>
                <a:lnTo>
                  <a:pt x="396" y="39"/>
                </a:lnTo>
                <a:lnTo>
                  <a:pt x="417" y="168"/>
                </a:lnTo>
                <a:lnTo>
                  <a:pt x="429" y="72"/>
                </a:lnTo>
                <a:lnTo>
                  <a:pt x="450" y="141"/>
                </a:lnTo>
                <a:lnTo>
                  <a:pt x="465" y="102"/>
                </a:lnTo>
              </a:path>
            </a:pathLst>
          </a:custGeom>
          <a:noFill/>
          <a:ln w="28575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1979613" y="2492394"/>
            <a:ext cx="1727200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3527444" y="1052513"/>
            <a:ext cx="5400675" cy="2603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Phonology (higher level):</a:t>
            </a:r>
          </a:p>
          <a:p>
            <a:pPr>
              <a:buFontTx/>
              <a:buChar char="•"/>
            </a:pPr>
            <a:r>
              <a:rPr lang="en-US"/>
              <a:t>Symbolic encoding of linguistic message</a:t>
            </a:r>
          </a:p>
          <a:p>
            <a:pPr>
              <a:buFontTx/>
              <a:buChar char="•"/>
            </a:pPr>
            <a:r>
              <a:rPr lang="en-US"/>
              <a:t>Discrete representation by phonological features</a:t>
            </a:r>
          </a:p>
          <a:p>
            <a:pPr>
              <a:buFontTx/>
              <a:buChar char="•"/>
            </a:pPr>
            <a:r>
              <a:rPr lang="en-US"/>
              <a:t>Loosely-coupled multiple feature tiers</a:t>
            </a:r>
          </a:p>
          <a:p>
            <a:pPr>
              <a:buFontTx/>
              <a:buChar char="•"/>
            </a:pPr>
            <a:r>
              <a:rPr lang="en-US"/>
              <a:t>Overcome beads-on-a-string phone model</a:t>
            </a:r>
          </a:p>
          <a:p>
            <a:pPr>
              <a:buFontTx/>
              <a:buChar char="•"/>
            </a:pPr>
            <a:r>
              <a:rPr lang="en-US"/>
              <a:t>Theories of distinctive features, feature geometry</a:t>
            </a:r>
          </a:p>
          <a:p>
            <a:r>
              <a:rPr lang="en-US"/>
              <a:t> &amp; articulatory phonology</a:t>
            </a:r>
          </a:p>
          <a:p>
            <a:pPr>
              <a:buFontTx/>
              <a:buChar char="•"/>
            </a:pPr>
            <a:r>
              <a:rPr lang="en-US"/>
              <a:t> Account for partial/full sound deletion/modification</a:t>
            </a:r>
          </a:p>
          <a:p>
            <a:r>
              <a:rPr lang="en-US"/>
              <a:t>  in casual speech </a:t>
            </a:r>
          </a:p>
        </p:txBody>
      </p:sp>
      <p:sp>
        <p:nvSpPr>
          <p:cNvPr id="121884" name="Freeform 28"/>
          <p:cNvSpPr>
            <a:spLocks/>
          </p:cNvSpPr>
          <p:nvPr/>
        </p:nvSpPr>
        <p:spPr bwMode="auto">
          <a:xfrm>
            <a:off x="1943119" y="2852739"/>
            <a:ext cx="180975" cy="114300"/>
          </a:xfrm>
          <a:custGeom>
            <a:avLst/>
            <a:gdLst>
              <a:gd name="T0" fmla="*/ 114 w 114"/>
              <a:gd name="T1" fmla="*/ 72 h 72"/>
              <a:gd name="T2" fmla="*/ 91 w 114"/>
              <a:gd name="T3" fmla="*/ 27 h 72"/>
              <a:gd name="T4" fmla="*/ 46 w 114"/>
              <a:gd name="T5" fmla="*/ 4 h 72"/>
              <a:gd name="T6" fmla="*/ 0 w 114"/>
              <a:gd name="T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2">
                <a:moveTo>
                  <a:pt x="114" y="72"/>
                </a:moveTo>
                <a:cubicBezTo>
                  <a:pt x="108" y="55"/>
                  <a:pt x="102" y="38"/>
                  <a:pt x="91" y="27"/>
                </a:cubicBezTo>
                <a:cubicBezTo>
                  <a:pt x="80" y="16"/>
                  <a:pt x="61" y="8"/>
                  <a:pt x="46" y="4"/>
                </a:cubicBezTo>
                <a:cubicBezTo>
                  <a:pt x="31" y="0"/>
                  <a:pt x="11" y="8"/>
                  <a:pt x="0" y="4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87" name="AutoShape 31"/>
          <p:cNvSpPr>
            <a:spLocks noChangeArrowheads="1"/>
          </p:cNvSpPr>
          <p:nvPr/>
        </p:nvSpPr>
        <p:spPr bwMode="auto">
          <a:xfrm>
            <a:off x="1655763" y="2852739"/>
            <a:ext cx="252412" cy="107950"/>
          </a:xfrm>
          <a:prstGeom prst="parallelogram">
            <a:avLst>
              <a:gd name="adj" fmla="val 58456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1888" name="AutoShape 32"/>
          <p:cNvSpPr>
            <a:spLocks noChangeArrowheads="1"/>
          </p:cNvSpPr>
          <p:nvPr/>
        </p:nvSpPr>
        <p:spPr bwMode="auto">
          <a:xfrm>
            <a:off x="1403350" y="2924194"/>
            <a:ext cx="612775" cy="144463"/>
          </a:xfrm>
          <a:prstGeom prst="parallelogram">
            <a:avLst>
              <a:gd name="adj" fmla="val 10604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1889" name="Freeform 33"/>
          <p:cNvSpPr>
            <a:spLocks/>
          </p:cNvSpPr>
          <p:nvPr/>
        </p:nvSpPr>
        <p:spPr bwMode="auto">
          <a:xfrm>
            <a:off x="1547813" y="2924194"/>
            <a:ext cx="107950" cy="180975"/>
          </a:xfrm>
          <a:custGeom>
            <a:avLst/>
            <a:gdLst>
              <a:gd name="T0" fmla="*/ 114 w 114"/>
              <a:gd name="T1" fmla="*/ 72 h 72"/>
              <a:gd name="T2" fmla="*/ 91 w 114"/>
              <a:gd name="T3" fmla="*/ 27 h 72"/>
              <a:gd name="T4" fmla="*/ 46 w 114"/>
              <a:gd name="T5" fmla="*/ 4 h 72"/>
              <a:gd name="T6" fmla="*/ 0 w 114"/>
              <a:gd name="T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2">
                <a:moveTo>
                  <a:pt x="114" y="72"/>
                </a:moveTo>
                <a:cubicBezTo>
                  <a:pt x="108" y="55"/>
                  <a:pt x="102" y="38"/>
                  <a:pt x="91" y="27"/>
                </a:cubicBezTo>
                <a:cubicBezTo>
                  <a:pt x="80" y="16"/>
                  <a:pt x="61" y="8"/>
                  <a:pt x="46" y="4"/>
                </a:cubicBezTo>
                <a:cubicBezTo>
                  <a:pt x="31" y="0"/>
                  <a:pt x="11" y="8"/>
                  <a:pt x="0" y="4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90" name="Text Box 34"/>
          <p:cNvSpPr txBox="1">
            <a:spLocks noChangeArrowheads="1"/>
          </p:cNvSpPr>
          <p:nvPr/>
        </p:nvSpPr>
        <p:spPr bwMode="auto">
          <a:xfrm>
            <a:off x="647700" y="1773257"/>
            <a:ext cx="1873250" cy="52863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SPEAKER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1891" name="Line 35"/>
          <p:cNvSpPr>
            <a:spLocks noChangeShapeType="1"/>
          </p:cNvSpPr>
          <p:nvPr/>
        </p:nvSpPr>
        <p:spPr bwMode="auto">
          <a:xfrm flipV="1">
            <a:off x="2519382" y="2168525"/>
            <a:ext cx="1042987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92" name="Text Box 36"/>
          <p:cNvSpPr txBox="1">
            <a:spLocks noChangeArrowheads="1"/>
          </p:cNvSpPr>
          <p:nvPr/>
        </p:nvSpPr>
        <p:spPr bwMode="auto">
          <a:xfrm>
            <a:off x="4572001" y="3933826"/>
            <a:ext cx="4392613" cy="26035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Phonetics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(lower level):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Convert discrete linguistic features to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continuous acoustics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Mediated by motor control &amp; articulatory     dynamics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from articulatory variables to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VT area function to acoustics 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Account for co-articulation and reduction   (target undershoot), etc.</a:t>
            </a:r>
          </a:p>
        </p:txBody>
      </p:sp>
      <p:sp>
        <p:nvSpPr>
          <p:cNvPr id="121893" name="Line 37"/>
          <p:cNvSpPr>
            <a:spLocks noChangeShapeType="1"/>
          </p:cNvSpPr>
          <p:nvPr/>
        </p:nvSpPr>
        <p:spPr bwMode="auto">
          <a:xfrm flipV="1">
            <a:off x="3708400" y="4257675"/>
            <a:ext cx="8270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1894" name="AutoShape 38"/>
          <p:cNvSpPr>
            <a:spLocks/>
          </p:cNvSpPr>
          <p:nvPr/>
        </p:nvSpPr>
        <p:spPr bwMode="auto">
          <a:xfrm rot="-1664800">
            <a:off x="2124075" y="2420938"/>
            <a:ext cx="503238" cy="1081087"/>
          </a:xfrm>
          <a:prstGeom prst="rightBrace">
            <a:avLst>
              <a:gd name="adj1" fmla="val 17902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1896" name="AutoShape 40"/>
          <p:cNvSpPr>
            <a:spLocks/>
          </p:cNvSpPr>
          <p:nvPr/>
        </p:nvSpPr>
        <p:spPr bwMode="auto">
          <a:xfrm rot="-841842">
            <a:off x="3203575" y="3789365"/>
            <a:ext cx="503238" cy="1081087"/>
          </a:xfrm>
          <a:prstGeom prst="rightBrace">
            <a:avLst>
              <a:gd name="adj1" fmla="val 17902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5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495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sz="3200" b="1" i="1"/>
              <a:t>Encoder: Phonological Modeling</a:t>
            </a:r>
            <a:endParaRPr lang="en-US" sz="2000" b="1" i="1"/>
          </a:p>
        </p:txBody>
      </p:sp>
      <p:pic>
        <p:nvPicPr>
          <p:cNvPr id="122884" name="Picture 4" descr="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32"/>
            <a:ext cx="914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39751" y="3249614"/>
            <a:ext cx="1319213" cy="40427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message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 rot="4198771">
            <a:off x="521494" y="4671219"/>
            <a:ext cx="19875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motor/articulators</a:t>
            </a:r>
          </a:p>
        </p:txBody>
      </p:sp>
      <p:sp>
        <p:nvSpPr>
          <p:cNvPr id="122887" name="Rectangle 7"/>
          <p:cNvSpPr>
            <a:spLocks noChangeAspect="1" noChangeArrowheads="1"/>
          </p:cNvSpPr>
          <p:nvPr/>
        </p:nvSpPr>
        <p:spPr bwMode="auto">
          <a:xfrm>
            <a:off x="3455988" y="5734050"/>
            <a:ext cx="2197100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pPr marL="113991" lvl="1" indent="1588"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tabLst>
                <a:tab pos="1249149" algn="r"/>
                <a:tab pos="1486627" algn="l"/>
              </a:tabLst>
            </a:pPr>
            <a:r>
              <a:rPr lang="en-US" sz="1600" b="1"/>
              <a:t>Speech Acoustics</a:t>
            </a: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2124075" y="5084764"/>
            <a:ext cx="714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2376489" y="4976813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2890" name="Freeform 10"/>
          <p:cNvSpPr>
            <a:spLocks/>
          </p:cNvSpPr>
          <p:nvPr/>
        </p:nvSpPr>
        <p:spPr bwMode="auto">
          <a:xfrm>
            <a:off x="4795838" y="3114675"/>
            <a:ext cx="652462" cy="623888"/>
          </a:xfrm>
          <a:custGeom>
            <a:avLst/>
            <a:gdLst>
              <a:gd name="T0" fmla="*/ 388 w 411"/>
              <a:gd name="T1" fmla="*/ 175 h 393"/>
              <a:gd name="T2" fmla="*/ 315 w 411"/>
              <a:gd name="T3" fmla="*/ 65 h 393"/>
              <a:gd name="T4" fmla="*/ 160 w 411"/>
              <a:gd name="T5" fmla="*/ 2 h 393"/>
              <a:gd name="T6" fmla="*/ 115 w 411"/>
              <a:gd name="T7" fmla="*/ 11 h 393"/>
              <a:gd name="T8" fmla="*/ 151 w 411"/>
              <a:gd name="T9" fmla="*/ 47 h 393"/>
              <a:gd name="T10" fmla="*/ 160 w 411"/>
              <a:gd name="T11" fmla="*/ 93 h 393"/>
              <a:gd name="T12" fmla="*/ 88 w 411"/>
              <a:gd name="T13" fmla="*/ 75 h 393"/>
              <a:gd name="T14" fmla="*/ 42 w 411"/>
              <a:gd name="T15" fmla="*/ 65 h 393"/>
              <a:gd name="T16" fmla="*/ 15 w 411"/>
              <a:gd name="T17" fmla="*/ 56 h 393"/>
              <a:gd name="T18" fmla="*/ 15 w 411"/>
              <a:gd name="T19" fmla="*/ 138 h 393"/>
              <a:gd name="T20" fmla="*/ 70 w 411"/>
              <a:gd name="T21" fmla="*/ 165 h 393"/>
              <a:gd name="T22" fmla="*/ 142 w 411"/>
              <a:gd name="T23" fmla="*/ 202 h 393"/>
              <a:gd name="T24" fmla="*/ 197 w 411"/>
              <a:gd name="T25" fmla="*/ 238 h 393"/>
              <a:gd name="T26" fmla="*/ 242 w 411"/>
              <a:gd name="T27" fmla="*/ 284 h 393"/>
              <a:gd name="T28" fmla="*/ 297 w 411"/>
              <a:gd name="T29" fmla="*/ 302 h 393"/>
              <a:gd name="T30" fmla="*/ 333 w 411"/>
              <a:gd name="T31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1" h="393">
                <a:moveTo>
                  <a:pt x="388" y="175"/>
                </a:moveTo>
                <a:cubicBezTo>
                  <a:pt x="411" y="105"/>
                  <a:pt x="365" y="93"/>
                  <a:pt x="315" y="65"/>
                </a:cubicBezTo>
                <a:cubicBezTo>
                  <a:pt x="254" y="31"/>
                  <a:pt x="229" y="16"/>
                  <a:pt x="160" y="2"/>
                </a:cubicBezTo>
                <a:cubicBezTo>
                  <a:pt x="145" y="5"/>
                  <a:pt x="126" y="0"/>
                  <a:pt x="115" y="11"/>
                </a:cubicBezTo>
                <a:cubicBezTo>
                  <a:pt x="91" y="35"/>
                  <a:pt x="151" y="47"/>
                  <a:pt x="151" y="47"/>
                </a:cubicBezTo>
                <a:cubicBezTo>
                  <a:pt x="156" y="51"/>
                  <a:pt x="197" y="80"/>
                  <a:pt x="160" y="93"/>
                </a:cubicBezTo>
                <a:cubicBezTo>
                  <a:pt x="149" y="97"/>
                  <a:pt x="102" y="80"/>
                  <a:pt x="88" y="75"/>
                </a:cubicBezTo>
                <a:cubicBezTo>
                  <a:pt x="62" y="47"/>
                  <a:pt x="59" y="14"/>
                  <a:pt x="42" y="65"/>
                </a:cubicBezTo>
                <a:cubicBezTo>
                  <a:pt x="33" y="62"/>
                  <a:pt x="21" y="49"/>
                  <a:pt x="15" y="56"/>
                </a:cubicBezTo>
                <a:cubicBezTo>
                  <a:pt x="4" y="69"/>
                  <a:pt x="0" y="119"/>
                  <a:pt x="15" y="138"/>
                </a:cubicBezTo>
                <a:cubicBezTo>
                  <a:pt x="28" y="154"/>
                  <a:pt x="52" y="159"/>
                  <a:pt x="70" y="165"/>
                </a:cubicBezTo>
                <a:cubicBezTo>
                  <a:pt x="124" y="222"/>
                  <a:pt x="30" y="129"/>
                  <a:pt x="142" y="202"/>
                </a:cubicBezTo>
                <a:cubicBezTo>
                  <a:pt x="160" y="214"/>
                  <a:pt x="197" y="238"/>
                  <a:pt x="197" y="238"/>
                </a:cubicBezTo>
                <a:cubicBezTo>
                  <a:pt x="213" y="261"/>
                  <a:pt x="215" y="272"/>
                  <a:pt x="242" y="284"/>
                </a:cubicBezTo>
                <a:cubicBezTo>
                  <a:pt x="260" y="292"/>
                  <a:pt x="297" y="302"/>
                  <a:pt x="297" y="302"/>
                </a:cubicBezTo>
                <a:cubicBezTo>
                  <a:pt x="306" y="328"/>
                  <a:pt x="311" y="371"/>
                  <a:pt x="333" y="393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3203575" y="944582"/>
            <a:ext cx="6408738" cy="569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/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1979613" y="2492394"/>
            <a:ext cx="1727200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3600451" y="1089044"/>
            <a:ext cx="6011863" cy="19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Computational phonology: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 b="1"/>
              <a:t>Represent pronunciation variations as</a:t>
            </a:r>
          </a:p>
          <a:p>
            <a:r>
              <a:rPr lang="en-US" sz="2000" b="1"/>
              <a:t>  constrained factorial Markov chain </a:t>
            </a:r>
          </a:p>
          <a:p>
            <a:pPr>
              <a:buFontTx/>
              <a:buChar char="•"/>
            </a:pPr>
            <a:r>
              <a:rPr lang="en-US" sz="2000" b="1"/>
              <a:t> Constraint: from articulatory phonology</a:t>
            </a:r>
          </a:p>
          <a:p>
            <a:pPr>
              <a:buFontTx/>
              <a:buChar char="•"/>
            </a:pPr>
            <a:r>
              <a:rPr lang="en-US" sz="2000" b="1"/>
              <a:t> Language-universal representation</a:t>
            </a:r>
          </a:p>
          <a:p>
            <a:endParaRPr lang="en-US" sz="2000" b="1"/>
          </a:p>
        </p:txBody>
      </p:sp>
      <p:sp>
        <p:nvSpPr>
          <p:cNvPr id="122895" name="Freeform 15"/>
          <p:cNvSpPr>
            <a:spLocks/>
          </p:cNvSpPr>
          <p:nvPr/>
        </p:nvSpPr>
        <p:spPr bwMode="auto">
          <a:xfrm>
            <a:off x="1943119" y="2852739"/>
            <a:ext cx="180975" cy="114300"/>
          </a:xfrm>
          <a:custGeom>
            <a:avLst/>
            <a:gdLst>
              <a:gd name="T0" fmla="*/ 114 w 114"/>
              <a:gd name="T1" fmla="*/ 72 h 72"/>
              <a:gd name="T2" fmla="*/ 91 w 114"/>
              <a:gd name="T3" fmla="*/ 27 h 72"/>
              <a:gd name="T4" fmla="*/ 46 w 114"/>
              <a:gd name="T5" fmla="*/ 4 h 72"/>
              <a:gd name="T6" fmla="*/ 0 w 114"/>
              <a:gd name="T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2">
                <a:moveTo>
                  <a:pt x="114" y="72"/>
                </a:moveTo>
                <a:cubicBezTo>
                  <a:pt x="108" y="55"/>
                  <a:pt x="102" y="38"/>
                  <a:pt x="91" y="27"/>
                </a:cubicBezTo>
                <a:cubicBezTo>
                  <a:pt x="80" y="16"/>
                  <a:pt x="61" y="8"/>
                  <a:pt x="46" y="4"/>
                </a:cubicBezTo>
                <a:cubicBezTo>
                  <a:pt x="31" y="0"/>
                  <a:pt x="11" y="8"/>
                  <a:pt x="0" y="4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2896" name="AutoShape 16"/>
          <p:cNvSpPr>
            <a:spLocks noChangeArrowheads="1"/>
          </p:cNvSpPr>
          <p:nvPr/>
        </p:nvSpPr>
        <p:spPr bwMode="auto">
          <a:xfrm>
            <a:off x="1655763" y="2852739"/>
            <a:ext cx="252412" cy="107950"/>
          </a:xfrm>
          <a:prstGeom prst="parallelogram">
            <a:avLst>
              <a:gd name="adj" fmla="val 58456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1403350" y="2924194"/>
            <a:ext cx="612775" cy="144463"/>
          </a:xfrm>
          <a:prstGeom prst="parallelogram">
            <a:avLst>
              <a:gd name="adj" fmla="val 10604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2898" name="Freeform 18"/>
          <p:cNvSpPr>
            <a:spLocks/>
          </p:cNvSpPr>
          <p:nvPr/>
        </p:nvSpPr>
        <p:spPr bwMode="auto">
          <a:xfrm>
            <a:off x="1547813" y="2924194"/>
            <a:ext cx="107950" cy="180975"/>
          </a:xfrm>
          <a:custGeom>
            <a:avLst/>
            <a:gdLst>
              <a:gd name="T0" fmla="*/ 114 w 114"/>
              <a:gd name="T1" fmla="*/ 72 h 72"/>
              <a:gd name="T2" fmla="*/ 91 w 114"/>
              <a:gd name="T3" fmla="*/ 27 h 72"/>
              <a:gd name="T4" fmla="*/ 46 w 114"/>
              <a:gd name="T5" fmla="*/ 4 h 72"/>
              <a:gd name="T6" fmla="*/ 0 w 114"/>
              <a:gd name="T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2">
                <a:moveTo>
                  <a:pt x="114" y="72"/>
                </a:moveTo>
                <a:cubicBezTo>
                  <a:pt x="108" y="55"/>
                  <a:pt x="102" y="38"/>
                  <a:pt x="91" y="27"/>
                </a:cubicBezTo>
                <a:cubicBezTo>
                  <a:pt x="80" y="16"/>
                  <a:pt x="61" y="8"/>
                  <a:pt x="46" y="4"/>
                </a:cubicBezTo>
                <a:cubicBezTo>
                  <a:pt x="31" y="0"/>
                  <a:pt x="11" y="8"/>
                  <a:pt x="0" y="4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647700" y="1773257"/>
            <a:ext cx="1873250" cy="52863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SPEAKER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00" name="Line 20"/>
          <p:cNvSpPr>
            <a:spLocks noChangeShapeType="1"/>
          </p:cNvSpPr>
          <p:nvPr/>
        </p:nvSpPr>
        <p:spPr bwMode="auto">
          <a:xfrm flipV="1">
            <a:off x="2268539" y="2062163"/>
            <a:ext cx="1312862" cy="9255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pic>
        <p:nvPicPr>
          <p:cNvPr id="122903" name="Picture 23" descr="ch8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2636838"/>
            <a:ext cx="7091363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5508626" y="2997219"/>
            <a:ext cx="1231614" cy="36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i="1"/>
              <a:t>ten themes</a:t>
            </a:r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4679950" y="3357563"/>
            <a:ext cx="3348967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/>
              <a:t>/  t         </a:t>
            </a:r>
            <a:r>
              <a:rPr lang="el-GR"/>
              <a:t>ε</a:t>
            </a:r>
            <a:r>
              <a:rPr lang="en-US"/>
              <a:t>         n      </a:t>
            </a:r>
            <a:r>
              <a:rPr lang="ru-RU">
                <a:cs typeface="Arial" charset="0"/>
              </a:rPr>
              <a:t>ө</a:t>
            </a:r>
            <a:r>
              <a:rPr lang="en-US">
                <a:cs typeface="Arial" charset="0"/>
              </a:rPr>
              <a:t>     i:   m      z /</a:t>
            </a:r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3219451" y="4616451"/>
            <a:ext cx="734518" cy="531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400" b="1"/>
              <a:t>Tongue</a:t>
            </a:r>
          </a:p>
          <a:p>
            <a:r>
              <a:rPr lang="en-US" sz="1400" b="1"/>
              <a:t>Tip</a:t>
            </a:r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3240090" y="5229226"/>
            <a:ext cx="734518" cy="531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400" b="1"/>
              <a:t>Tongue</a:t>
            </a:r>
          </a:p>
          <a:p>
            <a:r>
              <a:rPr lang="en-US" sz="1400" b="1"/>
              <a:t>Body</a:t>
            </a:r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6780213" y="5241926"/>
            <a:ext cx="118745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r>
              <a:rPr lang="en-US" sz="1200" b="1"/>
              <a:t>High / Front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7920057" y="5192713"/>
            <a:ext cx="1476375" cy="4620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endParaRPr lang="en-US" sz="1200" b="1"/>
          </a:p>
          <a:p>
            <a:endParaRPr lang="en-US" sz="1200" b="1"/>
          </a:p>
        </p:txBody>
      </p:sp>
      <p:sp>
        <p:nvSpPr>
          <p:cNvPr id="122910" name="Line 30"/>
          <p:cNvSpPr>
            <a:spLocks noChangeShapeType="1"/>
          </p:cNvSpPr>
          <p:nvPr/>
        </p:nvSpPr>
        <p:spPr bwMode="auto">
          <a:xfrm>
            <a:off x="7920038" y="522922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5292725" y="5359400"/>
            <a:ext cx="10445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r>
              <a:rPr lang="en-US" sz="1200" b="1"/>
              <a:t>Mid / Front</a:t>
            </a:r>
          </a:p>
        </p:txBody>
      </p:sp>
    </p:spTree>
    <p:extLst>
      <p:ext uri="{BB962C8B-B14F-4D97-AF65-F5344CB8AC3E}">
        <p14:creationId xmlns:p14="http://schemas.microsoft.com/office/powerpoint/2010/main" val="296604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arc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02" y="129448"/>
            <a:ext cx="8763000" cy="6705600"/>
          </a:xfrm>
        </p:spPr>
      </p:pic>
      <p:sp>
        <p:nvSpPr>
          <p:cNvPr id="2" name="TextBox 1"/>
          <p:cNvSpPr txBox="1"/>
          <p:nvPr/>
        </p:nvSpPr>
        <p:spPr>
          <a:xfrm>
            <a:off x="5410200" y="6295355"/>
            <a:ext cx="358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Deng: Speech Communication,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5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495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sz="3200" b="1" i="1"/>
              <a:t>Decoder I: Auditory Reception</a:t>
            </a:r>
            <a:endParaRPr lang="en-US" sz="2000" b="1" i="1"/>
          </a:p>
        </p:txBody>
      </p:sp>
      <p:pic>
        <p:nvPicPr>
          <p:cNvPr id="130052" name="Picture 4" descr="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32"/>
            <a:ext cx="914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84214" y="3176589"/>
            <a:ext cx="1319212" cy="40427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message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 rot="4198771">
            <a:off x="665957" y="5103037"/>
            <a:ext cx="1987550" cy="366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motor/articulators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6804044" y="2960707"/>
            <a:ext cx="1006475" cy="58102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Internal</a:t>
            </a:r>
          </a:p>
          <a:p>
            <a:pPr eaLnBrk="0" hangingPunct="0"/>
            <a:r>
              <a:rPr lang="en-US" sz="7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model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837488" y="2047876"/>
            <a:ext cx="9842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decoded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message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 rot="-2361256">
            <a:off x="5880401" y="4506388"/>
            <a:ext cx="2671199" cy="404278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ear/auditory reception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364165" y="1628775"/>
            <a:ext cx="2084387" cy="528638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LISTENER</a:t>
            </a:r>
            <a:endParaRPr 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V="1">
            <a:off x="8001000" y="2886075"/>
            <a:ext cx="1154113" cy="2524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30062" name="Freeform 14"/>
          <p:cNvSpPr>
            <a:spLocks noChangeAspect="1"/>
          </p:cNvSpPr>
          <p:nvPr/>
        </p:nvSpPr>
        <p:spPr bwMode="auto">
          <a:xfrm>
            <a:off x="4535507" y="4257675"/>
            <a:ext cx="1290637" cy="381000"/>
          </a:xfrm>
          <a:custGeom>
            <a:avLst/>
            <a:gdLst>
              <a:gd name="T0" fmla="*/ 0 w 438"/>
              <a:gd name="T1" fmla="*/ 57 h 123"/>
              <a:gd name="T2" fmla="*/ 27 w 438"/>
              <a:gd name="T3" fmla="*/ 78 h 123"/>
              <a:gd name="T4" fmla="*/ 51 w 438"/>
              <a:gd name="T5" fmla="*/ 30 h 123"/>
              <a:gd name="T6" fmla="*/ 87 w 438"/>
              <a:gd name="T7" fmla="*/ 84 h 123"/>
              <a:gd name="T8" fmla="*/ 102 w 438"/>
              <a:gd name="T9" fmla="*/ 12 h 123"/>
              <a:gd name="T10" fmla="*/ 123 w 438"/>
              <a:gd name="T11" fmla="*/ 87 h 123"/>
              <a:gd name="T12" fmla="*/ 141 w 438"/>
              <a:gd name="T13" fmla="*/ 27 h 123"/>
              <a:gd name="T14" fmla="*/ 162 w 438"/>
              <a:gd name="T15" fmla="*/ 93 h 123"/>
              <a:gd name="T16" fmla="*/ 186 w 438"/>
              <a:gd name="T17" fmla="*/ 12 h 123"/>
              <a:gd name="T18" fmla="*/ 201 w 438"/>
              <a:gd name="T19" fmla="*/ 99 h 123"/>
              <a:gd name="T20" fmla="*/ 231 w 438"/>
              <a:gd name="T21" fmla="*/ 0 h 123"/>
              <a:gd name="T22" fmla="*/ 246 w 438"/>
              <a:gd name="T23" fmla="*/ 123 h 123"/>
              <a:gd name="T24" fmla="*/ 258 w 438"/>
              <a:gd name="T25" fmla="*/ 21 h 123"/>
              <a:gd name="T26" fmla="*/ 273 w 438"/>
              <a:gd name="T27" fmla="*/ 84 h 123"/>
              <a:gd name="T28" fmla="*/ 294 w 438"/>
              <a:gd name="T29" fmla="*/ 18 h 123"/>
              <a:gd name="T30" fmla="*/ 309 w 438"/>
              <a:gd name="T31" fmla="*/ 102 h 123"/>
              <a:gd name="T32" fmla="*/ 327 w 438"/>
              <a:gd name="T33" fmla="*/ 3 h 123"/>
              <a:gd name="T34" fmla="*/ 339 w 438"/>
              <a:gd name="T35" fmla="*/ 117 h 123"/>
              <a:gd name="T36" fmla="*/ 354 w 438"/>
              <a:gd name="T37" fmla="*/ 21 h 123"/>
              <a:gd name="T38" fmla="*/ 369 w 438"/>
              <a:gd name="T39" fmla="*/ 96 h 123"/>
              <a:gd name="T40" fmla="*/ 384 w 438"/>
              <a:gd name="T41" fmla="*/ 30 h 123"/>
              <a:gd name="T42" fmla="*/ 399 w 438"/>
              <a:gd name="T43" fmla="*/ 84 h 123"/>
              <a:gd name="T44" fmla="*/ 420 w 438"/>
              <a:gd name="T45" fmla="*/ 33 h 123"/>
              <a:gd name="T46" fmla="*/ 438 w 438"/>
              <a:gd name="T47" fmla="*/ 6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8" h="123">
                <a:moveTo>
                  <a:pt x="0" y="57"/>
                </a:moveTo>
                <a:lnTo>
                  <a:pt x="27" y="78"/>
                </a:lnTo>
                <a:lnTo>
                  <a:pt x="51" y="30"/>
                </a:lnTo>
                <a:lnTo>
                  <a:pt x="87" y="84"/>
                </a:lnTo>
                <a:lnTo>
                  <a:pt x="102" y="12"/>
                </a:lnTo>
                <a:lnTo>
                  <a:pt x="123" y="87"/>
                </a:lnTo>
                <a:lnTo>
                  <a:pt x="141" y="27"/>
                </a:lnTo>
                <a:lnTo>
                  <a:pt x="162" y="93"/>
                </a:lnTo>
                <a:lnTo>
                  <a:pt x="186" y="12"/>
                </a:lnTo>
                <a:lnTo>
                  <a:pt x="201" y="99"/>
                </a:lnTo>
                <a:lnTo>
                  <a:pt x="231" y="0"/>
                </a:lnTo>
                <a:lnTo>
                  <a:pt x="246" y="123"/>
                </a:lnTo>
                <a:lnTo>
                  <a:pt x="258" y="21"/>
                </a:lnTo>
                <a:lnTo>
                  <a:pt x="273" y="84"/>
                </a:lnTo>
                <a:lnTo>
                  <a:pt x="294" y="18"/>
                </a:lnTo>
                <a:lnTo>
                  <a:pt x="309" y="102"/>
                </a:lnTo>
                <a:lnTo>
                  <a:pt x="327" y="3"/>
                </a:lnTo>
                <a:lnTo>
                  <a:pt x="339" y="117"/>
                </a:lnTo>
                <a:lnTo>
                  <a:pt x="354" y="21"/>
                </a:lnTo>
                <a:lnTo>
                  <a:pt x="369" y="96"/>
                </a:lnTo>
                <a:lnTo>
                  <a:pt x="384" y="30"/>
                </a:lnTo>
                <a:lnTo>
                  <a:pt x="399" y="84"/>
                </a:lnTo>
                <a:lnTo>
                  <a:pt x="420" y="33"/>
                </a:lnTo>
                <a:lnTo>
                  <a:pt x="438" y="60"/>
                </a:lnTo>
              </a:path>
            </a:pathLst>
          </a:custGeom>
          <a:noFill/>
          <a:ln w="28575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2087565" y="5084764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2376489" y="4976813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V="1">
            <a:off x="7235844" y="3500438"/>
            <a:ext cx="36513" cy="2159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 flipH="1">
            <a:off x="1368425" y="2924194"/>
            <a:ext cx="287338" cy="144463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3276619" y="4545013"/>
            <a:ext cx="190817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95288" y="1233488"/>
            <a:ext cx="3852862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/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323850" y="1341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endParaRPr lang="en-US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250827" y="1592263"/>
            <a:ext cx="5834063" cy="50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Convert speech acoustic waves into</a:t>
            </a:r>
          </a:p>
          <a:p>
            <a:r>
              <a:rPr lang="en-US" dirty="0"/>
              <a:t>  efficient &amp; robust auditory representation</a:t>
            </a:r>
          </a:p>
          <a:p>
            <a:pPr>
              <a:buFontTx/>
              <a:buChar char="•"/>
            </a:pPr>
            <a:r>
              <a:rPr lang="en-US" dirty="0"/>
              <a:t> This processing is largely independent </a:t>
            </a:r>
          </a:p>
          <a:p>
            <a:r>
              <a:rPr lang="en-US" dirty="0"/>
              <a:t>  of phonological units</a:t>
            </a:r>
          </a:p>
          <a:p>
            <a:pPr>
              <a:buFontTx/>
              <a:buChar char="•"/>
            </a:pPr>
            <a:r>
              <a:rPr lang="en-US" dirty="0"/>
              <a:t> Involves processing stages in cochlea</a:t>
            </a:r>
          </a:p>
          <a:p>
            <a:r>
              <a:rPr lang="en-US" dirty="0"/>
              <a:t>  (ear), cochlear nucleus, SOC, IC,…, all</a:t>
            </a:r>
          </a:p>
          <a:p>
            <a:r>
              <a:rPr lang="en-US" dirty="0"/>
              <a:t>  the way to A1 cortex</a:t>
            </a:r>
          </a:p>
          <a:p>
            <a:pPr>
              <a:buFontTx/>
              <a:buChar char="•"/>
            </a:pPr>
            <a:r>
              <a:rPr lang="en-US" dirty="0"/>
              <a:t> Principal roles: </a:t>
            </a:r>
          </a:p>
          <a:p>
            <a:r>
              <a:rPr lang="en-US" dirty="0"/>
              <a:t>  </a:t>
            </a:r>
            <a:r>
              <a:rPr lang="en-US" sz="1600" dirty="0"/>
              <a:t>1) combat environmental acoustic </a:t>
            </a:r>
          </a:p>
          <a:p>
            <a:r>
              <a:rPr lang="en-US" sz="1600" dirty="0"/>
              <a:t>      distortion;</a:t>
            </a:r>
          </a:p>
          <a:p>
            <a:r>
              <a:rPr lang="en-US" sz="1600" dirty="0"/>
              <a:t>  2) detect relevant speech features </a:t>
            </a:r>
          </a:p>
          <a:p>
            <a:r>
              <a:rPr lang="en-US" sz="1600" dirty="0"/>
              <a:t>  3) provide temporal landmarks to aid</a:t>
            </a:r>
          </a:p>
          <a:p>
            <a:r>
              <a:rPr lang="en-US" sz="1600" dirty="0"/>
              <a:t>      decoding</a:t>
            </a:r>
          </a:p>
          <a:p>
            <a:pPr>
              <a:buFontTx/>
              <a:buChar char="•"/>
            </a:pPr>
            <a:r>
              <a:rPr lang="en-US" dirty="0"/>
              <a:t> Key properties: </a:t>
            </a:r>
          </a:p>
          <a:p>
            <a:r>
              <a:rPr lang="en-US" dirty="0"/>
              <a:t>  </a:t>
            </a:r>
            <a:r>
              <a:rPr lang="en-US" sz="1600" dirty="0"/>
              <a:t>1) Critical-band </a:t>
            </a:r>
            <a:r>
              <a:rPr lang="en-US" sz="1600" dirty="0" err="1"/>
              <a:t>freq</a:t>
            </a:r>
            <a:r>
              <a:rPr lang="en-US" sz="1600" dirty="0"/>
              <a:t> scale, logarithmic compression,</a:t>
            </a:r>
          </a:p>
          <a:p>
            <a:r>
              <a:rPr lang="en-US" sz="1600" dirty="0"/>
              <a:t>  2) adapt </a:t>
            </a:r>
            <a:r>
              <a:rPr lang="en-US" sz="1600" dirty="0" err="1"/>
              <a:t>freq</a:t>
            </a:r>
            <a:r>
              <a:rPr lang="en-US" sz="1600" dirty="0"/>
              <a:t> selectivity, cross-channel correlation,</a:t>
            </a:r>
          </a:p>
          <a:p>
            <a:r>
              <a:rPr lang="en-US" sz="1600" dirty="0"/>
              <a:t>  3) sharp response to transient sounds</a:t>
            </a:r>
          </a:p>
          <a:p>
            <a:r>
              <a:rPr lang="en-US" sz="1600" dirty="0"/>
              <a:t>  4) modulation in independent frequency bands,</a:t>
            </a:r>
          </a:p>
          <a:p>
            <a:r>
              <a:rPr lang="en-US" sz="1600" dirty="0"/>
              <a:t>  5) binaural noise suppression, etc. </a:t>
            </a:r>
          </a:p>
        </p:txBody>
      </p:sp>
    </p:spTree>
    <p:extLst>
      <p:ext uri="{BB962C8B-B14F-4D97-AF65-F5344CB8AC3E}">
        <p14:creationId xmlns:p14="http://schemas.microsoft.com/office/powerpoint/2010/main" val="360983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495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sz="3200" b="1" i="1" dirty="0"/>
              <a:t>Decoder II: Cognitive Perception</a:t>
            </a:r>
            <a:endParaRPr lang="en-US" sz="2000" b="1" i="1" dirty="0"/>
          </a:p>
        </p:txBody>
      </p:sp>
      <p:pic>
        <p:nvPicPr>
          <p:cNvPr id="141316" name="Picture 4" descr="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32"/>
            <a:ext cx="914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84214" y="3176589"/>
            <a:ext cx="1319212" cy="40427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message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 rot="4198771">
            <a:off x="665957" y="5103037"/>
            <a:ext cx="1987550" cy="366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motor/articulators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04044" y="2960707"/>
            <a:ext cx="1006475" cy="58102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Internal</a:t>
            </a:r>
          </a:p>
          <a:p>
            <a:pPr eaLnBrk="0" hangingPunct="0"/>
            <a:r>
              <a:rPr lang="en-US" sz="7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model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837488" y="2047876"/>
            <a:ext cx="9842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decoded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message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 rot="-2361256">
            <a:off x="5880401" y="4506388"/>
            <a:ext cx="2671199" cy="404278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ear/auditory reception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5832476" y="1412875"/>
            <a:ext cx="2084388" cy="528638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LISTENER</a:t>
            </a:r>
            <a:endParaRPr 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 flipV="1">
            <a:off x="8001000" y="2886075"/>
            <a:ext cx="1154113" cy="2524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41324" name="Freeform 12"/>
          <p:cNvSpPr>
            <a:spLocks noChangeAspect="1"/>
          </p:cNvSpPr>
          <p:nvPr/>
        </p:nvSpPr>
        <p:spPr bwMode="auto">
          <a:xfrm>
            <a:off x="4608532" y="4184650"/>
            <a:ext cx="1290637" cy="381000"/>
          </a:xfrm>
          <a:custGeom>
            <a:avLst/>
            <a:gdLst>
              <a:gd name="T0" fmla="*/ 0 w 438"/>
              <a:gd name="T1" fmla="*/ 57 h 123"/>
              <a:gd name="T2" fmla="*/ 27 w 438"/>
              <a:gd name="T3" fmla="*/ 78 h 123"/>
              <a:gd name="T4" fmla="*/ 51 w 438"/>
              <a:gd name="T5" fmla="*/ 30 h 123"/>
              <a:gd name="T6" fmla="*/ 87 w 438"/>
              <a:gd name="T7" fmla="*/ 84 h 123"/>
              <a:gd name="T8" fmla="*/ 102 w 438"/>
              <a:gd name="T9" fmla="*/ 12 h 123"/>
              <a:gd name="T10" fmla="*/ 123 w 438"/>
              <a:gd name="T11" fmla="*/ 87 h 123"/>
              <a:gd name="T12" fmla="*/ 141 w 438"/>
              <a:gd name="T13" fmla="*/ 27 h 123"/>
              <a:gd name="T14" fmla="*/ 162 w 438"/>
              <a:gd name="T15" fmla="*/ 93 h 123"/>
              <a:gd name="T16" fmla="*/ 186 w 438"/>
              <a:gd name="T17" fmla="*/ 12 h 123"/>
              <a:gd name="T18" fmla="*/ 201 w 438"/>
              <a:gd name="T19" fmla="*/ 99 h 123"/>
              <a:gd name="T20" fmla="*/ 231 w 438"/>
              <a:gd name="T21" fmla="*/ 0 h 123"/>
              <a:gd name="T22" fmla="*/ 246 w 438"/>
              <a:gd name="T23" fmla="*/ 123 h 123"/>
              <a:gd name="T24" fmla="*/ 258 w 438"/>
              <a:gd name="T25" fmla="*/ 21 h 123"/>
              <a:gd name="T26" fmla="*/ 273 w 438"/>
              <a:gd name="T27" fmla="*/ 84 h 123"/>
              <a:gd name="T28" fmla="*/ 294 w 438"/>
              <a:gd name="T29" fmla="*/ 18 h 123"/>
              <a:gd name="T30" fmla="*/ 309 w 438"/>
              <a:gd name="T31" fmla="*/ 102 h 123"/>
              <a:gd name="T32" fmla="*/ 327 w 438"/>
              <a:gd name="T33" fmla="*/ 3 h 123"/>
              <a:gd name="T34" fmla="*/ 339 w 438"/>
              <a:gd name="T35" fmla="*/ 117 h 123"/>
              <a:gd name="T36" fmla="*/ 354 w 438"/>
              <a:gd name="T37" fmla="*/ 21 h 123"/>
              <a:gd name="T38" fmla="*/ 369 w 438"/>
              <a:gd name="T39" fmla="*/ 96 h 123"/>
              <a:gd name="T40" fmla="*/ 384 w 438"/>
              <a:gd name="T41" fmla="*/ 30 h 123"/>
              <a:gd name="T42" fmla="*/ 399 w 438"/>
              <a:gd name="T43" fmla="*/ 84 h 123"/>
              <a:gd name="T44" fmla="*/ 420 w 438"/>
              <a:gd name="T45" fmla="*/ 33 h 123"/>
              <a:gd name="T46" fmla="*/ 438 w 438"/>
              <a:gd name="T47" fmla="*/ 6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8" h="123">
                <a:moveTo>
                  <a:pt x="0" y="57"/>
                </a:moveTo>
                <a:lnTo>
                  <a:pt x="27" y="78"/>
                </a:lnTo>
                <a:lnTo>
                  <a:pt x="51" y="30"/>
                </a:lnTo>
                <a:lnTo>
                  <a:pt x="87" y="84"/>
                </a:lnTo>
                <a:lnTo>
                  <a:pt x="102" y="12"/>
                </a:lnTo>
                <a:lnTo>
                  <a:pt x="123" y="87"/>
                </a:lnTo>
                <a:lnTo>
                  <a:pt x="141" y="27"/>
                </a:lnTo>
                <a:lnTo>
                  <a:pt x="162" y="93"/>
                </a:lnTo>
                <a:lnTo>
                  <a:pt x="186" y="12"/>
                </a:lnTo>
                <a:lnTo>
                  <a:pt x="201" y="99"/>
                </a:lnTo>
                <a:lnTo>
                  <a:pt x="231" y="0"/>
                </a:lnTo>
                <a:lnTo>
                  <a:pt x="246" y="123"/>
                </a:lnTo>
                <a:lnTo>
                  <a:pt x="258" y="21"/>
                </a:lnTo>
                <a:lnTo>
                  <a:pt x="273" y="84"/>
                </a:lnTo>
                <a:lnTo>
                  <a:pt x="294" y="18"/>
                </a:lnTo>
                <a:lnTo>
                  <a:pt x="309" y="102"/>
                </a:lnTo>
                <a:lnTo>
                  <a:pt x="327" y="3"/>
                </a:lnTo>
                <a:lnTo>
                  <a:pt x="339" y="117"/>
                </a:lnTo>
                <a:lnTo>
                  <a:pt x="354" y="21"/>
                </a:lnTo>
                <a:lnTo>
                  <a:pt x="369" y="96"/>
                </a:lnTo>
                <a:lnTo>
                  <a:pt x="384" y="30"/>
                </a:lnTo>
                <a:lnTo>
                  <a:pt x="399" y="84"/>
                </a:lnTo>
                <a:lnTo>
                  <a:pt x="420" y="33"/>
                </a:lnTo>
                <a:lnTo>
                  <a:pt x="438" y="60"/>
                </a:lnTo>
              </a:path>
            </a:pathLst>
          </a:custGeom>
          <a:noFill/>
          <a:ln w="28575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2087565" y="5084764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>
            <a:off x="2376489" y="4976813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 flipV="1">
            <a:off x="7235844" y="3500438"/>
            <a:ext cx="36513" cy="2159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 flipH="1">
            <a:off x="1368425" y="2924194"/>
            <a:ext cx="287338" cy="144463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3276619" y="4545013"/>
            <a:ext cx="190817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395288" y="1233488"/>
            <a:ext cx="3852862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/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411164" y="1397019"/>
            <a:ext cx="4525513" cy="480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Cognitive process: </a:t>
            </a:r>
            <a:r>
              <a:rPr lang="en-US" dirty="0">
                <a:solidFill>
                  <a:schemeClr val="tx2"/>
                </a:solidFill>
              </a:rPr>
              <a:t>recovery of linguistic</a:t>
            </a:r>
          </a:p>
          <a:p>
            <a:r>
              <a:rPr lang="en-US" dirty="0">
                <a:solidFill>
                  <a:schemeClr val="tx2"/>
                </a:solidFill>
              </a:rPr>
              <a:t>  message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Relies on </a:t>
            </a:r>
          </a:p>
          <a:p>
            <a:r>
              <a:rPr lang="en-US" dirty="0"/>
              <a:t>  1) “Internal” model: structural knowledge of </a:t>
            </a:r>
          </a:p>
          <a:p>
            <a:r>
              <a:rPr lang="en-US" dirty="0"/>
              <a:t>      the encoder (production system)</a:t>
            </a:r>
          </a:p>
          <a:p>
            <a:r>
              <a:rPr lang="en-US" dirty="0"/>
              <a:t>  2) Robust auditory representation of features</a:t>
            </a:r>
          </a:p>
          <a:p>
            <a:r>
              <a:rPr lang="en-US" dirty="0"/>
              <a:t>  3) Temporal landmarks</a:t>
            </a:r>
          </a:p>
          <a:p>
            <a:pPr>
              <a:buFontTx/>
              <a:buChar char="•"/>
            </a:pPr>
            <a:r>
              <a:rPr lang="en-US" dirty="0"/>
              <a:t> Child speech acquisition process is one that </a:t>
            </a:r>
          </a:p>
          <a:p>
            <a:r>
              <a:rPr lang="en-US" dirty="0"/>
              <a:t>  gradually establishes the “internal” model</a:t>
            </a:r>
          </a:p>
          <a:p>
            <a:pPr>
              <a:buFontTx/>
              <a:buChar char="•"/>
            </a:pPr>
            <a:r>
              <a:rPr lang="en-US" dirty="0"/>
              <a:t> Strategy: analysis by synthesis</a:t>
            </a:r>
          </a:p>
          <a:p>
            <a:pPr>
              <a:buFontTx/>
              <a:buChar char="•"/>
            </a:pPr>
            <a:r>
              <a:rPr lang="en-US" dirty="0"/>
              <a:t> i.e., Probabilistic inference on (deeply) </a:t>
            </a:r>
          </a:p>
          <a:p>
            <a:r>
              <a:rPr lang="en-US" dirty="0"/>
              <a:t>  hidden linguistic units using the internal</a:t>
            </a:r>
          </a:p>
          <a:p>
            <a:r>
              <a:rPr lang="en-US" dirty="0"/>
              <a:t>  model</a:t>
            </a:r>
          </a:p>
          <a:p>
            <a:pPr>
              <a:buFontTx/>
              <a:buChar char="•"/>
            </a:pPr>
            <a:r>
              <a:rPr lang="en-US" dirty="0"/>
              <a:t> No motor theory: the above strategy </a:t>
            </a:r>
          </a:p>
          <a:p>
            <a:r>
              <a:rPr lang="en-US" dirty="0"/>
              <a:t>  requires no articulatory recovery from </a:t>
            </a:r>
          </a:p>
          <a:p>
            <a:r>
              <a:rPr lang="en-US" dirty="0"/>
              <a:t>  speech acoustics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1667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(Hidden) Dynamic Models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5105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Many types of </a:t>
            </a:r>
            <a:r>
              <a:rPr lang="en-US" sz="2000" dirty="0" smtClean="0"/>
              <a:t>dynamic </a:t>
            </a:r>
            <a:r>
              <a:rPr lang="en-US" sz="2000" dirty="0"/>
              <a:t>models since </a:t>
            </a:r>
            <a:r>
              <a:rPr lang="en-US" sz="2000" dirty="0" smtClean="0"/>
              <a:t>90’s</a:t>
            </a:r>
          </a:p>
          <a:p>
            <a:r>
              <a:rPr lang="en-US" sz="2000" dirty="0" smtClean="0"/>
              <a:t>Good </a:t>
            </a:r>
            <a:r>
              <a:rPr lang="en-US" sz="2000" dirty="0"/>
              <a:t>survey article on earlier work (Ostendorf et al. 1996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Hidden </a:t>
            </a:r>
            <a:r>
              <a:rPr lang="en-US" sz="2000" dirty="0"/>
              <a:t>D</a:t>
            </a:r>
            <a:r>
              <a:rPr lang="en-US" sz="2000" dirty="0" smtClean="0"/>
              <a:t>ynamic Models (HDM/HTM) since late 90’s</a:t>
            </a:r>
            <a:endParaRPr lang="en-US" sz="2000" dirty="0"/>
          </a:p>
          <a:p>
            <a:r>
              <a:rPr lang="en-US" sz="2000" dirty="0" smtClean="0"/>
              <a:t>This is “deep” generative model with &gt;2 layers</a:t>
            </a:r>
          </a:p>
          <a:p>
            <a:r>
              <a:rPr lang="en-US" sz="2000" dirty="0" smtClean="0"/>
              <a:t>More </a:t>
            </a:r>
            <a:r>
              <a:rPr lang="en-US" sz="2000" dirty="0"/>
              <a:t>recent work: book 2006</a:t>
            </a:r>
          </a:p>
          <a:p>
            <a:r>
              <a:rPr lang="en-US" sz="2000" dirty="0"/>
              <a:t>Pros and cons of different models</a:t>
            </a:r>
          </a:p>
          <a:p>
            <a:r>
              <a:rPr lang="en-US" sz="2000" dirty="0"/>
              <a:t>All intended to create more realistic speech models “deeper” than HMM for speech recognition</a:t>
            </a:r>
          </a:p>
          <a:p>
            <a:r>
              <a:rPr lang="en-US" sz="2000" dirty="0"/>
              <a:t>But with different assumptions </a:t>
            </a:r>
            <a:r>
              <a:rPr lang="en-US" sz="2000" dirty="0" smtClean="0"/>
              <a:t>on speech dynamics </a:t>
            </a:r>
            <a:endParaRPr lang="en-US" sz="2000" dirty="0"/>
          </a:p>
          <a:p>
            <a:r>
              <a:rPr lang="en-US" sz="2000" dirty="0" smtClean="0"/>
              <a:t>DBN </a:t>
            </a:r>
            <a:r>
              <a:rPr lang="en-US" sz="2000" dirty="0"/>
              <a:t>(2009-2010) vs. HTM (2006)</a:t>
            </a:r>
          </a:p>
          <a:p>
            <a:r>
              <a:rPr lang="en-US" sz="2000" dirty="0"/>
              <a:t>Distributed vs. centralized representations</a:t>
            </a:r>
          </a:p>
          <a:p>
            <a:r>
              <a:rPr lang="en-US" sz="2000" dirty="0"/>
              <a:t>Massive vs. parsimonious parameters</a:t>
            </a:r>
          </a:p>
          <a:p>
            <a:r>
              <a:rPr lang="en-US" sz="2000" dirty="0" smtClean="0"/>
              <a:t>Product </a:t>
            </a:r>
            <a:r>
              <a:rPr lang="en-US" sz="2000" dirty="0"/>
              <a:t>of experts </a:t>
            </a:r>
            <a:r>
              <a:rPr lang="en-US" sz="2000" dirty="0" err="1"/>
              <a:t>vs</a:t>
            </a:r>
            <a:r>
              <a:rPr lang="en-US" sz="2000" dirty="0"/>
              <a:t> mixture of experts</a:t>
            </a:r>
          </a:p>
          <a:p>
            <a:r>
              <a:rPr lang="en-US" sz="2000" dirty="0" smtClean="0"/>
              <a:t>No connections (so far) to </a:t>
            </a:r>
            <a:r>
              <a:rPr lang="en-US" sz="2000" dirty="0"/>
              <a:t>deep nets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21955" r="35310" b="14012"/>
          <a:stretch/>
        </p:blipFill>
        <p:spPr bwMode="auto">
          <a:xfrm>
            <a:off x="5181619" y="1219200"/>
            <a:ext cx="3942201" cy="543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7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495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753600" cy="1143000"/>
          </a:xfrm>
        </p:spPr>
        <p:txBody>
          <a:bodyPr/>
          <a:lstStyle/>
          <a:p>
            <a:r>
              <a:rPr lang="en-US" sz="3200" b="1" i="1" dirty="0"/>
              <a:t>                       Quite Deep, But Did not Take Off</a:t>
            </a:r>
            <a:endParaRPr lang="en-US" sz="2000" b="1" i="1" dirty="0"/>
          </a:p>
        </p:txBody>
      </p:sp>
      <p:pic>
        <p:nvPicPr>
          <p:cNvPr id="126980" name="Picture 4" descr="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32"/>
            <a:ext cx="914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39751" y="3249614"/>
            <a:ext cx="1319213" cy="40427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message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 rot="4198771">
            <a:off x="521494" y="4671219"/>
            <a:ext cx="19875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motor/articulators</a:t>
            </a:r>
          </a:p>
        </p:txBody>
      </p:sp>
      <p:sp>
        <p:nvSpPr>
          <p:cNvPr id="126983" name="Rectangle 7"/>
          <p:cNvSpPr>
            <a:spLocks noChangeAspect="1" noChangeArrowheads="1"/>
          </p:cNvSpPr>
          <p:nvPr/>
        </p:nvSpPr>
        <p:spPr bwMode="auto">
          <a:xfrm>
            <a:off x="3455988" y="5734050"/>
            <a:ext cx="2197100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pPr marL="113991" lvl="1" indent="1588" algn="ctr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tabLst>
                <a:tab pos="1249149" algn="r"/>
                <a:tab pos="1486627" algn="l"/>
              </a:tabLst>
            </a:pPr>
            <a:r>
              <a:rPr lang="en-US" sz="1600" b="1"/>
              <a:t>Speech Acoustics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2124075" y="5084764"/>
            <a:ext cx="714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2376489" y="4976813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6986" name="Freeform 10"/>
          <p:cNvSpPr>
            <a:spLocks/>
          </p:cNvSpPr>
          <p:nvPr/>
        </p:nvSpPr>
        <p:spPr bwMode="auto">
          <a:xfrm>
            <a:off x="4795838" y="3114675"/>
            <a:ext cx="652462" cy="623888"/>
          </a:xfrm>
          <a:custGeom>
            <a:avLst/>
            <a:gdLst>
              <a:gd name="T0" fmla="*/ 388 w 411"/>
              <a:gd name="T1" fmla="*/ 175 h 393"/>
              <a:gd name="T2" fmla="*/ 315 w 411"/>
              <a:gd name="T3" fmla="*/ 65 h 393"/>
              <a:gd name="T4" fmla="*/ 160 w 411"/>
              <a:gd name="T5" fmla="*/ 2 h 393"/>
              <a:gd name="T6" fmla="*/ 115 w 411"/>
              <a:gd name="T7" fmla="*/ 11 h 393"/>
              <a:gd name="T8" fmla="*/ 151 w 411"/>
              <a:gd name="T9" fmla="*/ 47 h 393"/>
              <a:gd name="T10" fmla="*/ 160 w 411"/>
              <a:gd name="T11" fmla="*/ 93 h 393"/>
              <a:gd name="T12" fmla="*/ 88 w 411"/>
              <a:gd name="T13" fmla="*/ 75 h 393"/>
              <a:gd name="T14" fmla="*/ 42 w 411"/>
              <a:gd name="T15" fmla="*/ 65 h 393"/>
              <a:gd name="T16" fmla="*/ 15 w 411"/>
              <a:gd name="T17" fmla="*/ 56 h 393"/>
              <a:gd name="T18" fmla="*/ 15 w 411"/>
              <a:gd name="T19" fmla="*/ 138 h 393"/>
              <a:gd name="T20" fmla="*/ 70 w 411"/>
              <a:gd name="T21" fmla="*/ 165 h 393"/>
              <a:gd name="T22" fmla="*/ 142 w 411"/>
              <a:gd name="T23" fmla="*/ 202 h 393"/>
              <a:gd name="T24" fmla="*/ 197 w 411"/>
              <a:gd name="T25" fmla="*/ 238 h 393"/>
              <a:gd name="T26" fmla="*/ 242 w 411"/>
              <a:gd name="T27" fmla="*/ 284 h 393"/>
              <a:gd name="T28" fmla="*/ 297 w 411"/>
              <a:gd name="T29" fmla="*/ 302 h 393"/>
              <a:gd name="T30" fmla="*/ 333 w 411"/>
              <a:gd name="T31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1" h="393">
                <a:moveTo>
                  <a:pt x="388" y="175"/>
                </a:moveTo>
                <a:cubicBezTo>
                  <a:pt x="411" y="105"/>
                  <a:pt x="365" y="93"/>
                  <a:pt x="315" y="65"/>
                </a:cubicBezTo>
                <a:cubicBezTo>
                  <a:pt x="254" y="31"/>
                  <a:pt x="229" y="16"/>
                  <a:pt x="160" y="2"/>
                </a:cubicBezTo>
                <a:cubicBezTo>
                  <a:pt x="145" y="5"/>
                  <a:pt x="126" y="0"/>
                  <a:pt x="115" y="11"/>
                </a:cubicBezTo>
                <a:cubicBezTo>
                  <a:pt x="91" y="35"/>
                  <a:pt x="151" y="47"/>
                  <a:pt x="151" y="47"/>
                </a:cubicBezTo>
                <a:cubicBezTo>
                  <a:pt x="156" y="51"/>
                  <a:pt x="197" y="80"/>
                  <a:pt x="160" y="93"/>
                </a:cubicBezTo>
                <a:cubicBezTo>
                  <a:pt x="149" y="97"/>
                  <a:pt x="102" y="80"/>
                  <a:pt x="88" y="75"/>
                </a:cubicBezTo>
                <a:cubicBezTo>
                  <a:pt x="62" y="47"/>
                  <a:pt x="59" y="14"/>
                  <a:pt x="42" y="65"/>
                </a:cubicBezTo>
                <a:cubicBezTo>
                  <a:pt x="33" y="62"/>
                  <a:pt x="21" y="49"/>
                  <a:pt x="15" y="56"/>
                </a:cubicBezTo>
                <a:cubicBezTo>
                  <a:pt x="4" y="69"/>
                  <a:pt x="0" y="119"/>
                  <a:pt x="15" y="138"/>
                </a:cubicBezTo>
                <a:cubicBezTo>
                  <a:pt x="28" y="154"/>
                  <a:pt x="52" y="159"/>
                  <a:pt x="70" y="165"/>
                </a:cubicBezTo>
                <a:cubicBezTo>
                  <a:pt x="124" y="222"/>
                  <a:pt x="30" y="129"/>
                  <a:pt x="142" y="202"/>
                </a:cubicBezTo>
                <a:cubicBezTo>
                  <a:pt x="160" y="214"/>
                  <a:pt x="197" y="238"/>
                  <a:pt x="197" y="238"/>
                </a:cubicBezTo>
                <a:cubicBezTo>
                  <a:pt x="213" y="261"/>
                  <a:pt x="215" y="272"/>
                  <a:pt x="242" y="284"/>
                </a:cubicBezTo>
                <a:cubicBezTo>
                  <a:pt x="260" y="292"/>
                  <a:pt x="297" y="302"/>
                  <a:pt x="297" y="302"/>
                </a:cubicBezTo>
                <a:cubicBezTo>
                  <a:pt x="306" y="328"/>
                  <a:pt x="311" y="371"/>
                  <a:pt x="333" y="393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3453030" y="797738"/>
            <a:ext cx="6408738" cy="569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pPr algn="ctr"/>
            <a:endParaRPr lang="en-US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1979613" y="2492394"/>
            <a:ext cx="1727200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6989" name="Freeform 13"/>
          <p:cNvSpPr>
            <a:spLocks/>
          </p:cNvSpPr>
          <p:nvPr/>
        </p:nvSpPr>
        <p:spPr bwMode="auto">
          <a:xfrm>
            <a:off x="1943119" y="2852739"/>
            <a:ext cx="180975" cy="114300"/>
          </a:xfrm>
          <a:custGeom>
            <a:avLst/>
            <a:gdLst>
              <a:gd name="T0" fmla="*/ 114 w 114"/>
              <a:gd name="T1" fmla="*/ 72 h 72"/>
              <a:gd name="T2" fmla="*/ 91 w 114"/>
              <a:gd name="T3" fmla="*/ 27 h 72"/>
              <a:gd name="T4" fmla="*/ 46 w 114"/>
              <a:gd name="T5" fmla="*/ 4 h 72"/>
              <a:gd name="T6" fmla="*/ 0 w 114"/>
              <a:gd name="T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2">
                <a:moveTo>
                  <a:pt x="114" y="72"/>
                </a:moveTo>
                <a:cubicBezTo>
                  <a:pt x="108" y="55"/>
                  <a:pt x="102" y="38"/>
                  <a:pt x="91" y="27"/>
                </a:cubicBezTo>
                <a:cubicBezTo>
                  <a:pt x="80" y="16"/>
                  <a:pt x="61" y="8"/>
                  <a:pt x="46" y="4"/>
                </a:cubicBezTo>
                <a:cubicBezTo>
                  <a:pt x="31" y="0"/>
                  <a:pt x="11" y="8"/>
                  <a:pt x="0" y="4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6990" name="AutoShape 14"/>
          <p:cNvSpPr>
            <a:spLocks noChangeArrowheads="1"/>
          </p:cNvSpPr>
          <p:nvPr/>
        </p:nvSpPr>
        <p:spPr bwMode="auto">
          <a:xfrm>
            <a:off x="1655763" y="2852739"/>
            <a:ext cx="252412" cy="107950"/>
          </a:xfrm>
          <a:prstGeom prst="parallelogram">
            <a:avLst>
              <a:gd name="adj" fmla="val 58456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6991" name="AutoShape 15"/>
          <p:cNvSpPr>
            <a:spLocks noChangeArrowheads="1"/>
          </p:cNvSpPr>
          <p:nvPr/>
        </p:nvSpPr>
        <p:spPr bwMode="auto">
          <a:xfrm>
            <a:off x="1403350" y="2924194"/>
            <a:ext cx="612775" cy="144463"/>
          </a:xfrm>
          <a:prstGeom prst="parallelogram">
            <a:avLst>
              <a:gd name="adj" fmla="val 10604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 anchor="ctr"/>
          <a:lstStyle/>
          <a:p>
            <a:endParaRPr lang="en-US"/>
          </a:p>
        </p:txBody>
      </p:sp>
      <p:sp>
        <p:nvSpPr>
          <p:cNvPr id="126992" name="Freeform 16"/>
          <p:cNvSpPr>
            <a:spLocks/>
          </p:cNvSpPr>
          <p:nvPr/>
        </p:nvSpPr>
        <p:spPr bwMode="auto">
          <a:xfrm>
            <a:off x="1547813" y="2924194"/>
            <a:ext cx="107950" cy="180975"/>
          </a:xfrm>
          <a:custGeom>
            <a:avLst/>
            <a:gdLst>
              <a:gd name="T0" fmla="*/ 114 w 114"/>
              <a:gd name="T1" fmla="*/ 72 h 72"/>
              <a:gd name="T2" fmla="*/ 91 w 114"/>
              <a:gd name="T3" fmla="*/ 27 h 72"/>
              <a:gd name="T4" fmla="*/ 46 w 114"/>
              <a:gd name="T5" fmla="*/ 4 h 72"/>
              <a:gd name="T6" fmla="*/ 0 w 114"/>
              <a:gd name="T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2">
                <a:moveTo>
                  <a:pt x="114" y="72"/>
                </a:moveTo>
                <a:cubicBezTo>
                  <a:pt x="108" y="55"/>
                  <a:pt x="102" y="38"/>
                  <a:pt x="91" y="27"/>
                </a:cubicBezTo>
                <a:cubicBezTo>
                  <a:pt x="80" y="16"/>
                  <a:pt x="61" y="8"/>
                  <a:pt x="46" y="4"/>
                </a:cubicBezTo>
                <a:cubicBezTo>
                  <a:pt x="31" y="0"/>
                  <a:pt x="11" y="8"/>
                  <a:pt x="0" y="4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647700" y="1773241"/>
            <a:ext cx="1385887" cy="39987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93" tIns="45604" rIns="91193" bIns="45604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SPEAKER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6997" name="Freeform 21"/>
          <p:cNvSpPr>
            <a:spLocks noChangeAspect="1"/>
          </p:cNvSpPr>
          <p:nvPr/>
        </p:nvSpPr>
        <p:spPr bwMode="auto">
          <a:xfrm>
            <a:off x="2951182" y="4868882"/>
            <a:ext cx="1330325" cy="396875"/>
          </a:xfrm>
          <a:custGeom>
            <a:avLst/>
            <a:gdLst>
              <a:gd name="T0" fmla="*/ 0 w 465"/>
              <a:gd name="T1" fmla="*/ 117 h 216"/>
              <a:gd name="T2" fmla="*/ 24 w 465"/>
              <a:gd name="T3" fmla="*/ 78 h 216"/>
              <a:gd name="T4" fmla="*/ 39 w 465"/>
              <a:gd name="T5" fmla="*/ 159 h 216"/>
              <a:gd name="T6" fmla="*/ 60 w 465"/>
              <a:gd name="T7" fmla="*/ 30 h 216"/>
              <a:gd name="T8" fmla="*/ 75 w 465"/>
              <a:gd name="T9" fmla="*/ 177 h 216"/>
              <a:gd name="T10" fmla="*/ 87 w 465"/>
              <a:gd name="T11" fmla="*/ 6 h 216"/>
              <a:gd name="T12" fmla="*/ 93 w 465"/>
              <a:gd name="T13" fmla="*/ 207 h 216"/>
              <a:gd name="T14" fmla="*/ 111 w 465"/>
              <a:gd name="T15" fmla="*/ 0 h 216"/>
              <a:gd name="T16" fmla="*/ 117 w 465"/>
              <a:gd name="T17" fmla="*/ 216 h 216"/>
              <a:gd name="T18" fmla="*/ 135 w 465"/>
              <a:gd name="T19" fmla="*/ 15 h 216"/>
              <a:gd name="T20" fmla="*/ 147 w 465"/>
              <a:gd name="T21" fmla="*/ 180 h 216"/>
              <a:gd name="T22" fmla="*/ 162 w 465"/>
              <a:gd name="T23" fmla="*/ 33 h 216"/>
              <a:gd name="T24" fmla="*/ 171 w 465"/>
              <a:gd name="T25" fmla="*/ 168 h 216"/>
              <a:gd name="T26" fmla="*/ 192 w 465"/>
              <a:gd name="T27" fmla="*/ 69 h 216"/>
              <a:gd name="T28" fmla="*/ 201 w 465"/>
              <a:gd name="T29" fmla="*/ 150 h 216"/>
              <a:gd name="T30" fmla="*/ 210 w 465"/>
              <a:gd name="T31" fmla="*/ 78 h 216"/>
              <a:gd name="T32" fmla="*/ 231 w 465"/>
              <a:gd name="T33" fmla="*/ 150 h 216"/>
              <a:gd name="T34" fmla="*/ 243 w 465"/>
              <a:gd name="T35" fmla="*/ 63 h 216"/>
              <a:gd name="T36" fmla="*/ 264 w 465"/>
              <a:gd name="T37" fmla="*/ 165 h 216"/>
              <a:gd name="T38" fmla="*/ 276 w 465"/>
              <a:gd name="T39" fmla="*/ 24 h 216"/>
              <a:gd name="T40" fmla="*/ 300 w 465"/>
              <a:gd name="T41" fmla="*/ 192 h 216"/>
              <a:gd name="T42" fmla="*/ 318 w 465"/>
              <a:gd name="T43" fmla="*/ 12 h 216"/>
              <a:gd name="T44" fmla="*/ 339 w 465"/>
              <a:gd name="T45" fmla="*/ 207 h 216"/>
              <a:gd name="T46" fmla="*/ 360 w 465"/>
              <a:gd name="T47" fmla="*/ 15 h 216"/>
              <a:gd name="T48" fmla="*/ 381 w 465"/>
              <a:gd name="T49" fmla="*/ 195 h 216"/>
              <a:gd name="T50" fmla="*/ 396 w 465"/>
              <a:gd name="T51" fmla="*/ 39 h 216"/>
              <a:gd name="T52" fmla="*/ 417 w 465"/>
              <a:gd name="T53" fmla="*/ 168 h 216"/>
              <a:gd name="T54" fmla="*/ 429 w 465"/>
              <a:gd name="T55" fmla="*/ 72 h 216"/>
              <a:gd name="T56" fmla="*/ 450 w 465"/>
              <a:gd name="T57" fmla="*/ 141 h 216"/>
              <a:gd name="T58" fmla="*/ 465 w 465"/>
              <a:gd name="T59" fmla="*/ 10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5" h="216">
                <a:moveTo>
                  <a:pt x="0" y="117"/>
                </a:moveTo>
                <a:lnTo>
                  <a:pt x="24" y="78"/>
                </a:lnTo>
                <a:lnTo>
                  <a:pt x="39" y="159"/>
                </a:lnTo>
                <a:lnTo>
                  <a:pt x="60" y="30"/>
                </a:lnTo>
                <a:lnTo>
                  <a:pt x="75" y="177"/>
                </a:lnTo>
                <a:lnTo>
                  <a:pt x="87" y="6"/>
                </a:lnTo>
                <a:lnTo>
                  <a:pt x="93" y="207"/>
                </a:lnTo>
                <a:lnTo>
                  <a:pt x="111" y="0"/>
                </a:lnTo>
                <a:lnTo>
                  <a:pt x="117" y="216"/>
                </a:lnTo>
                <a:lnTo>
                  <a:pt x="135" y="15"/>
                </a:lnTo>
                <a:lnTo>
                  <a:pt x="147" y="180"/>
                </a:lnTo>
                <a:lnTo>
                  <a:pt x="162" y="33"/>
                </a:lnTo>
                <a:lnTo>
                  <a:pt x="171" y="168"/>
                </a:lnTo>
                <a:lnTo>
                  <a:pt x="192" y="69"/>
                </a:lnTo>
                <a:lnTo>
                  <a:pt x="201" y="150"/>
                </a:lnTo>
                <a:lnTo>
                  <a:pt x="210" y="78"/>
                </a:lnTo>
                <a:lnTo>
                  <a:pt x="231" y="150"/>
                </a:lnTo>
                <a:lnTo>
                  <a:pt x="243" y="63"/>
                </a:lnTo>
                <a:lnTo>
                  <a:pt x="264" y="165"/>
                </a:lnTo>
                <a:lnTo>
                  <a:pt x="276" y="24"/>
                </a:lnTo>
                <a:lnTo>
                  <a:pt x="300" y="192"/>
                </a:lnTo>
                <a:lnTo>
                  <a:pt x="318" y="12"/>
                </a:lnTo>
                <a:lnTo>
                  <a:pt x="339" y="207"/>
                </a:lnTo>
                <a:lnTo>
                  <a:pt x="360" y="15"/>
                </a:lnTo>
                <a:lnTo>
                  <a:pt x="381" y="195"/>
                </a:lnTo>
                <a:lnTo>
                  <a:pt x="396" y="39"/>
                </a:lnTo>
                <a:lnTo>
                  <a:pt x="417" y="168"/>
                </a:lnTo>
                <a:lnTo>
                  <a:pt x="429" y="72"/>
                </a:lnTo>
                <a:lnTo>
                  <a:pt x="450" y="141"/>
                </a:lnTo>
                <a:lnTo>
                  <a:pt x="465" y="102"/>
                </a:lnTo>
              </a:path>
            </a:pathLst>
          </a:custGeom>
          <a:noFill/>
          <a:ln w="28575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pic>
        <p:nvPicPr>
          <p:cNvPr id="126998" name="Picture 22" descr="Lomb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233488"/>
            <a:ext cx="46863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3132157" y="2924175"/>
            <a:ext cx="116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600"/>
              <a:t>articulation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3455988" y="2060575"/>
            <a:ext cx="763196" cy="33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600"/>
              <a:t>targets</a:t>
            </a:r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4284664" y="2241550"/>
            <a:ext cx="288925" cy="10795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2376489" y="3465514"/>
            <a:ext cx="2201410" cy="33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600"/>
              <a:t>distortion-free acoustics</a:t>
            </a:r>
          </a:p>
        </p:txBody>
      </p:sp>
      <p:sp>
        <p:nvSpPr>
          <p:cNvPr id="127006" name="Text Box 30"/>
          <p:cNvSpPr txBox="1">
            <a:spLocks noChangeArrowheads="1"/>
          </p:cNvSpPr>
          <p:nvPr/>
        </p:nvSpPr>
        <p:spPr bwMode="auto">
          <a:xfrm>
            <a:off x="2700338" y="4257676"/>
            <a:ext cx="1746670" cy="33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600"/>
              <a:t>distorted acoustics</a:t>
            </a:r>
          </a:p>
        </p:txBody>
      </p:sp>
      <p:sp>
        <p:nvSpPr>
          <p:cNvPr id="127007" name="Line 31"/>
          <p:cNvSpPr>
            <a:spLocks noChangeShapeType="1"/>
          </p:cNvSpPr>
          <p:nvPr/>
        </p:nvSpPr>
        <p:spPr bwMode="auto">
          <a:xfrm>
            <a:off x="4284664" y="3105150"/>
            <a:ext cx="288925" cy="10795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7008" name="Line 32"/>
          <p:cNvSpPr>
            <a:spLocks noChangeShapeType="1"/>
          </p:cNvSpPr>
          <p:nvPr/>
        </p:nvSpPr>
        <p:spPr bwMode="auto">
          <a:xfrm>
            <a:off x="4176713" y="3789363"/>
            <a:ext cx="288925" cy="10795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7009" name="Line 33"/>
          <p:cNvSpPr>
            <a:spLocks noChangeShapeType="1"/>
          </p:cNvSpPr>
          <p:nvPr/>
        </p:nvSpPr>
        <p:spPr bwMode="auto">
          <a:xfrm flipV="1">
            <a:off x="4248150" y="5734069"/>
            <a:ext cx="288925" cy="7302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7010" name="Line 34"/>
          <p:cNvSpPr>
            <a:spLocks noChangeShapeType="1"/>
          </p:cNvSpPr>
          <p:nvPr/>
        </p:nvSpPr>
        <p:spPr bwMode="auto">
          <a:xfrm>
            <a:off x="4248150" y="4581525"/>
            <a:ext cx="288925" cy="10795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>
            <a:off x="4284664" y="6237288"/>
            <a:ext cx="288925" cy="10795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604" rIns="91193" bIns="45604"/>
          <a:lstStyle/>
          <a:p>
            <a:endParaRPr lang="en-US"/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2016126" y="5876943"/>
            <a:ext cx="2161719" cy="58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604" rIns="91193" bIns="45604">
            <a:spAutoFit/>
          </a:bodyPr>
          <a:lstStyle/>
          <a:p>
            <a:r>
              <a:rPr lang="en-US" sz="1600"/>
              <a:t>    distortion factors &amp; </a:t>
            </a:r>
          </a:p>
          <a:p>
            <a:r>
              <a:rPr lang="en-US" sz="1600"/>
              <a:t>feedback to articulation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21955" r="35310" b="14012"/>
          <a:stretch/>
        </p:blipFill>
        <p:spPr bwMode="auto">
          <a:xfrm>
            <a:off x="42023" y="0"/>
            <a:ext cx="2153490" cy="258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631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524019"/>
            <a:ext cx="8763000" cy="452596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Speech research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motivates the use of  deep architectures from human speech production/perception mechanisms</a:t>
            </a:r>
          </a:p>
          <a:p>
            <a:r>
              <a:rPr lang="en-US" sz="2000" dirty="0"/>
              <a:t>HMM is a shallow architecture with GMM to link linguistic units with observations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Hierarchical/deep statistical models for speech have been developed in the past 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trajectory model, segmental model, switching dynamic system model, hidden dynamic model (articulatory/VTR), hidden trajectory, and hybrid ANN-HMM, tandem model, etc.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With less success than expected</a:t>
            </a:r>
          </a:p>
          <a:p>
            <a:r>
              <a:rPr lang="en-US" sz="2000" dirty="0"/>
              <a:t>We are now beginning to understand why based on the success of more recent successful use of Deep Belief Net </a:t>
            </a:r>
            <a:r>
              <a:rPr lang="en-US" sz="2000" b="1" dirty="0"/>
              <a:t>(DBN) </a:t>
            </a:r>
            <a:r>
              <a:rPr lang="en-US" sz="2000" dirty="0"/>
              <a:t>speech recognition</a:t>
            </a:r>
          </a:p>
          <a:p>
            <a:pPr lvl="1"/>
            <a:r>
              <a:rPr lang="en-US" sz="1600" dirty="0"/>
              <a:t>Importance of distributed representation, massive parameters, and products of experts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Outlook: Connecting dots between DBN (intended to replace GMM) and dynamic models of speech (intended to replace GMM-HMM)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7531" y="2967335"/>
            <a:ext cx="3148939" cy="923330"/>
          </a:xfrm>
          <a:prstGeom prst="rect">
            <a:avLst/>
          </a:prstGeom>
          <a:noFill/>
        </p:spPr>
        <p:txBody>
          <a:bodyPr wrap="none" lIns="91193" tIns="45604" rIns="91193" bIns="45604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2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Selected References (updated,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533400"/>
            <a:ext cx="9653954" cy="6477000"/>
          </a:xfrm>
        </p:spPr>
        <p:txBody>
          <a:bodyPr>
            <a:noAutofit/>
          </a:bodyPr>
          <a:lstStyle/>
          <a:p>
            <a:r>
              <a:rPr lang="en-US" sz="800" u="sng" dirty="0" smtClean="0"/>
              <a:t>Abdel-Hamid, O., Mohamed, A., Jiang, H., and G. Penn, “Applying convolutional neural networks concepts to hybrid NN-HMM model for speech recognition,” Proc. ICASSP, 2012.</a:t>
            </a:r>
            <a:endParaRPr lang="en-US" sz="800" dirty="0" smtClean="0"/>
          </a:p>
          <a:p>
            <a:r>
              <a:rPr lang="en-US" sz="800" dirty="0" err="1" smtClean="0"/>
              <a:t>Arel</a:t>
            </a:r>
            <a:r>
              <a:rPr lang="en-US" sz="800" dirty="0" smtClean="0"/>
              <a:t>, I., Rose, C., and </a:t>
            </a:r>
            <a:r>
              <a:rPr lang="en-US" sz="800" dirty="0" err="1" smtClean="0"/>
              <a:t>Karnowski</a:t>
            </a:r>
            <a:r>
              <a:rPr lang="en-US" sz="800" dirty="0" smtClean="0"/>
              <a:t>, T. “Deep Machine Learning - A New Frontier in Artificial Intelligence,” IEEE Computational Intelligence Mag., Nov., 2010.</a:t>
            </a:r>
          </a:p>
          <a:p>
            <a:r>
              <a:rPr lang="en-US" sz="800" dirty="0" smtClean="0"/>
              <a:t>Baker, J., Deng, L., Glass, J., Khudanpur, S.,  Lee, C.-H., Morgan, N., and O’Shaughnessy, D. “Research developments and directions in speech recognition and understanding,” IEEE Sig. Proc. Mag., vol. 26,  no. 3, May 2009, pp. 75-80.</a:t>
            </a:r>
          </a:p>
          <a:p>
            <a:r>
              <a:rPr lang="en-US" sz="800" dirty="0" smtClean="0"/>
              <a:t>Baker, J., Deng, L., Glass, J., Khudanpur, S., Lee, C.-H., Morgan, N., and O’Shaughnessy, D. “Updated MINS report on speech recognition and understanding,” IEEE Sig. Proc. Mag., vol. 26, no. 4, July 2009a. </a:t>
            </a:r>
          </a:p>
          <a:p>
            <a:r>
              <a:rPr lang="en-US" sz="800" dirty="0" smtClean="0"/>
              <a:t>Bengio, Y., Boulanger, N., and </a:t>
            </a:r>
            <a:r>
              <a:rPr lang="en-US" sz="800" dirty="0" err="1" smtClean="0"/>
              <a:t>Pascanu</a:t>
            </a:r>
            <a:r>
              <a:rPr lang="en-US" sz="800" dirty="0" smtClean="0"/>
              <a:t>. R. “Advances in optimizing recurrent networks,” Proc. ICASSP, 2013. </a:t>
            </a:r>
          </a:p>
          <a:p>
            <a:r>
              <a:rPr lang="en-US" sz="800" dirty="0" smtClean="0"/>
              <a:t>Bengio, Y., </a:t>
            </a:r>
            <a:r>
              <a:rPr lang="en-US" sz="800" u="sng" dirty="0" err="1" smtClean="0">
                <a:hlinkClick r:id="rId2"/>
              </a:rPr>
              <a:t>Courville</a:t>
            </a:r>
            <a:r>
              <a:rPr lang="en-US" sz="800" dirty="0" smtClean="0"/>
              <a:t>, A., and Vincent, P. “Representation learning: A review and new perspectives,” IEEE Trans. PAMI, 2013a.</a:t>
            </a:r>
          </a:p>
          <a:p>
            <a:r>
              <a:rPr lang="en-US" sz="800" u="sng" dirty="0" smtClean="0"/>
              <a:t>Bengio, Y. “Learning deep architectures for AI,” in Foundations and Trends in Machine Learning, Vol. 2, No. 1, 2009, pp. 1-127.</a:t>
            </a:r>
            <a:endParaRPr lang="en-US" sz="800" dirty="0" smtClean="0"/>
          </a:p>
          <a:p>
            <a:r>
              <a:rPr lang="en-US" sz="800" dirty="0" smtClean="0"/>
              <a:t>Bengio, Y., </a:t>
            </a:r>
            <a:r>
              <a:rPr lang="en-US" sz="800" dirty="0" err="1" smtClean="0"/>
              <a:t>Ducharme</a:t>
            </a:r>
            <a:r>
              <a:rPr lang="en-US" sz="800" dirty="0" smtClean="0"/>
              <a:t>, R., Vincent, P. and </a:t>
            </a:r>
            <a:r>
              <a:rPr lang="en-US" sz="800" dirty="0" err="1" smtClean="0"/>
              <a:t>Jauvin</a:t>
            </a:r>
            <a:r>
              <a:rPr lang="en-US" sz="800" dirty="0" smtClean="0"/>
              <a:t>, C. “</a:t>
            </a:r>
            <a:r>
              <a:rPr lang="en-US" sz="800" u="sng" dirty="0" smtClean="0">
                <a:hlinkClick r:id="rId3"/>
              </a:rPr>
              <a:t>A neural probabilistic language model</a:t>
            </a:r>
            <a:r>
              <a:rPr lang="en-US" sz="800" dirty="0" smtClean="0"/>
              <a:t>,” Proc. NIPS, 2000, pp. 933-938.</a:t>
            </a:r>
          </a:p>
          <a:p>
            <a:r>
              <a:rPr lang="en-US" sz="800" dirty="0" smtClean="0"/>
              <a:t>Bengio, Y., De Mori, R., </a:t>
            </a:r>
            <a:r>
              <a:rPr lang="en-US" sz="800" dirty="0" err="1" smtClean="0"/>
              <a:t>Flammia</a:t>
            </a:r>
            <a:r>
              <a:rPr lang="en-US" sz="800" dirty="0" smtClean="0"/>
              <a:t>, G. and </a:t>
            </a:r>
            <a:r>
              <a:rPr lang="en-US" sz="800" dirty="0" err="1" smtClean="0"/>
              <a:t>Kompe</a:t>
            </a:r>
            <a:r>
              <a:rPr lang="en-US" sz="800" dirty="0" smtClean="0"/>
              <a:t>, F. “Global optimization of a neural network—Hidden Markov model hybrid,” in Proc. </a:t>
            </a:r>
            <a:r>
              <a:rPr lang="en-US" sz="800" dirty="0" err="1" smtClean="0"/>
              <a:t>Eurospeech</a:t>
            </a:r>
            <a:r>
              <a:rPr lang="en-US" sz="800" dirty="0" smtClean="0"/>
              <a:t>, 1991.</a:t>
            </a:r>
          </a:p>
          <a:p>
            <a:r>
              <a:rPr lang="en-US" sz="800" u="sng" dirty="0" err="1" smtClean="0"/>
              <a:t>Bergstra</a:t>
            </a:r>
            <a:r>
              <a:rPr lang="en-US" sz="800" u="sng" dirty="0" smtClean="0"/>
              <a:t>, J. and Bengio, Y. “Random search for hyper-parameter optimization,” J. Machine Learning Research,” Vol. 3, pp. 281-305, 2012.</a:t>
            </a:r>
            <a:r>
              <a:rPr lang="en-US" sz="800" dirty="0" smtClean="0"/>
              <a:t>  </a:t>
            </a:r>
          </a:p>
          <a:p>
            <a:r>
              <a:rPr lang="en-US" sz="800" u="sng" dirty="0" smtClean="0"/>
              <a:t>Bottou, L. and LeCun. Y. “Large scale online learning,” Proc. NIPS, 2004.</a:t>
            </a:r>
            <a:endParaRPr lang="en-US" sz="800" dirty="0" smtClean="0"/>
          </a:p>
          <a:p>
            <a:r>
              <a:rPr lang="en-US" sz="800" dirty="0" smtClean="0"/>
              <a:t>Bilmes, J. “Dynamic graphical models,” IEEE Signal Processing Mag., vol. 33, pp. 29–42, 2010.</a:t>
            </a:r>
          </a:p>
          <a:p>
            <a:r>
              <a:rPr lang="en-US" sz="800" dirty="0" smtClean="0"/>
              <a:t>Bilmes, J. and Bartels, C. “Graphical model architectures for speech recognition,” IEEE Signal Processing Mag., vol. 22, pp. 89–100, 2005.</a:t>
            </a:r>
          </a:p>
          <a:p>
            <a:r>
              <a:rPr lang="en-US" sz="800" dirty="0" err="1" smtClean="0"/>
              <a:t>Bourlard</a:t>
            </a:r>
            <a:r>
              <a:rPr lang="en-US" sz="800" dirty="0" smtClean="0"/>
              <a:t>, H. and Morgan, N., Connectionist Speech Recognition: A Hybrid Approach, Norwell, MA: Kluwer, 1993.</a:t>
            </a:r>
          </a:p>
          <a:p>
            <a:r>
              <a:rPr lang="en-US" sz="800" dirty="0" err="1" smtClean="0"/>
              <a:t>Bouvrie</a:t>
            </a:r>
            <a:r>
              <a:rPr lang="en-US" sz="800" dirty="0" smtClean="0"/>
              <a:t>, J. “Hierarchical Learning: Theory with Applications in Speech and Vision,” Ph.D. thesis, MIT, 2009.</a:t>
            </a:r>
          </a:p>
          <a:p>
            <a:r>
              <a:rPr lang="en-US" sz="800" dirty="0" smtClean="0"/>
              <a:t>Bridle, J., L. Deng, J. </a:t>
            </a:r>
            <a:r>
              <a:rPr lang="en-US" sz="800" dirty="0" err="1" smtClean="0"/>
              <a:t>Picone</a:t>
            </a:r>
            <a:r>
              <a:rPr lang="en-US" sz="800" dirty="0" smtClean="0"/>
              <a:t>, H. Richards, J. Ma, T. </a:t>
            </a:r>
            <a:r>
              <a:rPr lang="en-US" sz="800" dirty="0" err="1" smtClean="0"/>
              <a:t>Kamm</a:t>
            </a:r>
            <a:r>
              <a:rPr lang="en-US" sz="800" dirty="0" smtClean="0"/>
              <a:t>, M. Schuster, S. Pike, and R. Reagan, “An investigation of segmental hidden dynamic models of speech coarticulation for automatic speech recognition,” Final Report for 1998 Workshop on Language Engineering, CLSP, Johns Hopkins, 1998.</a:t>
            </a:r>
          </a:p>
          <a:p>
            <a:r>
              <a:rPr lang="en-US" sz="800" u="sng" dirty="0" smtClean="0"/>
              <a:t>Caruana, R. “Multitask Learning,” </a:t>
            </a:r>
            <a:r>
              <a:rPr lang="en-US" sz="800" i="1" u="sng" dirty="0" smtClean="0"/>
              <a:t>Machine Learning</a:t>
            </a:r>
            <a:r>
              <a:rPr lang="en-US" sz="800" u="sng" dirty="0" smtClean="0"/>
              <a:t>, Vol. 28, pp. 41-75, Kluwer Academic Publishers, 1997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Cho, Y. and Saul L. “Kernel methods for deep learning,” Proc. NIPS, pp. 342–350, 2009.</a:t>
            </a:r>
          </a:p>
          <a:p>
            <a:r>
              <a:rPr lang="en-US" sz="800" dirty="0" err="1" smtClean="0"/>
              <a:t>Ciresan</a:t>
            </a:r>
            <a:r>
              <a:rPr lang="en-US" sz="800" dirty="0" smtClean="0"/>
              <a:t>, D., </a:t>
            </a:r>
            <a:r>
              <a:rPr lang="en-US" sz="800" dirty="0" err="1" smtClean="0"/>
              <a:t>Giusti</a:t>
            </a:r>
            <a:r>
              <a:rPr lang="en-US" sz="800" dirty="0" smtClean="0"/>
              <a:t>, A., Gambardella, L., and </a:t>
            </a:r>
            <a:r>
              <a:rPr lang="en-US" sz="800" dirty="0" err="1" smtClean="0"/>
              <a:t>Schmidhuber</a:t>
            </a:r>
            <a:r>
              <a:rPr lang="en-US" sz="800" dirty="0" smtClean="0"/>
              <a:t>, J. “Deep neural networks segment neuronal membranes in electron microscopy images,” Proc. NIPS, 2012.</a:t>
            </a:r>
          </a:p>
          <a:p>
            <a:r>
              <a:rPr lang="en-US" sz="800" dirty="0" smtClean="0"/>
              <a:t>Cohen, W. and R. V. de Carvalho. “Stacked sequential learning,” Proc. IJCAI, pp. 671–676, 2005.</a:t>
            </a:r>
          </a:p>
          <a:p>
            <a:r>
              <a:rPr lang="en-US" sz="800" dirty="0" err="1" smtClean="0"/>
              <a:t>Collobert</a:t>
            </a:r>
            <a:r>
              <a:rPr lang="en-US" sz="800" dirty="0" smtClean="0"/>
              <a:t>, R. “Deep learning for efficient discriminative parsing,” Proc. NIPS Workshop on Deep Learning and Unsupervised Feature Learning, 2010.</a:t>
            </a:r>
          </a:p>
          <a:p>
            <a:r>
              <a:rPr lang="en-US" sz="800" u="sng" dirty="0" err="1" smtClean="0"/>
              <a:t>Collobert</a:t>
            </a:r>
            <a:r>
              <a:rPr lang="en-US" sz="800" u="sng" dirty="0" smtClean="0"/>
              <a:t>, R. and Weston J. “A unified architecture for natural language processing: Deep neural networks with multitask learning,” Proc. ICML, 2008.</a:t>
            </a:r>
            <a:r>
              <a:rPr lang="en-US" sz="800" dirty="0" smtClean="0"/>
              <a:t> </a:t>
            </a:r>
          </a:p>
          <a:p>
            <a:r>
              <a:rPr lang="en-US" sz="800" dirty="0" err="1" smtClean="0"/>
              <a:t>Collobert</a:t>
            </a:r>
            <a:r>
              <a:rPr lang="en-US" sz="800" dirty="0" smtClean="0"/>
              <a:t>, R., Weston, J., Bottou, L., </a:t>
            </a:r>
            <a:r>
              <a:rPr lang="en-US" sz="800" dirty="0" err="1" smtClean="0"/>
              <a:t>Karlen</a:t>
            </a:r>
            <a:r>
              <a:rPr lang="en-US" sz="800" dirty="0" smtClean="0"/>
              <a:t>, M., </a:t>
            </a:r>
            <a:r>
              <a:rPr lang="en-US" sz="800" dirty="0" err="1" smtClean="0"/>
              <a:t>Kavukcuoglu</a:t>
            </a:r>
            <a:r>
              <a:rPr lang="en-US" sz="800" dirty="0" smtClean="0"/>
              <a:t>, K., and </a:t>
            </a:r>
            <a:r>
              <a:rPr lang="en-US" sz="800" dirty="0" err="1" smtClean="0"/>
              <a:t>Kuksa</a:t>
            </a:r>
            <a:r>
              <a:rPr lang="en-US" sz="800" dirty="0" smtClean="0"/>
              <a:t>, P. “</a:t>
            </a:r>
            <a:r>
              <a:rPr lang="en-US" sz="800" u="sng" dirty="0" smtClean="0">
                <a:hlinkClick r:id="rId4"/>
              </a:rPr>
              <a:t>Natural language processing (almost) from scratch</a:t>
            </a:r>
            <a:r>
              <a:rPr lang="en-US" sz="800" dirty="0" smtClean="0"/>
              <a:t>,” J. Machine Learning Research, Vo. 12, pp. 2493-2537, 2011.</a:t>
            </a:r>
          </a:p>
          <a:p>
            <a:r>
              <a:rPr lang="en-US" sz="800" dirty="0" smtClean="0"/>
              <a:t>Dahl, G., Yu, D., Deng, L., and Acero, A. “Context-dependent DBN-HMMs in large vocabulary continuous speech recognition,” Proc. ICASSP, 2011.</a:t>
            </a:r>
          </a:p>
          <a:p>
            <a:r>
              <a:rPr lang="en-US" sz="800" u="sng" dirty="0" smtClean="0"/>
              <a:t>Dahl, G., Yu, D., Deng, L., and Acero, A. “</a:t>
            </a:r>
            <a:r>
              <a:rPr lang="en-US" sz="800" dirty="0" smtClean="0">
                <a:hlinkClick r:id="rId5"/>
              </a:rPr>
              <a:t>Context-dependent, pre-trained deep neural networks for large vocabulary speech recognition</a:t>
            </a:r>
            <a:r>
              <a:rPr lang="en-US" sz="800" dirty="0" smtClean="0"/>
              <a:t>,” IEEE Trans. Audio, Speech, &amp; Language Proc., Vol. 20 (1), pp. 30-42, January 2012.</a:t>
            </a:r>
          </a:p>
          <a:p>
            <a:r>
              <a:rPr lang="en-US" sz="800" dirty="0" smtClean="0"/>
              <a:t>Dahl, G., </a:t>
            </a:r>
            <a:r>
              <a:rPr lang="en-US" sz="800" dirty="0" err="1" smtClean="0"/>
              <a:t>Ranzato</a:t>
            </a:r>
            <a:r>
              <a:rPr lang="en-US" sz="800" dirty="0" smtClean="0"/>
              <a:t>, M., Mohamed, A. and Hinton, G. “Phone recognition with the mean-covariance restricted Boltzmann machine,” Proc. NIPS, vol. 23, 2010, 469-477.</a:t>
            </a:r>
          </a:p>
          <a:p>
            <a:r>
              <a:rPr lang="en-US" sz="800" dirty="0" smtClean="0"/>
              <a:t>Dean, J., </a:t>
            </a:r>
            <a:r>
              <a:rPr lang="en-US" sz="800" dirty="0" err="1" smtClean="0"/>
              <a:t>Corrado</a:t>
            </a:r>
            <a:r>
              <a:rPr lang="en-US" sz="800" dirty="0" smtClean="0"/>
              <a:t>, G., R. </a:t>
            </a:r>
            <a:r>
              <a:rPr lang="en-US" sz="800" dirty="0" err="1" smtClean="0"/>
              <a:t>Monga</a:t>
            </a:r>
            <a:r>
              <a:rPr lang="en-US" sz="800" dirty="0" smtClean="0"/>
              <a:t>, K. Chen, M. Devin, Q. Le, M. Mao, M. </a:t>
            </a:r>
            <a:r>
              <a:rPr lang="en-US" sz="800" dirty="0" err="1" smtClean="0"/>
              <a:t>Ranzato</a:t>
            </a:r>
            <a:r>
              <a:rPr lang="en-US" sz="800" dirty="0" smtClean="0"/>
              <a:t>, A. Senior, P. Tucker, Yang, K., and Ng, A. “</a:t>
            </a:r>
            <a:r>
              <a:rPr lang="en-US" sz="800" u="sng" dirty="0" smtClean="0">
                <a:hlinkClick r:id="rId6"/>
              </a:rPr>
              <a:t>Large Scale Distributed Deep Networks</a:t>
            </a:r>
            <a:r>
              <a:rPr lang="en-US" sz="800" dirty="0" smtClean="0"/>
              <a:t>,” Proc. NIPS, 2012.</a:t>
            </a:r>
          </a:p>
          <a:p>
            <a:r>
              <a:rPr lang="en-US" sz="800" dirty="0" smtClean="0"/>
              <a:t>Deng, L. and Li, X. “Machine learning paradigms in speech recognition: An overview,” IEEE Trans. Audio, Speech, &amp; Language, May 2013.</a:t>
            </a:r>
          </a:p>
          <a:p>
            <a:r>
              <a:rPr lang="en-US" sz="800" dirty="0" smtClean="0"/>
              <a:t>Deng, L., Abdel-Hamid, O., and Yu, D. “A deep convolutional neural network using heterogeneous pooling for trading acoustic invariance with phonetic confusion,” Proc. ICASSP, 2013.</a:t>
            </a:r>
          </a:p>
          <a:p>
            <a:r>
              <a:rPr lang="en-US" sz="800" dirty="0" smtClean="0"/>
              <a:t>Deng, L., Li, J., Huang, K., Yao, D. Yu, F. Seide, M. Seltzer, G. Zweig, X. He, J. Williams, Y. Gong, and A. Acero. “Recent advances in deep learning for speech research at Microsoft,” Proc. ICASSP, 2013a.</a:t>
            </a:r>
          </a:p>
          <a:p>
            <a:r>
              <a:rPr lang="en-US" sz="800" dirty="0" smtClean="0"/>
              <a:t>Deng, L., Hinton, G., and Kingsbury, B. “New types of deep neural network leaning for speech recognition and related applications: An overview,” Proc. ICASSP, 2013b.</a:t>
            </a:r>
          </a:p>
          <a:p>
            <a:r>
              <a:rPr lang="en-US" sz="800" dirty="0" smtClean="0"/>
              <a:t>Deng, L., He, X., and J. Gao, J. “Deep stacking networks for information retrieval,” Proc. ICASSP, 2013c.</a:t>
            </a:r>
          </a:p>
          <a:p>
            <a:r>
              <a:rPr lang="en-US" sz="800" dirty="0" smtClean="0"/>
              <a:t>Deng, L., Tur, G, He, X, and Hakkani-Tur, D. “</a:t>
            </a:r>
            <a:r>
              <a:rPr lang="en-US" sz="800" u="sng" dirty="0" smtClean="0">
                <a:hlinkClick r:id="rId7"/>
              </a:rPr>
              <a:t>Use of kernel deep convex networks and end-to-end learning for spoken language understanding</a:t>
            </a:r>
            <a:r>
              <a:rPr lang="en-US" sz="800" dirty="0" smtClean="0"/>
              <a:t>,” Proc. IEEE Workshop on Spoken Language Technologies, December 2012.</a:t>
            </a:r>
          </a:p>
          <a:p>
            <a:r>
              <a:rPr lang="en-US" sz="800" u="sng" dirty="0" smtClean="0"/>
              <a:t>Deng, L., Yu, D., and Platt, J. “Scalable stacking and learning for building deep architectures,” Proc. ICASSP, 2012a.</a:t>
            </a:r>
            <a:endParaRPr lang="en-US" sz="800" dirty="0" smtClean="0"/>
          </a:p>
          <a:p>
            <a:r>
              <a:rPr lang="en-US" sz="800" dirty="0" smtClean="0"/>
              <a:t>Deng, L., Hutchinson, B., and Yu, D. “</a:t>
            </a:r>
            <a:r>
              <a:rPr lang="en-US" sz="800" u="sng" dirty="0" smtClean="0">
                <a:hlinkClick r:id="rId8"/>
              </a:rPr>
              <a:t>Parallel training of deep stacking networks</a:t>
            </a:r>
            <a:r>
              <a:rPr lang="en-US" sz="800" dirty="0" smtClean="0"/>
              <a:t>,” Proc. Interspeech, 2012b.</a:t>
            </a:r>
          </a:p>
          <a:p>
            <a:r>
              <a:rPr lang="en-US" sz="800" dirty="0" smtClean="0"/>
              <a:t>Deng, L. “</a:t>
            </a:r>
            <a:r>
              <a:rPr lang="en-US" sz="800" u="sng" dirty="0" smtClean="0">
                <a:hlinkClick r:id="rId9"/>
              </a:rPr>
              <a:t>An Overview of Deep-Structured Learning for Information Processing</a:t>
            </a:r>
            <a:r>
              <a:rPr lang="en-US" sz="800" dirty="0" smtClean="0"/>
              <a:t>,” Proceedings of Asian-Pacific Signal &amp; Information Processing Annual Summit and Conference  (APSIPA-ASC), October 2011.</a:t>
            </a:r>
          </a:p>
          <a:p>
            <a:r>
              <a:rPr lang="en-US" sz="800" dirty="0" smtClean="0"/>
              <a:t>Deng, L. and Yu, D. “Deep Convex Network: A scalable architecture for speech pattern classification,” Proc. Interspeech, 2011.</a:t>
            </a:r>
          </a:p>
          <a:p>
            <a:r>
              <a:rPr lang="en-US" sz="800" u="sng" dirty="0" smtClean="0"/>
              <a:t>Deng, L., Seltzer, M., Yu, D., Acero, A., Mohamed, A., and Hinton, G.  “</a:t>
            </a:r>
            <a:r>
              <a:rPr lang="en-US" sz="800" u="sng" dirty="0" smtClean="0">
                <a:hlinkClick r:id="rId10"/>
              </a:rPr>
              <a:t>Binary coding of speech spectrograms using a deep auto-encoder</a:t>
            </a:r>
            <a:r>
              <a:rPr lang="en-US" sz="800" dirty="0" smtClean="0"/>
              <a:t>,” Proc. Interspeech, 2010.</a:t>
            </a:r>
          </a:p>
          <a:p>
            <a:r>
              <a:rPr lang="en-US" sz="800" cap="small" dirty="0" smtClean="0">
                <a:hlinkClick r:id="rId11"/>
              </a:rPr>
              <a:t>Deng</a:t>
            </a:r>
            <a:r>
              <a:rPr lang="en-US" sz="800" cap="small" dirty="0" smtClean="0"/>
              <a:t>, </a:t>
            </a:r>
            <a:r>
              <a:rPr lang="en-US" sz="800" cap="small" dirty="0" smtClean="0">
                <a:hlinkClick r:id="rId12"/>
              </a:rPr>
              <a:t>L., Yu</a:t>
            </a:r>
            <a:r>
              <a:rPr lang="en-US" sz="800" cap="small" dirty="0" smtClean="0"/>
              <a:t>, D., and Hinton, G. “Deep Learning for Speech Recognition and Related Applications” NIPS Workshop, 2009.</a:t>
            </a:r>
            <a:endParaRPr lang="en-US" sz="800" dirty="0" smtClean="0"/>
          </a:p>
          <a:p>
            <a:r>
              <a:rPr lang="en-US" sz="800" u="sng" cap="small" dirty="0" smtClean="0"/>
              <a:t>Deng, L. and Yu, D. “</a:t>
            </a:r>
            <a:r>
              <a:rPr lang="en-US" sz="800" cap="small" dirty="0" smtClean="0">
                <a:hlinkClick r:id="rId13"/>
              </a:rPr>
              <a:t>Use of differential cepstra as acoustic features in hidden trajectory modeling for phonetic recognition</a:t>
            </a:r>
            <a:r>
              <a:rPr lang="en-US" sz="800" cap="small" dirty="0" smtClean="0"/>
              <a:t>,” Proc. ICASSP, 2007.</a:t>
            </a:r>
            <a:endParaRPr lang="en-US" sz="800" dirty="0" smtClean="0"/>
          </a:p>
          <a:p>
            <a:r>
              <a:rPr lang="en-US" sz="800" dirty="0" smtClean="0"/>
              <a:t>Deng, L. </a:t>
            </a:r>
            <a:r>
              <a:rPr lang="en-US" sz="800" u="sng" dirty="0" smtClean="0">
                <a:hlinkClick r:id="rId14"/>
              </a:rPr>
              <a:t>DYNAMIC SPEECH MODELS – Theory, Algorithm, and Application, </a:t>
            </a:r>
            <a:r>
              <a:rPr lang="en-US" sz="800" dirty="0" smtClean="0"/>
              <a:t> Morgan &amp; Claypool, December 2006.</a:t>
            </a:r>
          </a:p>
          <a:p>
            <a:r>
              <a:rPr lang="en-US" sz="800" dirty="0" smtClean="0"/>
              <a:t>Deng, L., Yu, D. and Acero, A. “</a:t>
            </a:r>
            <a:r>
              <a:rPr lang="en-US" sz="800" u="sng" dirty="0" smtClean="0">
                <a:hlinkClick r:id="rId15"/>
              </a:rPr>
              <a:t>Structured speech modeling</a:t>
            </a:r>
            <a:r>
              <a:rPr lang="en-US" sz="800" dirty="0" smtClean="0"/>
              <a:t>,” IEEE Trans. on Audio, Speech and Language Processing, vol. 14, no. 5, pp. 1492-1504, September 2006</a:t>
            </a:r>
          </a:p>
          <a:p>
            <a:r>
              <a:rPr lang="en-US" sz="800" dirty="0" smtClean="0"/>
              <a:t>Deng, L., Yu, D. and Acero, A. “</a:t>
            </a:r>
            <a:r>
              <a:rPr lang="en-US" sz="800" u="sng" dirty="0" smtClean="0">
                <a:hlinkClick r:id="rId16"/>
              </a:rPr>
              <a:t>A bidirectional target filtering model of speech coarticulation: Two-stage implementation for phonetic recognition</a:t>
            </a:r>
            <a:r>
              <a:rPr lang="en-US" sz="800" dirty="0" smtClean="0"/>
              <a:t>,” IEEE Transactions on Audio and Speech Processing, vol. 14, no. 1, pp. 256-265, January 2006a.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48609" y="152400"/>
            <a:ext cx="8295391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A Hot Topic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71625" cy="5562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100" dirty="0"/>
              <a:t>2011 NIPS Workshop on Deep Learning and Unsupervised Feature Learning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2011 ICML Workshop on Learning Architectures, Representations, and Optimization for Speech and Visual Information Processing 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2009 ICML Workshop on Learning Feature Hierarchies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2008 NIPS Deep Learning Workshop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2009 NIPS Workshop on Deep Learning for Speech Recognition and Related Applications, 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>
                <a:sym typeface="Wingdings" pitchFamily="2" charset="2"/>
              </a:rPr>
              <a:t></a:t>
            </a:r>
            <a:r>
              <a:rPr lang="en-US" sz="4100" dirty="0"/>
              <a:t>2012: special issue on Deep Learning for Speech and Language Processing in IEEE Transactions on Audio, Speech, and Language Processing  (Jan. 2012)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 smtClean="0"/>
              <a:t>2012 (December): </a:t>
            </a:r>
            <a:r>
              <a:rPr lang="en-US" sz="4100" dirty="0"/>
              <a:t>special </a:t>
            </a:r>
            <a:r>
              <a:rPr lang="en-US" sz="4100" dirty="0" smtClean="0"/>
              <a:t>issue </a:t>
            </a:r>
            <a:r>
              <a:rPr lang="en-US" sz="4100" dirty="0"/>
              <a:t>“learning deep architectures” IEEE Trans. Pattern Analysis </a:t>
            </a:r>
            <a:r>
              <a:rPr lang="en-US" sz="4100" dirty="0" smtClean="0"/>
              <a:t>&amp; Machine </a:t>
            </a:r>
            <a:r>
              <a:rPr lang="en-US" sz="4100" dirty="0"/>
              <a:t>Intelligence (PAMI)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DARPA deep learning program, since 2009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2012 NIPS Workshop (Representation Learning</a:t>
            </a:r>
            <a:r>
              <a:rPr lang="en-US" sz="41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An overview paper to appear in IEEE Signal Processing Magazine (November 2012)</a:t>
            </a:r>
          </a:p>
          <a:p>
            <a:pPr marL="0" indent="0">
              <a:buNone/>
            </a:pPr>
            <a:r>
              <a:rPr lang="en-US" sz="4000" dirty="0"/>
              <a:t>M</a:t>
            </a:r>
            <a:r>
              <a:rPr lang="en-US" sz="4000" dirty="0" smtClean="0"/>
              <a:t>any papers </a:t>
            </a:r>
            <a:r>
              <a:rPr lang="en-US" sz="4000" dirty="0"/>
              <a:t>in Interspeech-2012 (full two sessions </a:t>
            </a:r>
            <a:r>
              <a:rPr lang="en-US" sz="4000" dirty="0" smtClean="0"/>
              <a:t>on “DNN for </a:t>
            </a:r>
            <a:r>
              <a:rPr lang="en-US" sz="4000" dirty="0"/>
              <a:t>S</a:t>
            </a:r>
            <a:r>
              <a:rPr lang="en-US" sz="4000" dirty="0" smtClean="0"/>
              <a:t>peech Recognition”)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94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96" y="533401"/>
            <a:ext cx="91100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L., Wu, J.,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Droppo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J., and Acero, A. 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Dynamic Compensation of HMM Variances Using the Feature Enhancement Uncertainty Computed From a Parametric Model of Speech Distortion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Transactions on Speech and Audio Processing, vol. 13, no. 3, pp. 412–421, 2005.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 and O'Shaughnessy, D.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SPEECH PROCESSING – A Dynamic and Optimization-Oriented Approach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Marcel Dekker, 2003.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 “Switching dynamic system models for speech articulation and acoustics,” in Mathematical Foundations of Speech and Language Processing, pp. 115–134. Springer-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Verlag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New York, 2003.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 “Computational Models for Speech Production,” in Computational Models of Speech Pattern Processing, pp. 199-213, Springer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Verlag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1999.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L., Ramsay, G., and Sun, D. “Production models as a structural basis for automatic speech recognition,” Speech Communication, vol. 33, no. 2-3, pp. 93–111, Aug 1997.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 </a:t>
            </a:r>
            <a:r>
              <a:rPr lang="en-US" sz="1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12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Sameti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H. “Transitional speech units and their representation by regressive Markov states: Applications to speech recognition,” IEEE Transactions on speech and audio processing, vol. 4, no. 4, pp. 301–306, July 1996.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Aksmanovic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M., Sun, D., and Wu, J.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Speech recognition using hidden Markov models with polynomial regression functions as nonstationary states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Transactions on Speech and Audio Processing, vol. 2, no. 4, pp. 507-520, 1994.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 L. and Sun, D.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/>
              </a:rPr>
              <a:t>A statistical approach to automatic speech recognition using the atomic speech units constructed from overlapping articulatory features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Journal of the Acoustical Society of America, vol. 85, no. 5, pp. 2702-2719, 1994.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6"/>
              </a:rPr>
              <a:t>A stochastic model of speech incorporating hierarchical nonstationarity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Transactions on Speech and Audio Processing, vol. 1, no. 4, pp. 471-475, 1993. 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Deng, L. “A generalized hidden Markov model with state-conditioned trend functions of time for the speech signal,” Signal Processing, vol. 27, no. 1, pp. 65–78, 1992.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Deselaers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T.,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Hasan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S., Bender, O.  and Ney, H. “A deep learning approach to machine transliteration,” Proc. 4th Workshop on Statistical Machine Translation , pp. 233–241, Athens, Greece, March 2009.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Erhan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D., Bengio, Y.,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Courvelle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Manzagol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P.,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Vencent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P., and Bengio, S. “Why does unsupervised pre-training help deep learning?” J. Machine Learning Research, pp. 201-208,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Fine, S., Singer, Y.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Tishby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N. “The hierarchical hidden Markov model: Analysis and applications,” Machine Learning, vol. 32, p. 41-62, 1998.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Gens, R. and Domingo, P. “Discriminative learning of sum-product networks,” NIPS,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George, D. “How the Brain Might Work: A Hierarchical and Temporal Model for Learning and Recognition,” Ph.D. thesis, Stanford University, 2008.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Gibson, M.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Hain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T. “Error approximation and minimum phone error acoustic model estimation,” IEEE Trans. Audio, Speech, and Language Proc., vol. 18, no. 6, August 2010, pp. 1269-1279.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Glorot, X.,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Bordes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A., and Bengio, Y. “Deep sparse rectifier neural networks,” Proc. AISTAT, April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Glorot, X. and Bengio, Y. “Understanding the difficulty of training deep feed-forward neural networks” Proc. AISTAT, 2010. 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834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Graves, A., Fernandez, S., Gomez, F.,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Schmidhuber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J. “Connectionist temporal classification: Labeling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unsegmented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sequence data with recurrent neural networks,” Proc. ICML, 2006.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Graves, A. “Sequence Transduction with Recurrent Neural Networks,” Representation Learning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Worksop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ICML 2012.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Graves, A.,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Mahamed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A., and Hinton, G. “Speech recognition with deep recurrent neural networks,” Proc. ICASSP,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Hawkins, J. and Blakeslee, S. On Intelligence: How a New Understanding of the Brain will lead to the Creation of Truly Intelligent Machines, Times Books, New York, 2004.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Hawkins, G., Ahmad, S. and Dubinsky, D. “Hierarchical Temporal Memory Including HTM Cortical Learning Algorithms,”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Numenta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Tech. Report, December 10, 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He, X., Deng, L., Chou, W. “Discriminative learning in sequential pattern recognition – A unifying review for optimization-oriented speech recognition,” IEEE Sig. Proc. Mag., vol. 25, 2008, pp. 14-36.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He, X. and Deng, L. “Speech recognition, machine translation, and speech translation – A unifying discriminative framework,” IEEE Sig. Proc. Magazine, Vol. 28, November,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He, X. and Deng, L. “Optimization in speech-centric information processing: Criteria and techniques,” Proc. ICASSP,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He, X. and Deng, L. “Speech-centric information processing: An optimization-oriented approach,” Proc. of the IEEE,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Heigold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G.,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Vanhoucke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V., Senior, A. Nguyen, P.,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Ranzato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M., Devin, M., and Dean, J. “Multilingual acoustic models using distributed deep neural networks,” Proc. ICASSP, 2013.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Heigold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G., Ney, H.,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Lehnen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P.,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Gass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T.,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Schluter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 “Equivalence of generative and log-liner models,” IEEE Trans. Audio, Speech, and Language Proc., vol. 19, no. 5,  February 2011, pp. 1138-1148.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Heintz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Fosler-Lussier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E., and Brew, C.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Discriminative input stream combination for conditional random field phone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Trans. Audio, Speech, and Language Proc., vol. 17, no. 8,  Nov. 2009, pp. 1533-1546.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Hifny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Y.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Renals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 “Speech recognition using augmented conditional random fields,” IEEE Trans. Audio, Speech, and Language Proc., vol. 17, no. 2,  February 2009, pp. 354-365.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Hinton, G. and Salakhutdinov, R. “Discovering binary codes for documents by learning deep generative models,” Topics in Cognitive Science, pp. 1-18,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Hinton, G., Srivastava, N.,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Krizhevsky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A., Sutskever, I., and Salakhutdinov, R. “Improving neural networks by preventing co-adaptation of feature detectors,”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arXiv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1207.0580v1, 2012.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Hinton, G., Deng, L., Yu, D., Dahl, G., Mohamed, A.,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Jaitly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N., Senior, A.,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Vanhoucke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V., Nguyen, P.,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Sainath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T., and Kingsbury, B.,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Deep Neural Networks for Acoustic Modeling in Speech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 IEEE Signal Processing Magazine, vol. 29, no. 6, pp. 82-97, November 2012.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115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09601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Hinton, G.,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Krizhevsky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A., and Wang, S. “Transforming auto-encoders,” Proc. Intern. Conf. Artificial Neural Networks,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Hinton, G. “A practical guide to training restricted Boltzmann machines,” UTML Tech Report 2010-003, Univ. Toronto, August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Hinton, G.,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Osindero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S., and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Teh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Y. “A fast learning algorithm for deep belief nets,” Neural Computation, vol. 18, pp. 1527-1554, 2006.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Hinton, G. and Salakhutdinov, R. “Reducing the dimensionality of data with neural networks,” Science, vol. 313. no. 5786, pp. 504 - 507, July 2006.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Hinton, G. “A better way to learn features,” Communications of the ACM,” Vol. 54, No. 10, October, 2011, pp. 94.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Huang, J., Li, J., Deng, L., and Yu, D. “Cross-language knowledge transfer using multilingual deep neural networks with shared hidden layers,” Proc. ICASSP,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Huang, S.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Renals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 “Hierarchical Bayesian language models for conversational speech recognition,” IEEE Trans. Audio, Speech, and Language Proc., vol. 18, no. 8, November 2010, pp. 1941-1954.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Huang, E.,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Socher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R., Manning, C, and Ng, A.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Improving Word Representations via Global Context and Multiple Word Prototypes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ACL,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Hutchinson, B., Deng, L., and Yu, D. “A deep architecture with bilinear modeling of hidden representations: Applications to phonetic recognition,” Proc. ICASSP,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Hutchinson, B., Deng, L., and Yu, D. “Tensor deep stacking networks,” IEEE Trans. Pattern Analysis and Machine Intelligence,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Jaitly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N. and Hinton, G. “Learning a better representation of speech sound waves using restricted Boltzmann machines,” Proc. ICASSP, 2011.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Jaitly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N., Nguyen, P., and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Vanhoucke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V. “Application of pre-trained deep neural networks to large vocabulary speech recognition,” Proc. Interspeech, 2012.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Jarrett, K.,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Kavukcuoglu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K. and LeCun, Y. “What is the best multistage architecture for object recognition?” Proc. Intl. Conf. Computer Vision, pp. 2146–2153, 2009.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Jiang, H. and Li, X. “Parameter estimation of statistical models using convex optimization: An advanced method of discriminative training for speech and language processing,” IEEE Signal Processing Magazine, vol. 27, no. 3, pp. 115–127,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Juang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B.-H., Chou, W., and Lee, C.-H. “Minimum classification error rate methods for speech recognition,” IEEE Trans. On Speech and Audio Processing, vol. 5, pp. 257–265, 1997.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Kavukcuoglu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K.,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Sermanet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P.,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Boureau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Y.,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Gregor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K., Mathieu M., and LeCun, Y.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Learning Convolutional Feature Hierarchies for Visual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NIPS,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Ketabdar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H. 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Bourlard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H. “Enhanced phone posteriors for improving speech recognition systems,” IEEE Trans. Audio, Speech, and Language Proc., vol. 18, no. 6, August 2010, pp. 1094-1106.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6632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9071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Kingsbury, B.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Lattice-based optimization of sequence classification criteria for neural-network acoustic modeling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ICASSP,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Kingsbury, B., 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Sainath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T., and 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Soltau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H. “Scalable minimum Bayes risk training of deep neural network acoustic models using distributed Hessian-free optimization,” Proc. Interspeech, 2012.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Krizhevsky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A., Sutskever, I. and Hinton, G. “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ImageNet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 classification with deep convolutional neural Networks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NIPS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Kubo, Y., Hori, T., and Nakamura, A. “Integrating deep neural networks into structural classification approach based on weighted finite-state transducers,” Proc. Interspeech,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Kurzweil R. How to Create a Mind. Viking Books, Dec.,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Lang, K., Waibel, A., and Hinton, G. “A time-delay neural network architecture for isolated word recognition,” Neural Networks, Vol. 3(1), pp. 23-43, 1990.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Larochelle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H. and Bengio, Y. “Classification using discriminative restricted Boltzmann machines,” Proc. ICML, 2008.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Le, H.,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Allauzen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A., Wisniewski, G.,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Yvon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F. “Training continuous space language models: Some practical issues,” in Proc. of EMNLP, 2010, pp. 778–788.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Le, H.,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Oparin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I.,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Allauzen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Gauvain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Yvon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F. “Structured output layer neural network language model,” Proc. ICASSP,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Le, Q.,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Ngiam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J., Coates, A.,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Lahiri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Prochnow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B., and Ng, A. “On optimization methods for deep learning,” Proc. ICML,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Le, Q.,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Ranzato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M.,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Monga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R., Devin, M.,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Corrado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G., Chen, K., Dean, J., Ng, A.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Building High-Level Features Using Large Scale Unsupervised Learning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ICML 2012.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LeCun, Y., Bottou, L., Bengio, Y., and 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Haffner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P</a:t>
            </a:r>
            <a:r>
              <a:rPr lang="en-US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/>
              </a:rPr>
              <a:t>Gradient-based learning applied to document recognition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Proceedings of the IEEE, Vol. 86, pp. 2278-2324, 1998.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LeCun, Y. and Bengio, Y. “Convolutional networks for images, speech, and time series," in The Handbook of Brain Theory and Neural Networks (M.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Arbib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ed.), pp. 255- 258, Cambridge, Massachusetts: MIT Press, 1995.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LeCun, Y., Chopra S.,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Ranzato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M., and Huang, F. “Energy-based models in document recognition and computer vision,” Proc. Intern. Conf. Document Analysis and Recognition (ICDAR), 2007.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Lee, C.-H. “From knowledge-ignorant to knowledge-rich modeling: A new speech research paradigm for next-generation automatic speech recognition,” Proc. ICSLP, 2004, p. 109-111.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650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57" y="733246"/>
            <a:ext cx="9220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Lee, H., Grosse, R.,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Ranganath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R., and Ng, A. “Unsupervised learning of hierarchical representations with convolutional deep belief networks,” Communications of the ACM,” Vol. 54, No. 10, October, 2011, pp. 95-103.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Lee, H., Grosse, R., 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Ranganath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R., and Ng, A. “Convolutional Deep Belief Networks for Scalable Unsupervised Learning of Hierarchical Representations,” Proc. ICML, 2009.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Lee, H.,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Largman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Y., Pham, P., Ng, A. “Unsupervised feature learning for audio classification using convolutional deep belief networks,” Proc. NIPS,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Lena, P., Nagata, K.,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Baldi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P. “Deep spatiotemporal architectures and learning for protein structure prediction,” Proc. NIPS,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solidFill>
                  <a:srgbClr val="1A1A1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Li, J., Yu, D., Huang, J., and Gong, Y. “Improving wideband speech recognition using mixed-bandwidth training data in CD-DNN-HMM,” Proc. IEEE SLT 2012.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Lin, H., Deng, L., Yu, D., Gong, Y., Acero, A., and C-H Lee, “A study on multilingual acoustic modeling for large vocabulary ASR.” Proc. </a:t>
            </a:r>
            <a:r>
              <a:rPr lang="en-US" sz="1400" i="1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ICASSP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2009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Ling, Z., Richmond, K.,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Yamagishi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 “Articulatory control of HMM-based parametric speech synthesis using feature-space-switched multiple regression,” IEEE Trans. Audio, Speech, and Language Proc., Vol. 21, Jan,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Markoff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J.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Scientists See Promise in Deep-Learning Programs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New York Times, Nov 24,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Martens, J. “Deep learning with Hessian-free optimization,” Proc. ICML,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Martens, J. and Sutskever, I. “Learning recurrent neural networks with Hessian-free optimization,” Proc. ICML,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Mikolov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T.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Statistical Language Models based on Neural Networks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PhD thesis, Brno University of Technology,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Mikolov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T., Deoras, A.,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Povey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D.,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Burget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L.,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Cernocky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 “Strategies for training large scale neural network language models,” Proc. IEEE ASRU,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Mikolov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T.,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Karafiat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M.,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Burget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L.,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Cernocky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J., and Khudanpur, S. “Recurrent neural network based language model,” Proc. ICASSP, 2010, 1045–1048.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Minami, Y., McDermott, E. Nakamura, A.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Katagiri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S. “A recognition method with parametric trajectory synthesized using direct relations between static and dynamic feature vector time series,” Proc. ICASSP, pp. 957-960, 2002.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Mnih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 and Hinton G. “Three new graphical models for statistical language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modeling,” Proc. ICML, 2007, pp. 641-648.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Mnih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 and Hinton G. “A scalable hierarchical distributed language model” Proc. NIPS, 2008, pp. 1081-1088.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Mohamed, A., Dahl, G. and Hinton, G. “Acoustic Modeling Using Deep Belief Networks”, IEEE Trans. Audio, Speech, &amp; Language Proc. Vol. 20 (1), January 2012.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711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06" y="4572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Mohamed, A., Hinton, G., and Penn, G., “Understanding how deep belief networks perform acoustic modelling,” Proc. ICASSP, 2012a.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Mohamed, A., Yu, D., and Deng, L. “Investigation of full-sequence training of deep belief networks for speech recognition,” Proc. Interspeech, Sept. 2010.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cap="small" dirty="0">
                <a:solidFill>
                  <a:srgbClr val="5A5A5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Mohamed, 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1400" cap="small" dirty="0">
                <a:solidFill>
                  <a:srgbClr val="5A5A5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Dahl, </a:t>
            </a:r>
            <a:r>
              <a:rPr lang="en-US" sz="1400" cap="small" dirty="0">
                <a:solidFill>
                  <a:srgbClr val="5A5A5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G., and 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Hinton, </a:t>
            </a:r>
            <a:r>
              <a:rPr lang="en-US" sz="1400" cap="small" dirty="0">
                <a:solidFill>
                  <a:srgbClr val="5A5A5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“Deep belief networks for phone recognition,” in Proc. NIPS Workshop Deep Learning for Speech Recognition and Related Applications,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Morgan, N. “Deep and Wide: Multiple Layers in Automatic Speech Recognition,” IEEE Trans. Audio, Speech, &amp; Language Proc. Vol. 20 (1), January 2012.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Morgan, N., Q. Zhu, A. Stolcke, K.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Sonmez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S.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Sivadas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T. Shinozaki, M.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Ostendorf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P. Jain, H.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Hermansky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D. Ellis, G.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Doddington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B. Chen, O. Cretin, H.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Bourlard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, and M.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Athineos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“Pushing the envelope - aside [speech recognition],” IEEE Signal Processing Magazine, vol. 22, no. 5, pp. 81–88, Sep 2005.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Murphy, K. Machine Learning – A Probabilistic Perspective, The MIT Press,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Nair, V. and Hinton, G. “3-d object recognition with deep belief nets,” Proc. NIPS, 2009.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Ney, H. “Speech translation: Coupling of recognition and translation,” Proc. ICASSP, 1999.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Ngiam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Khosla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A., Kim, M., Nam, J., Lee, H., and Ng, A. “Multimodal deep learning,” Proc. ICML,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Ngiam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J., Chen, Z.,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Koh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P., and Ng, A. “Learning deep energy models,” Proc. ICML,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Oliver, N.,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Garg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A., and Horvitz, E. “Layered Representations for Learning and Inferring Office Activity from Multiple Sensory Channels,” Computer Vision and Image Understanding,” vol. 96, pp. 163-180, 2004.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Olshausen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B. “Can ‘Deep Learning’ offer deep insights about Visual Representation?” NIPS Workshop on Deep Learning and Unsupervised Feature Learning,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Ostendorf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V.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Digalakis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O. Kimball, “From HMM’s to segment models: A unified view of stochastic modeling for speech recognition,” IEEE Trans. Speech and Audio Proc., vol. 4, no. 5, September 1996.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Papandreou, G.,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Katsamanis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Pitsikalis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V., and Maragos, P. “Adaptive multimodal fusion by uncertainty compensation with application to audiovisual speech recognition,” IEEE Trans. Audio, Speech, and Lang. Processing, Vol.17(3), pp. 423-435,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Peng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J., Bo, L., and Xu, J. “Conditional neural fields,” Proc. NIPS,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Picone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P., S. Pike, R. Regan, T.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Kamm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J. bridle, L. Deng, Z. Ma, H. Richards, and M. Schuster, “Initial evaluation of hidden dynamic models on conversational speech,” Proc. ICASSP, 1999.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Pinto, J.,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Garimella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S.,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Magimai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-Doss, M.,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Hermansky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H.,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Bourlard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H. “Analysis of MLP-based hierarchical phone posterior probability estimators,” IEEE Trans. Audio, Speech, and Language Proc., vol. 19, no. 2, Feb. 2011.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3399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Poggio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. T.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How the Brain Might Work: The Role of Information and Learning in Understanding and Replicating Intelligence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In: Information: Science and Technology for the New Century, Editors: G.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Jacovitt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A.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Pettorossi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R.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Consolo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and V.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Senni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Lateran University Press, pp. 45-61, 2007.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Poon, H.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Domingos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P. “Sum-product networks: A new deep architecture,” Proc. Twenty-Seventh Conference on Uncertainty in Artificial Intelligence, 2011. Barcelona, Spain.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Povey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D. and Woodland, P. “Minimum phone error and I-smoothing for improved discriminative training,” Proc. ICASSP, 2002, pp. 105–108.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Prabhavalkar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R. and 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Fosler-Lussier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E. “Backpropagation training for multilayer conditional random field based phone recognition”, Proc. ICASSP 2010, pp. 5534-5537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Ranzato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M., Chopra, S. and LeCun, Y., and Huang, F.-J.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Energy-based models in document recognition and computer vision,” Proc. International Conference on Document Analysis and Recognition (ICDAR)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2007.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Ranzato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M.,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Boureau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Y., and LeCun, Y.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Sparse Feature Learning for Deep Belief Networks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NIPS, 2007.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Ranzato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M., Susskind, J.,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Mnih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V., and Hinton, G. “On deep generative models with applications to recognition,” Proc. CVPR,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Rennie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S., Hershey, H., and Olsen, P. “Single-channel multi-talker speech recognition — Graphical modeling approaches,” IEEE Signal Processing Mag., vol. 33, pp. 66–80,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Rifai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S., Vincent, P., X. Muller, X. Glorot, and Y. Bengio, “Contractive autoencoders: Explicit invariance during feature extraction,” Proc. ICML, 2011, pp. 833-840.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Robinson, A. “An application of recurrent nets to phone probability estimation,” IEEE Trans. Neural Networks, Vol. 5, pp. 298-305, 1994.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Sainath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T., Ramabhadran, B., Picheny, M.,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Nahamoo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D., and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Kanevsky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D., “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Exemplar-Based Sparse Representation Features: From TIMIT to LVCSR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Transactions on Speech and Audio Processing, November 2011.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Sainath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T.,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Kingbury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B., Ramabhadran, B., Novak, P., and Mohamed, A. “Making deep belief networks effective for large vocabulary continuous speech recognition,” Proc. IEEE ASRU,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Sainath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T., Mohamed, A., Kingsbury, B., and Ramabhadran, B. “Convolutional neural networks for LVCSR,” Proc. ICASSP, 2013.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Salakhutdinov R. and Hinton, G. “Semantic hashing,” Proc. SIGIR Workshop on Information Retrieval and Applications of Graphical Models, 2007.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Salakhutdinov R. and Hinton, G. “Deep Boltzmann machines,” Proc. AISTATS,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Salakhutdinov R. and Hinton, G. “A better way to pretrain deep Boltzmann machines,” Proc. NIPS, 2012.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251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" y="738257"/>
            <a:ext cx="9115865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Sarikaya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R., Hinton, G.,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Ramabhadran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B. “Deep belief nets for natural language call-routing,” Proc.  ICASSP, pp.  5680-5683,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Seide, F., Li, G., Chen, X., and Yu, D.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Feature engineering in context-dependent deep neural networks for conversational speech transcription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ASRU 2011, pp. 24-29.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Seide, F., Li, G., and Yu, D.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/>
              </a:rPr>
              <a:t>Conversational Speech Transcription Using Context-Dependent Deep Neural Networks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Interspeech 2011, pp. 437-440.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Shannon, M., Zen, H., and Byrne W. “Autoregressive models for statistical parametric speech synthesis,” IEEE Trans. Audio, Speech, Language Proc., Vol. 21, No. 3, 2013, pp. 587-597.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Sheikhzadeh, H. and Deng, L. “Waveform-based speech recognition using hidden filter models: Parameter selection and sensitivity to power normalization,” IEEE Trans. on Speech and Audio Processing, Vol. 2, pp. 80-91, 1994.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Siniscalchi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M., Yu, D., Deng, L., and Lee, C.-H. 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6"/>
              </a:rPr>
              <a:t>Exploiting deep neural networks for detection-based speech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Neurocomputing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Siniscalchi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Svendsen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T., and Lee, C.-H. “A bottom-up modular search approach to large vocabulary continuous speech recognition,” IEEE Trans. Audio, Speech, Language Proc., Vol. 21, 2013a.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Sivaram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G.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Hermansky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H. “Sparse multilayer perceptron for phoneme recognition,” IEEE Trans. Audio, Speech, &amp; Language Proc. Vol. 20 (1), January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Snoek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J.,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Larochelle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H., and Adams, R.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7"/>
              </a:rPr>
              <a:t>Practical Bayesian Optimization of Machine Learning Algorithms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NIPS,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Socher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 “New Directions in Deep Learning: Structured Models, Tasks, and Datasets,” NIPS Workshop on Deep Learning and Unsupervised Feature Learning,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Socher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R., Lin, C., Ng, A., and Manning, C. “Learning continuous phrase representations and syntactic parsing with recursive neural networks,” Proc. ICML,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Socher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R., Pennington, J., Huang, E., Ng, A., and Manning, C. “Semi-Supervised Recursive Autoencoders for Predicting Sentiment Distributions,” Proc. EMNLP, 2011a.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Socher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R., Pennington, J., Huang, E., Ng, A., and Manning, C. “Dynamic Pooling and Unfolding Recursive Autoencoders for Paraphrase Detection, Proc. NIPS 2011b.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Socher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 R., Bengio, Y., and 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8"/>
              </a:rPr>
              <a:t>Manning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C. “Deep learning for NLP,” Tutorial at ACL, 2012, http://www.socher.org/index.php/DeepLearningTutorial/DeepLearningTutorial.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Stoyanov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V.,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Ropson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A. and Eisner, J. “Empirical Risk Minimization of Graphical Model Parameters Given Approximate Inference, Decoding, and Model Structure,” Proc. AISTAT,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Srivastava, N. and Salakhutdinov R. “Multimodal learning with deep Boltzmann machines,” Proc. NIPS, 2012.</a:t>
            </a:r>
          </a:p>
          <a:p>
            <a:r>
              <a:rPr lang="en-US" sz="1100" u="sng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Sutskever. I. “Training Recurrent Neural Networks,” Ph.D. Thesis, University of Toronto,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74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91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Sutskever, I., Martens J., and Hinton, G. “Generating text with recurrent neural networks,” Proc. ICML,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Taylor, G., Hinton, G. E., and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Roweis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S. “Modeling human motion using binary latent variables.” Proc. NIPS, 2007.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Tang, Y. and 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Eliasmith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C. “Deep networks for robust visual recognition,” Proc. ICML, 2010.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Taralba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A, Fergus R, and Weiss, Y. “Small codes and large image databases for recognition,” Proc. CVPR, 2008.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Tur, G., Deng, L.,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Hakkani-Tür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D., and X. He.  “Towards deep understanding: Deep convex networks for semantic utterance classification,” Proc. ICASSP,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Vincent, P. “A connection between score matching and denoising autoencoder”, Neural Computation, Vol. 23, No. 7, pp. 1661-1674,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Vincent, P.,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Larochelle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H.,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Lajoie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I., Bengio, Y.,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Manzagol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P. “Stacked denoising autoencoders: Leaning useful representations in a deep network with a local denoising criterion,” J. Machine Learning Research, Vol. 11, 2010, pp. 3371-3408.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Vinyals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O., &amp;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Povey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D. “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Krylov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Subspace Descent for Deep Learning,” Proc. AISTAT,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Vinyals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O.,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Jia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Y., Deng, L., and Darrell, T.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Learning with recursive perceptual representations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Proc. NIPS,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Vinyals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O.,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Ravuri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 “Comparing multilayer perceptron to deep belief network tandem features for robust ASR,” Proc. ICASSP,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Welling, M., Rosen-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Zvi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M., and Hinton, G. “Exponential family harmoniums with an application to information retrieval,” Proc. NIPS, Vol. 20, 2005.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Wohlmayr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M., Stark, M.,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Pernkopf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F. “A probabilistic interaction model for multi-pitch tracking with factorial hidden Markov model,” IEEE Trans. Audio, Speech, and Language Proc., vol. 19, no. 4, May.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Wolpert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D. “Stacked generalization,” Neural Networks, 5(2), pp. 241-259, 1992.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Xiao, L. and Deng, L.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A geometric perspective of large-margin training of Gaussian models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Signal Processing Magazine, vol. 27, no. 6, pp. 118-123, IEEE, November 2010.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Yamin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S., Deng, L., Wang, Y., and Acero, A. “An integrative and discriminative technique for spoken utterance classification,” IEEE Trans. Audio, Speech, and Language Proc., 2008.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Yang, D.,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Furui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 “Combining a two-step CRF model and a joint source channel model for machine transliteration,” Proc. ACL, Uppsala, Sweden, 2010, pp. 275-280.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Deng, L., and Seide, F. 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The deep tensor neural network with applications to large vocabulary speech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Trans. Audio, Speech, Lang. Proc., 2013.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 and Deng, L. “Efficient and effective algorithms for training single-hidden-layer neural networks,” Pattern Recognition Letters, 2012. 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8429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578" y="914400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Seide, F., Li, G., Deng, L. “Exploiting sparseness in deep neural networks for large vocabulary speech recognition,” Proc. ICASSP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Siniscalchi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S., Deng, L., and Lee, C. “Boosting attribute and phone estimation accuracies with deep neural networks for detection-based speech recognition”, Proc. ICASSP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Chen, X., and Deng, L., “Factorized deep neural networks for adaptive speech recognition,” International Workshop on Statistical Machine Learning for Speech Processing, March 2012.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 and Deng, L. “Deep learning and its applications to signal and information processing,” IEEE Signal Processing Magazine, January 2011, pp. 145-154.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 and Deng, L. “Accelerated parallelizable neural networks learning algorithms for speech recognition,” Proc. Interspeech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Deng, L., Li, G., and F. Seide. “Discriminative pretraining of deep neural networks,” U.S. Patent Filing, Nov. 2011.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Yu, D. and Deng, L. “Deep-structured hidden conditional random fields for phonetic recognition,” Proc. Interspeech, Sept. 2010.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Yu, D., Wang, S., Karam, Z., Deng, L. “Language recognition using deep-structured conditional random fields,” Proc. ICASSP, 2010, pp. 5030-5033.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Yu, D., Wang, S., Deng, L., “Sequential labeling using deep-structured conditional random fields”, J. of Selected Topics in Signal Processing, 2010a.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Yu, D., Li, J.-Y., and Deng, L. “Calibration of confidence measures in speech recognition,” IEEE Trans. Audio, Speech and Language, 2010b.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Deng, L., and Dahl, G.E., “Roles of Pre-Training and Fine-Tuning in Context-Dependent DBN-HMMs for Real-World Speech Recognition,” NIPS 2010 Workshop on Deep Learning and Unsupervised Feature Learning, Dec. 2010c.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D., Deng, D., Wang, S., “Learning in the Deep-Structured Conditional Random Fields,” NIPS 2009 Workshop on Deep Learning for Speech Recognition and Related Applications,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D, Deng, L., Gong, Y. and Acero, A.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A novel framework and training algorithm for variable-parameter hidden Markov models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IEEE Transactions on Audio, Speech and Language Processing, vol. 17, no. 7, September 2009, pp. 1348-1360.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Yu, D., Deng, L., Liu, P., Wu, J., Gong, Y., and Acero, A. “Cross-lingual speech recognition under runtime resource constraints,” Proc. ICASSP, 2009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Yu, D. and Deng, L.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Solving nonlinear estimation problems using Splines,” 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IEEE Signal Processing Magazine, vol. 26, no. 4, pp. 86-90, July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Zamora-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Martínez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F., Castro-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Bleda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M.,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España-Boquera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S. “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Fast evaluation of connectionist language models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,” Intern. Conf. Artificial Neural Networks, 2009, pp. 144-151</a:t>
            </a:r>
            <a:r>
              <a:rPr lang="en-US" sz="1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sz="1200" dirty="0"/>
              <a:t>Zen, H., </a:t>
            </a:r>
            <a:r>
              <a:rPr lang="en-US" sz="1200" dirty="0" err="1"/>
              <a:t>Nankaku</a:t>
            </a:r>
            <a:r>
              <a:rPr lang="en-US" sz="1200" dirty="0"/>
              <a:t>, Y., and </a:t>
            </a:r>
            <a:r>
              <a:rPr lang="en-US" sz="1200" dirty="0" err="1"/>
              <a:t>Tokuda</a:t>
            </a:r>
            <a:r>
              <a:rPr lang="en-US" sz="1200" dirty="0"/>
              <a:t>, K. “Continuous stochastic feature mapping based on trajectory HMMs,” IEEE Trans. Audio, Speech, and Language Proc., vol. 19, no. 2, Feb. 2011, pp. 417-430.</a:t>
            </a:r>
          </a:p>
          <a:p>
            <a:r>
              <a:rPr lang="en-US" sz="1200" dirty="0"/>
              <a:t>Zen, H. Gales, M. J. F. </a:t>
            </a:r>
            <a:r>
              <a:rPr lang="en-US" sz="1200" dirty="0" err="1"/>
              <a:t>Nankaku</a:t>
            </a:r>
            <a:r>
              <a:rPr lang="en-US" sz="1200" dirty="0"/>
              <a:t>, Y. </a:t>
            </a:r>
            <a:r>
              <a:rPr lang="en-US" sz="1200" dirty="0" err="1"/>
              <a:t>Tokuda</a:t>
            </a:r>
            <a:r>
              <a:rPr lang="en-US" sz="1200" dirty="0"/>
              <a:t>, K. “</a:t>
            </a:r>
            <a:r>
              <a:rPr lang="en-US" sz="1200" u="sng" dirty="0">
                <a:hlinkClick r:id="rId5"/>
              </a:rPr>
              <a:t>Product of experts for statistical parametric speech synthesis</a:t>
            </a:r>
            <a:r>
              <a:rPr lang="en-US" sz="1200" dirty="0"/>
              <a:t>,” IEEE Trans. Audio, Speech, and Language Proc., vol. 20, no. 3, March, 2012, pp. 794-805.</a:t>
            </a:r>
          </a:p>
          <a:p>
            <a:r>
              <a:rPr lang="en-US" sz="1200" dirty="0"/>
              <a:t>Zweig, G. and Nguyen, P. “A segmental CRF approach to large vocabulary continuous speech recognition,” Proc. ASRU, 2009.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35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1" y="1447802"/>
            <a:ext cx="8534400" cy="46783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2011 ICML Workshop on Learning Architectures, Representations, and Optimization for Speech and Visual Information Processing </a:t>
            </a:r>
          </a:p>
          <a:p>
            <a:pPr marL="0" indent="0">
              <a:buNone/>
            </a:pPr>
            <a:r>
              <a:rPr lang="en-US" dirty="0"/>
              <a:t>2009 NIPS Workshop on Deep Learning for Speech Recognition and Related Applications,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2009 </a:t>
            </a:r>
            <a:r>
              <a:rPr lang="en-US" dirty="0"/>
              <a:t>ICML Workshop on Learning </a:t>
            </a:r>
            <a:r>
              <a:rPr lang="en-US" dirty="0" smtClean="0"/>
              <a:t>Feature Hierarchies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2008 </a:t>
            </a:r>
            <a:r>
              <a:rPr lang="en-US" dirty="0"/>
              <a:t>NIPS Deep Learning </a:t>
            </a:r>
            <a:r>
              <a:rPr lang="en-US" dirty="0" smtClean="0"/>
              <a:t>Workshop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2009 </a:t>
            </a:r>
            <a:r>
              <a:rPr lang="en-US" dirty="0"/>
              <a:t>NIPS Workshop on Deep Learning for Speech Recognition and Related </a:t>
            </a:r>
            <a:r>
              <a:rPr lang="en-US" dirty="0" smtClean="0"/>
              <a:t>Applications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2012: special </a:t>
            </a:r>
            <a:r>
              <a:rPr lang="en-US" dirty="0"/>
              <a:t>issue on Deep Learning for Speech and Language Processing in IEEE Transactions on Audio, Speech, and Language Processing  </a:t>
            </a:r>
            <a:r>
              <a:rPr lang="en-US" dirty="0" smtClean="0"/>
              <a:t>(Jan. 2012; intro in my </a:t>
            </a:r>
            <a:r>
              <a:rPr lang="en-US" dirty="0" err="1" smtClean="0"/>
              <a:t>EiC</a:t>
            </a:r>
            <a:r>
              <a:rPr lang="en-US" dirty="0" smtClean="0"/>
              <a:t> inaugural editorial)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2012: Joint special issue on “learning deep architectures” in IEEE Signal Processing Magazine  (SPM) &amp; IEEE Trans. Pattern Analysis and Machine Intelligence (PAMI)  (under planning)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DARPA </a:t>
            </a:r>
            <a:r>
              <a:rPr lang="en-US" dirty="0"/>
              <a:t>deep learning </a:t>
            </a:r>
            <a:r>
              <a:rPr lang="en-US" dirty="0" smtClean="0"/>
              <a:t>program, since 2009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Hot key words of “deep network” in 2011 Learning Workshop (Fort Lauderdale), NIPS 2010, ICASSP 2011 Trend Session (Speech/Language Proc.)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Tutorial on deep learning at ICASSP-2012, just accepted   …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28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953000"/>
            <a:ext cx="11422795" cy="646084"/>
          </a:xfrm>
          <a:prstGeom prst="rect">
            <a:avLst/>
          </a:prstGeom>
          <a:noFill/>
        </p:spPr>
        <p:txBody>
          <a:bodyPr wrap="none" lIns="91180" tIns="45598" rIns="91180" bIns="45598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stellar" pitchFamily="18" charset="0"/>
              </a:rPr>
              <a:t>First time deep learning shows promise in speech recognition! And activities </a:t>
            </a:r>
          </a:p>
          <a:p>
            <a:r>
              <a:rPr lang="en-US" i="1" dirty="0">
                <a:solidFill>
                  <a:srgbClr val="FF0000"/>
                </a:solidFill>
                <a:latin typeface="Castellar" pitchFamily="18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Castellar" pitchFamily="18" charset="0"/>
              </a:rPr>
              <a:t>rew rapidly since then…</a:t>
            </a:r>
            <a:endParaRPr lang="en-US" i="1" dirty="0">
              <a:solidFill>
                <a:srgbClr val="FF0000"/>
              </a:solidFill>
              <a:latin typeface="Castellar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 Learning and Its Applications in Signal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51" y="609600"/>
            <a:ext cx="900215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Grégoire Mesnil, Xiaodong He, Li Deng, and Yoshua Bengio,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Investigation of Recurrent-Neural-Network Architectures and Learning Methods for Spoken Language Understanding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Interspeech 2013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August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Ossama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Abdel-Hamid, Li Deng, and Dong Yu,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Exploring convolutional neural network structures and optimization techniques for speech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Proc. Interspeech, Lyon, France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August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Ossama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Abdel-Hamid, Li Deng, Dong Yu, and Hui Jiang,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Deep segmental neural networks for speech recognition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Proc. Interspeech, Lyon, France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August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George Dahl, Jack W. Stokes, Li Deng, and Dong Yu,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/>
              </a:rPr>
              <a:t>Large-Scale Malware Classification Using Random Projections and Neural Networks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Proceedings IEEE Conference on Acoustics, Speech, and Signal Processing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SPS, 26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Li Deng, Geoffrey Hinton, and Brian Kingsbury,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6"/>
              </a:rPr>
              <a:t>New types of deep neural network learning for speech recognition and related applications: An overview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IEEE International Conference on Acoustics, Speech, and Signal Processing (ICASSP), May 2013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Po-Sen Huang, Li Deng, Mark Hasegawa-Johnson, and Xiaodong He,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7"/>
              </a:rPr>
              <a:t>Random Features for Kernel Deep Convex Network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International Conference on Acoustics, Speech, and Signal Processing (ICASSP),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Li Deng, Jinyu Li, Jui-Ting Huang,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Kaisheng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Yao, Dong Yu, Frank Seide, Michael Seltzer, Geoff Zweig, Xiaodong He, Jason Williams,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Yifan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Gong, and Alex Acero,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8"/>
              </a:rPr>
              <a:t>Recent Advances in Deep Learning for Speech Research at Microsoft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International Conference on Acoustics, Speech, and Signal Processing (ICASSP),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Xiaodong He, Li Deng, Dilek Hakkani-Tur, and Gokhan Tur,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9"/>
              </a:rPr>
              <a:t>Multi-Style Adaptive Training for Robust Cross-Lingual Spoken Language Understanding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International Conference on Acoustics, Speech, and Signal Processing (ICASSP),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Jennifer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Gillenwater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Xiaodong He, Jianfeng Gao, and Li Deng,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0"/>
              </a:rPr>
              <a:t>End-To-End Learning of Parsing Models for Information Retrieval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International Conference on Acoustics, Speech, and Signal Processing (ICASSP),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Jui-Ting Huang, Jinyu Li, Dong Yu, Li Deng, and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Yifan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Gong,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1"/>
              </a:rPr>
              <a:t>CROSS-LANGUAGE KNOWLEDGE TRANSFER USING MULTILINGUAL DEEP NEURAL NETWORK WITH SHARED HIDDEN LAYERS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IEEE International Conference on Acoustics, Speech, and Signal Processing (ICASSP)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Li Deng, Xiaodong He, and Jianfeng Gao,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2"/>
              </a:rPr>
              <a:t>Deep Stacking Networks for Information Retrieval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International Conference on Acoustics, Speech, and Signal Processing (ICASSP),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Li Deng,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Ossama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Abdel-Hamid, and Dong Yu,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3"/>
              </a:rPr>
              <a:t>A deep convolutional neural network using heterogeneous pooling for trading acoustic invariance with phonetic confusion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IEEE International Conference on Acoustics, Speech, and Signal Processing (ICASSP)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Po-Sen Huang, Kshitiz Kumar, Chaojun Liu,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Yifan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Gong, and Li Deng,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4"/>
              </a:rPr>
              <a:t>PREDICTING SPEECH RECOGNITION CONFIDENCE USING DEEP LEARNING WITH WORD IDENTITY AND SCORE FEATURES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Proc. ICASSP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Hamid Palangi, </a:t>
            </a:r>
            <a:r>
              <a:rPr lang="en-U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Rabab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Ward, and Li Deng,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5"/>
              </a:rPr>
              <a:t>Using deep stacking network to improve structured compressive sensing with multiple measurement vectors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IEEE International Conference on Acoustics, Speech, and Signal Processing (ICASSP)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May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Zhen-Hua Ling, Li Deng, and Dong Yu,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6"/>
              </a:rPr>
              <a:t>Modeling Spectral Envelopes Using Restricted Boltzmann Machines For Statistical Parametric Speech Synthesis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ICASSP 2013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IEEE International Conference on Acoustics, Speech, and Signal Processing (ICASSP), 2013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Xiaodong He and Li Deng,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7"/>
              </a:rPr>
              <a:t>Speech-Centric Information Processing: An Optimization-Oriented Approach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in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Proceedings of the </a:t>
            </a:r>
            <a:r>
              <a:rPr lang="en-US" sz="12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IEEE</a:t>
            </a:r>
            <a:r>
              <a:rPr lang="en-US" sz="1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vol. 31 May 2013.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875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9000" cy="1752600"/>
          </a:xfrm>
        </p:spPr>
        <p:txBody>
          <a:bodyPr>
            <a:normAutofit/>
          </a:bodyPr>
          <a:lstStyle/>
          <a:p>
            <a:r>
              <a:rPr lang="it-IT" dirty="0" smtClean="0"/>
              <a:t>Li Deng, </a:t>
            </a:r>
            <a:r>
              <a:rPr lang="it-IT" i="1" dirty="0" smtClean="0"/>
              <a:t>Dong Yu (Microsoft Research)</a:t>
            </a:r>
          </a:p>
          <a:p>
            <a:r>
              <a:rPr lang="it-IT" dirty="0" smtClean="0"/>
              <a:t>Geoffrey Hinton (University of Toronto)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Deep Learning for Speech Recognition and Related Applications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784480"/>
            <a:ext cx="8163645" cy="369332"/>
          </a:xfrm>
          <a:prstGeom prst="rect">
            <a:avLst/>
          </a:prstGeom>
          <a:noFill/>
        </p:spPr>
        <p:txBody>
          <a:bodyPr wrap="none" lIns="91180" tIns="45598" rIns="91180" bIns="45598" rtlCol="0">
            <a:spAutoFit/>
          </a:bodyPr>
          <a:lstStyle/>
          <a:p>
            <a:pPr defTabSz="911666"/>
            <a:r>
              <a:rPr lang="en-US" dirty="0">
                <a:solidFill>
                  <a:prstClr val="black"/>
                </a:solidFill>
              </a:rPr>
              <a:t>Anecdote:  </a:t>
            </a:r>
            <a:r>
              <a:rPr lang="en-US" dirty="0">
                <a:solidFill>
                  <a:srgbClr val="FF0000"/>
                </a:solidFill>
              </a:rPr>
              <a:t>Speechless</a:t>
            </a:r>
            <a:r>
              <a:rPr lang="en-US" dirty="0">
                <a:solidFill>
                  <a:prstClr val="black"/>
                </a:solidFill>
              </a:rPr>
              <a:t> summary presentation of the NIPS 2009 Workshop on </a:t>
            </a:r>
            <a:r>
              <a:rPr lang="en-US" dirty="0">
                <a:solidFill>
                  <a:srgbClr val="FF0000"/>
                </a:solidFill>
              </a:rPr>
              <a:t>Speech </a:t>
            </a:r>
          </a:p>
        </p:txBody>
      </p:sp>
    </p:spTree>
    <p:extLst>
      <p:ext uri="{BB962C8B-B14F-4D97-AF65-F5344CB8AC3E}">
        <p14:creationId xmlns:p14="http://schemas.microsoft.com/office/powerpoint/2010/main" val="19321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762002" y="2056271"/>
            <a:ext cx="7620000" cy="220384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1666"/>
            <a:r>
              <a:rPr lang="en-US" sz="6000" dirty="0">
                <a:solidFill>
                  <a:prstClr val="white"/>
                </a:solidFill>
              </a:rPr>
              <a:t>They met in year 2009…</a:t>
            </a:r>
          </a:p>
        </p:txBody>
      </p:sp>
    </p:spTree>
    <p:extLst>
      <p:ext uri="{BB962C8B-B14F-4D97-AF65-F5344CB8AC3E}">
        <p14:creationId xmlns:p14="http://schemas.microsoft.com/office/powerpoint/2010/main" val="2675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4191000"/>
            <a:ext cx="89916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0" tIns="45598" rIns="91180" bIns="45598" rtlCol="0" anchor="ctr"/>
          <a:lstStyle/>
          <a:p>
            <a:pPr algn="ctr" defTabSz="91166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0" name="Picture 16" descr="C:\Documents and Settings\dongyu\Local Settings\Temporary Internet Files\Content.IE5\7X548088\MCj02723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20" y="3048020"/>
            <a:ext cx="1848413" cy="3342257"/>
          </a:xfrm>
          <a:prstGeom prst="rect">
            <a:avLst/>
          </a:prstGeom>
          <a:noFill/>
        </p:spPr>
      </p:pic>
      <p:pic>
        <p:nvPicPr>
          <p:cNvPr id="1043" name="Picture 19" descr="C:\Documents and Settings\dongyu\Local Settings\Temporary Internet Files\Content.IE5\I86HHWGF\MCNA0071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78821" cy="2886075"/>
          </a:xfrm>
          <a:prstGeom prst="rect">
            <a:avLst/>
          </a:prstGeom>
          <a:noFill/>
        </p:spPr>
      </p:pic>
      <p:sp>
        <p:nvSpPr>
          <p:cNvPr id="23" name="Cloud Callout 22"/>
          <p:cNvSpPr/>
          <p:nvPr/>
        </p:nvSpPr>
        <p:spPr>
          <a:xfrm>
            <a:off x="5257800" y="902114"/>
            <a:ext cx="3124200" cy="844199"/>
          </a:xfrm>
          <a:prstGeom prst="cloudCallout">
            <a:avLst>
              <a:gd name="adj1" fmla="val -4751"/>
              <a:gd name="adj2" fmla="val 7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 defTabSz="911666"/>
            <a:r>
              <a:rPr lang="en-US" dirty="0">
                <a:solidFill>
                  <a:prstClr val="white"/>
                </a:solidFill>
              </a:rPr>
              <a:t>I was told you are smart.</a:t>
            </a:r>
          </a:p>
        </p:txBody>
      </p:sp>
    </p:spTree>
    <p:extLst>
      <p:ext uri="{BB962C8B-B14F-4D97-AF65-F5344CB8AC3E}">
        <p14:creationId xmlns:p14="http://schemas.microsoft.com/office/powerpoint/2010/main" val="5725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olstic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lstic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stic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8165</TotalTime>
  <Words>8009</Words>
  <Application>Microsoft Office PowerPoint</Application>
  <PresentationFormat>On-screen Show (4:3)</PresentationFormat>
  <Paragraphs>655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61</vt:i4>
      </vt:variant>
    </vt:vector>
  </HeadingPairs>
  <TitlesOfParts>
    <vt:vector size="82" baseType="lpstr">
      <vt:lpstr>SimSun</vt:lpstr>
      <vt:lpstr>Arial</vt:lpstr>
      <vt:lpstr>Arial Black</vt:lpstr>
      <vt:lpstr>Calibri</vt:lpstr>
      <vt:lpstr>Cambria Math</vt:lpstr>
      <vt:lpstr>Castellar</vt:lpstr>
      <vt:lpstr>Tahoma</vt:lpstr>
      <vt:lpstr>Times New Roman</vt:lpstr>
      <vt:lpstr>Verdana</vt:lpstr>
      <vt:lpstr>Wingdings</vt:lpstr>
      <vt:lpstr>Wingdings 2</vt:lpstr>
      <vt:lpstr>Office Theme</vt:lpstr>
      <vt:lpstr>2_Solstice</vt:lpstr>
      <vt:lpstr>Solstice</vt:lpstr>
      <vt:lpstr>1_Solstice</vt:lpstr>
      <vt:lpstr>3_Solstice</vt:lpstr>
      <vt:lpstr>4_Solstice</vt:lpstr>
      <vt:lpstr>1_Office Theme</vt:lpstr>
      <vt:lpstr>2_Office Theme</vt:lpstr>
      <vt:lpstr>3_Office Theme</vt:lpstr>
      <vt:lpstr>4_Office Theme</vt:lpstr>
      <vt:lpstr>     Being Deep &amp;  Being Dynamic  New-Generation Models &amp; Methodology for Advancing Speech Technology       </vt:lpstr>
      <vt:lpstr>Outline</vt:lpstr>
      <vt:lpstr>Outline</vt:lpstr>
      <vt:lpstr>Review of Deep Learning Basics</vt:lpstr>
      <vt:lpstr>A Hot Topic</vt:lpstr>
      <vt:lpstr>PowerPoint Presentation</vt:lpstr>
      <vt:lpstr>Deep Learning for Speech Recognition and Related Applications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“DBN vs DBN” (for fun)</vt:lpstr>
      <vt:lpstr>RBM and DBN</vt:lpstr>
      <vt:lpstr>How to Use DBN: Generation</vt:lpstr>
      <vt:lpstr>Deep Neural Network</vt:lpstr>
      <vt:lpstr>DNN-HMM (replacing GMM only; longer MFCC windows w. no transformation)</vt:lpstr>
      <vt:lpstr>CD-DNN-HMM: Architecture</vt:lpstr>
      <vt:lpstr>(Shallow) GMM-HMM</vt:lpstr>
      <vt:lpstr>PowerPoint Presentation</vt:lpstr>
      <vt:lpstr>Voice Search with DNN-HMM</vt:lpstr>
      <vt:lpstr>Effects of DNN Depth</vt:lpstr>
      <vt:lpstr>PowerPoint Presentation</vt:lpstr>
      <vt:lpstr>PowerPoint Presentation</vt:lpstr>
      <vt:lpstr>Discriminative Pre-training for DNN</vt:lpstr>
      <vt:lpstr>Deep Convex Network (DCN/DSN)</vt:lpstr>
      <vt:lpstr>Tensor Version of DCN/DSN (Hutchinson, Deng, &amp; Yu, ICASSP-2012)</vt:lpstr>
      <vt:lpstr>Tensor Version of DNN (Yu, Deng, Seide, Interspeech-2012)</vt:lpstr>
      <vt:lpstr>Outline</vt:lpstr>
      <vt:lpstr>Deep/Dynamic Models are Natural for Speech</vt:lpstr>
      <vt:lpstr>Production &amp; Perception: Closed-Loop Chain</vt:lpstr>
      <vt:lpstr>ICASSP-2004</vt:lpstr>
      <vt:lpstr>PowerPoint Presentation</vt:lpstr>
      <vt:lpstr>PowerPoint Presentation</vt:lpstr>
      <vt:lpstr>Encoder: Two-Stage Production Mechanisms</vt:lpstr>
      <vt:lpstr>Encoder: Phonological Modeling</vt:lpstr>
      <vt:lpstr>PowerPoint Presentation</vt:lpstr>
      <vt:lpstr>Decoder I: Auditory Reception</vt:lpstr>
      <vt:lpstr>Decoder II: Cognitive Perception</vt:lpstr>
      <vt:lpstr>(Hidden) Dynamic Models</vt:lpstr>
      <vt:lpstr>                       Quite Deep, But Did not Take Off</vt:lpstr>
      <vt:lpstr>Summary</vt:lpstr>
      <vt:lpstr>PowerPoint Presentation</vt:lpstr>
      <vt:lpstr>Selected References (updated, 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 Yu (MSR)</dc:creator>
  <cp:lastModifiedBy>Li Deng</cp:lastModifiedBy>
  <cp:revision>250</cp:revision>
  <dcterms:created xsi:type="dcterms:W3CDTF">2006-08-16T00:00:00Z</dcterms:created>
  <dcterms:modified xsi:type="dcterms:W3CDTF">2013-06-25T01:10:52Z</dcterms:modified>
</cp:coreProperties>
</file>