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864D-3375-4A17-8467-276893BC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025A6-9041-4E6F-B0B9-0DCAB7CE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273E-6749-48D6-8722-2D40642C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1889F-25BD-4B3D-B534-4B820861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A6E4C-93E6-4983-A5C7-E8A9A376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799E-71D5-4EC6-803A-657D7E1B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5990A-FAC3-40C7-8894-3D90A294C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6E387-2B5D-477F-A6B3-820FCFE9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9B30C-9350-4979-A22F-CB5C91A9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4E1B0-C2C9-4CD5-AF76-007D22A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D4FA42-FC93-477E-B5AE-C31F5D0C4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9C6DE-9CD4-4C1D-B5A0-FA64740BB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2AB5-3C1B-4448-BF24-BA067482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FA6C-4EBE-49F7-A4B7-26378D1C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3385-FA12-4633-B1AF-BC224469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87E6-821E-44EC-9E6B-7F0450E4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420D-8418-4CF1-BFEB-B6FD9824D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134DC-020D-44C8-8CE0-FD238D07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D6D23-DFD7-429F-9123-FE5D15CC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4F2E-872A-413C-AD5F-ABDA714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DC20-6CD4-4F91-BF6A-D23EA6E0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45C18-A4BB-4F53-8244-6ADF2098E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FC03-D9C2-4CD2-8914-77CFEFE7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4A6E-6E3F-43A2-8A55-F1D27B02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E983D-8525-4B80-AEEA-1E26BF16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F1DD-2BBB-4076-8E6E-D9052F44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81A9-E497-47B2-8AC5-830DF2980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AA999-9133-4705-A90C-A4D0A084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556EE-A6AF-452F-BA3F-7677B633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A7DC0-15E7-4031-AA69-0B9FBDD7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58F18-B1C0-4367-AB17-71C6C18B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901F-FCE9-40F4-8269-EE4B5761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1DCF8-72F3-4707-AC74-16A539CB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345E4-890D-496C-86A7-F9E7C52F9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A63AF-27DD-4527-8E17-A1AD80120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6BD88-C3C9-43D8-B0E7-487339A0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4BAF2-AD3B-4CC4-A8FB-FD40A89F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63915-37AF-49C2-B280-5331C7C7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4B8FB-5592-4D88-ABD1-27690896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D0D0-9734-4176-8A38-059A64CD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DEDDD-4BA9-4D8A-9BC6-9C93C847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62D41-BE87-4FF4-B713-5F60B0FD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3B469-1A52-4B6D-AB22-32A8F0F6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1DEE8-D804-452F-871C-0FA58ECC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90EDE-C29A-41A9-9209-01F41FD3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11AF-E321-44D2-AF63-AEC51B8A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DBB-09BD-4FE6-94A5-C6AD5BE1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B00D-4564-438B-BE80-E0E9345E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F2FC9-CF27-4DA9-9C2C-FFB12AC01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4A824-77BC-4194-9D2D-AAE7E023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C197B-F3E9-4AA6-8D9D-55CE5C87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D5B54-CA5F-48C9-9637-FE8A17DB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259F-4FC2-4A58-8322-9E532C86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38F76-0FE8-46A8-A93A-A1B30E4AA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EBCD5-21AB-4921-A6CD-83451F1D8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7CE1-F879-460A-A9BD-B7B45C96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48E61-59C1-4349-B585-814A3C42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7B4FF-B767-4B2F-9A86-0C119B0A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64D92-9A09-4DB4-A7DF-AF4245E4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B43A0-6A86-470F-B1A0-AB51A06A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FA911-C220-4A43-9820-92589D2F9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FABD-4AE9-4F69-98AA-481BE209671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B2CD2-9163-417A-B007-5CDB4678D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31A3-2BC7-47BB-AC46-B41F96F4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897B-9662-4D13-8FF5-4C10339A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3" Type="http://schemas.microsoft.com/office/2007/relationships/media" Target="../media/media2.m4a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svg"/><Relationship Id="rId5" Type="http://schemas.microsoft.com/office/2007/relationships/media" Target="../media/media3.m4a"/><Relationship Id="rId1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73" y="345838"/>
            <a:ext cx="10515600" cy="535528"/>
          </a:xfrm>
        </p:spPr>
        <p:txBody>
          <a:bodyPr>
            <a:normAutofit fontScale="90000"/>
          </a:bodyPr>
          <a:lstStyle/>
          <a:p>
            <a:r>
              <a:rPr lang="en-US" dirty="0"/>
              <a:t>End-to-End Integration with Desktop Cortana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54243" y="800100"/>
            <a:ext cx="9857384" cy="4017159"/>
            <a:chOff x="210332" y="403336"/>
            <a:chExt cx="9701111" cy="3978157"/>
          </a:xfrm>
        </p:grpSpPr>
        <p:pic>
          <p:nvPicPr>
            <p:cNvPr id="5" name="Graphic 4" descr="Computer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32653" y="1533524"/>
              <a:ext cx="1743075" cy="1743075"/>
            </a:xfrm>
            <a:prstGeom prst="rect">
              <a:avLst/>
            </a:prstGeom>
          </p:spPr>
        </p:pic>
        <p:pic>
          <p:nvPicPr>
            <p:cNvPr id="6" name="Graphic 5" descr="Voice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14662" y="1862288"/>
              <a:ext cx="914400" cy="9144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152939" y="1409269"/>
              <a:ext cx="2505637" cy="1106718"/>
              <a:chOff x="1152939" y="1409269"/>
              <a:chExt cx="2505637" cy="110671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152939" y="1441860"/>
                <a:ext cx="2505637" cy="107412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240025" y="1409269"/>
                <a:ext cx="2349728" cy="1019679"/>
                <a:chOff x="2398951" y="1377201"/>
                <a:chExt cx="2349728" cy="1019679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419841" y="1533525"/>
                  <a:ext cx="319454" cy="180976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419841" y="1857373"/>
                  <a:ext cx="319454" cy="180976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419841" y="2181221"/>
                  <a:ext cx="319454" cy="180976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114697" y="1377201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994714" y="2181221"/>
                  <a:ext cx="319454" cy="180976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703489" y="2027548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29225" y="2181028"/>
                  <a:ext cx="319454" cy="180976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/>
                <p:cNvCxnSpPr>
                  <a:stCxn id="29" idx="2"/>
                  <a:endCxn id="30" idx="0"/>
                </p:cNvCxnSpPr>
                <p:nvPr/>
              </p:nvCxnSpPr>
              <p:spPr>
                <a:xfrm>
                  <a:off x="3579568" y="1714501"/>
                  <a:ext cx="0" cy="1428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3579568" y="2038349"/>
                  <a:ext cx="0" cy="1428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cxnSpLocks/>
                  <a:stCxn id="33" idx="3"/>
                  <a:endCxn id="35" idx="1"/>
                </p:cNvCxnSpPr>
                <p:nvPr/>
              </p:nvCxnSpPr>
              <p:spPr>
                <a:xfrm flipV="1">
                  <a:off x="4314168" y="2271516"/>
                  <a:ext cx="115057" cy="1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/>
                <p:cNvSpPr/>
                <p:nvPr/>
              </p:nvSpPr>
              <p:spPr>
                <a:xfrm>
                  <a:off x="2398951" y="1531622"/>
                  <a:ext cx="319454" cy="180976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833462" y="1531429"/>
                  <a:ext cx="319454" cy="180976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Arrow Connector 40"/>
                <p:cNvCxnSpPr>
                  <a:cxnSpLocks/>
                  <a:stCxn id="39" idx="3"/>
                  <a:endCxn id="40" idx="1"/>
                </p:cNvCxnSpPr>
                <p:nvPr/>
              </p:nvCxnSpPr>
              <p:spPr>
                <a:xfrm flipV="1">
                  <a:off x="2718405" y="1621917"/>
                  <a:ext cx="115057" cy="1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" name="Graphic 7" descr="Databas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73293" y="3467093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Speech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7248768" y="410731"/>
              <a:ext cx="1648885" cy="1648885"/>
            </a:xfrm>
            <a:prstGeom prst="rect">
              <a:avLst/>
            </a:prstGeom>
          </p:spPr>
        </p:pic>
        <p:sp>
          <p:nvSpPr>
            <p:cNvPr id="10" name="Arrow: Down 9"/>
            <p:cNvSpPr/>
            <p:nvPr/>
          </p:nvSpPr>
          <p:spPr>
            <a:xfrm>
              <a:off x="7307248" y="3061913"/>
              <a:ext cx="230588" cy="39951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68520" y="3674101"/>
              <a:ext cx="1614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ETW Event logs</a:t>
              </a:r>
            </a:p>
          </p:txBody>
        </p:sp>
        <p:sp>
          <p:nvSpPr>
            <p:cNvPr id="12" name="Arrow: Right 11"/>
            <p:cNvSpPr/>
            <p:nvPr/>
          </p:nvSpPr>
          <p:spPr>
            <a:xfrm rot="16200000">
              <a:off x="657968" y="3154673"/>
              <a:ext cx="1429989" cy="2278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43770" y="3866718"/>
              <a:ext cx="5724940" cy="1168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1647" y="4005309"/>
              <a:ext cx="3802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Real-time capture of Cortana response</a:t>
              </a:r>
            </a:p>
          </p:txBody>
        </p:sp>
        <p:sp>
          <p:nvSpPr>
            <p:cNvPr id="15" name="Arrow: Down 14"/>
            <p:cNvSpPr/>
            <p:nvPr/>
          </p:nvSpPr>
          <p:spPr>
            <a:xfrm rot="16200000">
              <a:off x="6473409" y="2108114"/>
              <a:ext cx="230588" cy="39951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/>
            <p:cNvSpPr/>
            <p:nvPr/>
          </p:nvSpPr>
          <p:spPr>
            <a:xfrm rot="16200000">
              <a:off x="5034677" y="2108114"/>
              <a:ext cx="230588" cy="39951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/>
            <p:cNvSpPr/>
            <p:nvPr/>
          </p:nvSpPr>
          <p:spPr>
            <a:xfrm rot="16200000">
              <a:off x="3835972" y="2108114"/>
              <a:ext cx="230588" cy="39951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Speech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3537470" y="403336"/>
              <a:ext cx="1648885" cy="16488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132531" y="1068080"/>
              <a:ext cx="2483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Seq-2-Seq, NL-NL model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8113" y="2091180"/>
              <a:ext cx="605263" cy="4248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84087" y="171024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wav file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68851" y="1943396"/>
              <a:ext cx="1342592" cy="1188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Windows 10</a:t>
              </a:r>
              <a:br>
                <a:rPr lang="en-US" dirty="0"/>
              </a:br>
              <a:r>
                <a:rPr lang="en-US" dirty="0"/>
                <a:t>Desktop</a:t>
              </a:r>
              <a:br>
                <a:rPr lang="en-US" dirty="0"/>
              </a:br>
              <a:r>
                <a:rPr lang="en-US" dirty="0"/>
                <a:t>(Anniversary</a:t>
              </a:r>
              <a:br>
                <a:rPr lang="en-US" dirty="0"/>
              </a:br>
              <a:r>
                <a:rPr lang="en-US" dirty="0"/>
                <a:t>  Edition)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55771" y="2543560"/>
              <a:ext cx="2233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MS Cognitive Services</a:t>
              </a:r>
            </a:p>
            <a:p>
              <a:pPr algn="ctr"/>
              <a:r>
                <a:rPr lang="en-US" dirty="0"/>
                <a:t>Bing Speech API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332" y="2666389"/>
              <a:ext cx="10910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NL input:</a:t>
              </a:r>
            </a:p>
            <a:p>
              <a:r>
                <a:rPr lang="en-US" dirty="0"/>
                <a:t>Cortana’s</a:t>
              </a:r>
              <a:br>
                <a:rPr lang="en-US" dirty="0"/>
              </a:br>
              <a:r>
                <a:rPr lang="en-US" dirty="0"/>
                <a:t>utterance</a:t>
              </a:r>
            </a:p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01107" y="2513460"/>
              <a:ext cx="11881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NL output:</a:t>
              </a:r>
            </a:p>
            <a:p>
              <a:r>
                <a:rPr lang="en-US" dirty="0"/>
                <a:t>User Sim’s</a:t>
              </a:r>
            </a:p>
            <a:p>
              <a:r>
                <a:rPr lang="en-US" dirty="0"/>
                <a:t>utterance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6"/>
            <a:srcRect l="55378" t="11008" r="5304" b="11235"/>
            <a:stretch/>
          </p:blipFill>
          <p:spPr>
            <a:xfrm>
              <a:off x="7140915" y="2028320"/>
              <a:ext cx="539264" cy="53324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0C4A64-41A5-4BC0-BAE1-04693033AD87}"/>
              </a:ext>
            </a:extLst>
          </p:cNvPr>
          <p:cNvSpPr txBox="1"/>
          <p:nvPr/>
        </p:nvSpPr>
        <p:spPr>
          <a:xfrm>
            <a:off x="250245" y="5151554"/>
            <a:ext cx="99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Audio samples from </a:t>
            </a:r>
            <a:r>
              <a:rPr lang="en-US" sz="2800" i="1" dirty="0"/>
              <a:t>simulated-user</a:t>
            </a:r>
            <a:r>
              <a:rPr lang="en-US" sz="2800" dirty="0"/>
              <a:t> generated reminder dialogs:</a:t>
            </a:r>
            <a:endParaRPr lang="en-GB" sz="2000" dirty="0"/>
          </a:p>
        </p:txBody>
      </p:sp>
      <p:pic>
        <p:nvPicPr>
          <p:cNvPr id="42" name="AudioClip2_FickleUser">
            <a:hlinkClick r:id="" action="ppaction://media"/>
            <a:extLst>
              <a:ext uri="{FF2B5EF4-FFF2-40B4-BE49-F238E27FC236}">
                <a16:creationId xmlns:a16="http://schemas.microsoft.com/office/drawing/2014/main" id="{97F4BE32-08EA-4DF0-A246-A31A2BD8B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89456" y="6191706"/>
            <a:ext cx="487363" cy="487363"/>
          </a:xfrm>
          <a:prstGeom prst="rect">
            <a:avLst/>
          </a:prstGeom>
        </p:spPr>
      </p:pic>
      <p:pic>
        <p:nvPicPr>
          <p:cNvPr id="43" name="AudioClip4_SingleShot">
            <a:hlinkClick r:id="" action="ppaction://media"/>
            <a:extLst>
              <a:ext uri="{FF2B5EF4-FFF2-40B4-BE49-F238E27FC236}">
                <a16:creationId xmlns:a16="http://schemas.microsoft.com/office/drawing/2014/main" id="{435AF920-2094-411D-8D48-3AC770F64A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99424" y="6191707"/>
            <a:ext cx="487363" cy="487363"/>
          </a:xfrm>
          <a:prstGeom prst="rect">
            <a:avLst/>
          </a:prstGeom>
        </p:spPr>
      </p:pic>
      <p:pic>
        <p:nvPicPr>
          <p:cNvPr id="44" name="AudioClip3_MultiTurn">
            <a:hlinkClick r:id="" action="ppaction://media"/>
            <a:extLst>
              <a:ext uri="{FF2B5EF4-FFF2-40B4-BE49-F238E27FC236}">
                <a16:creationId xmlns:a16="http://schemas.microsoft.com/office/drawing/2014/main" id="{EFFC2EC7-8BDB-4149-A91E-83385A1E25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94440" y="6191047"/>
            <a:ext cx="487363" cy="48736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FA00D1-1498-4ECA-9936-E119CB17EE31}"/>
              </a:ext>
            </a:extLst>
          </p:cNvPr>
          <p:cNvSpPr txBox="1"/>
          <p:nvPr/>
        </p:nvSpPr>
        <p:spPr>
          <a:xfrm>
            <a:off x="1257981" y="5759572"/>
            <a:ext cx="197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Single shot: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BD6FB9-3259-4112-9143-BA356DB0830D}"/>
              </a:ext>
            </a:extLst>
          </p:cNvPr>
          <p:cNvSpPr txBox="1"/>
          <p:nvPr/>
        </p:nvSpPr>
        <p:spPr>
          <a:xfrm>
            <a:off x="4634977" y="5754374"/>
            <a:ext cx="253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Multi-turn: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22E5F-C89A-4B92-91D6-C36DE6CD8E9F}"/>
              </a:ext>
            </a:extLst>
          </p:cNvPr>
          <p:cNvSpPr txBox="1"/>
          <p:nvPr/>
        </p:nvSpPr>
        <p:spPr>
          <a:xfrm>
            <a:off x="8406060" y="5603993"/>
            <a:ext cx="1999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seemingly fickle user: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C3D73B-4A12-4757-838A-73A89A25EB7F}"/>
              </a:ext>
            </a:extLst>
          </p:cNvPr>
          <p:cNvSpPr txBox="1"/>
          <p:nvPr/>
        </p:nvSpPr>
        <p:spPr>
          <a:xfrm>
            <a:off x="6476428" y="5847413"/>
            <a:ext cx="215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(NB the audio of Cortana’s speech fades out early on long utterances, but the full utterance is in the ETW logs.)</a:t>
            </a:r>
          </a:p>
        </p:txBody>
      </p:sp>
    </p:spTree>
    <p:extLst>
      <p:ext uri="{BB962C8B-B14F-4D97-AF65-F5344CB8AC3E}">
        <p14:creationId xmlns:p14="http://schemas.microsoft.com/office/powerpoint/2010/main" val="40992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6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7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82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82</Words>
  <Application>Microsoft Office PowerPoint</Application>
  <PresentationFormat>Widescreen</PresentationFormat>
  <Paragraphs>21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End-to-End Integration with Desktop Cortana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End-to-End Integration with Desktop Cortana</dc:title>
  <dc:creator>Paul Crook</dc:creator>
  <cp:lastModifiedBy>Paul Crook</cp:lastModifiedBy>
  <cp:revision>3</cp:revision>
  <dcterms:created xsi:type="dcterms:W3CDTF">2017-06-05T21:49:05Z</dcterms:created>
  <dcterms:modified xsi:type="dcterms:W3CDTF">2017-06-05T22:12:37Z</dcterms:modified>
</cp:coreProperties>
</file>