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515" r:id="rId4"/>
    <p:sldId id="460" r:id="rId5"/>
    <p:sldId id="262" r:id="rId6"/>
    <p:sldId id="461" r:id="rId7"/>
    <p:sldId id="277" r:id="rId8"/>
    <p:sldId id="928" r:id="rId9"/>
    <p:sldId id="265" r:id="rId10"/>
    <p:sldId id="927" r:id="rId11"/>
    <p:sldId id="462" r:id="rId12"/>
    <p:sldId id="463" r:id="rId13"/>
    <p:sldId id="268" r:id="rId14"/>
    <p:sldId id="269" r:id="rId15"/>
    <p:sldId id="270" r:id="rId16"/>
    <p:sldId id="278" r:id="rId17"/>
    <p:sldId id="430" r:id="rId18"/>
    <p:sldId id="273" r:id="rId19"/>
    <p:sldId id="274" r:id="rId20"/>
    <p:sldId id="275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ting Wang" initials="XW" lastIdx="4" clrIdx="0">
    <p:extLst>
      <p:ext uri="{19B8F6BF-5375-455C-9EA6-DF929625EA0E}">
        <p15:presenceInfo xmlns:p15="http://schemas.microsoft.com/office/powerpoint/2012/main" userId="S::xitwan@microsoft.com::4215c639-9d29-431d-98bc-3378e62bb0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00"/>
    <a:srgbClr val="70AD4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7" autoAdjust="0"/>
  </p:normalViewPr>
  <p:slideViewPr>
    <p:cSldViewPr snapToGrid="0">
      <p:cViewPr varScale="1">
        <p:scale>
          <a:sx n="111" d="100"/>
          <a:sy n="11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E893-1CE4-4952-8E4A-5887AB99F729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C6A6B-118D-4ED7-B2C3-9A674BFF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</a:t>
            </a:r>
            <a:r>
              <a:rPr lang="zh-CN" altLang="en-US" dirty="0"/>
              <a:t>：</a:t>
            </a:r>
            <a:r>
              <a:rPr lang="en-US" altLang="zh-CN" dirty="0"/>
              <a:t>tree</a:t>
            </a:r>
            <a:r>
              <a:rPr lang="zh-CN" altLang="en-US" dirty="0"/>
              <a:t>上点的个数</a:t>
            </a:r>
            <a:endParaRPr lang="en-US" altLang="zh-CN" dirty="0"/>
          </a:p>
          <a:p>
            <a:r>
              <a:rPr lang="en-US" altLang="zh-CN" dirty="0"/>
              <a:t>T</a:t>
            </a:r>
            <a:r>
              <a:rPr lang="zh-CN" altLang="en-US" dirty="0"/>
              <a:t>：要选的</a:t>
            </a:r>
            <a:r>
              <a:rPr lang="en-US" altLang="zh-CN" dirty="0"/>
              <a:t>feature</a:t>
            </a:r>
            <a:r>
              <a:rPr lang="zh-CN" altLang="en-US" dirty="0"/>
              <a:t>个数</a:t>
            </a:r>
            <a:endParaRPr lang="en-US" altLang="zh-CN" dirty="0"/>
          </a:p>
          <a:p>
            <a:r>
              <a:rPr lang="en-US" altLang="zh-CN" dirty="0"/>
              <a:t>M</a:t>
            </a:r>
            <a:r>
              <a:rPr lang="zh-CN" altLang="en-US" dirty="0"/>
              <a:t>：最大孩子数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C6A6B-118D-4ED7-B2C3-9A674BFFC5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AF2E-4B9C-4D08-AE43-20D88E42D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2DA45-8559-4764-A95F-E4FEA60A7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E6A6-F828-4BD7-A7D8-9E731604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EAA-A84F-436F-AE61-28B6560FC410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DE85B-6905-4E99-B9AD-FFA819F0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27D03-03CA-43C0-9CA0-7239CE0D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9F8C-75CA-4C22-90A5-C7E097AF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E2B85-347F-42BC-AB3E-95119F85C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B88D-BF6C-4971-8050-1AB543F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28A3-8803-438E-8729-AB3DE15E8D7B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9663A-BAFD-4047-B286-6CF16D0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7C986-AF66-45F9-8A74-699B1708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67C37-F207-4CF1-B10C-0E8A16FB0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F5139-8CC7-403B-8819-9D22A8901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CD57A-EBFD-45CA-93DF-A43FF1E3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D702-CA7C-41E9-B291-78812DF9CE11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4DBB4-4459-4FCC-8E20-51B559F6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1F1F1-8595-4C6A-8075-82FA168C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1067" y="280989"/>
            <a:ext cx="10405467" cy="3000375"/>
          </a:xfrm>
          <a:effectLst/>
        </p:spPr>
        <p:txBody>
          <a:bodyPr/>
          <a:lstStyle>
            <a:lvl1pPr>
              <a:defRPr sz="3200">
                <a:solidFill>
                  <a:srgbClr val="1F1106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1" y="3663950"/>
            <a:ext cx="11241617" cy="2946400"/>
          </a:xfrm>
          <a:effectLst/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1F1106"/>
                </a:solidFill>
                <a:effectLst/>
              </a:defRPr>
            </a:lvl1pPr>
          </a:lstStyle>
          <a:p>
            <a:r>
              <a:rPr lang="en-US" altLang="ja-JP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7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9600"/>
            <a:ext cx="11203517" cy="1219200"/>
          </a:xfrm>
          <a:effectLst/>
        </p:spPr>
        <p:txBody>
          <a:bodyPr/>
          <a:lstStyle>
            <a:lvl1pPr>
              <a:defRPr sz="3400">
                <a:solidFill>
                  <a:srgbClr val="1F1106"/>
                </a:solidFill>
                <a:effectLst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28800"/>
            <a:ext cx="11220451" cy="4830762"/>
          </a:xfrm>
        </p:spPr>
        <p:txBody>
          <a:bodyPr/>
          <a:lstStyle>
            <a:lvl1pPr>
              <a:defRPr sz="2800">
                <a:solidFill>
                  <a:srgbClr val="1F1106"/>
                </a:solidFill>
              </a:defRPr>
            </a:lvl1pPr>
            <a:lvl2pPr>
              <a:defRPr sz="2400">
                <a:solidFill>
                  <a:srgbClr val="1F1106"/>
                </a:solidFill>
              </a:defRPr>
            </a:lvl2pPr>
            <a:lvl3pPr>
              <a:defRPr sz="2400">
                <a:solidFill>
                  <a:srgbClr val="1F1106"/>
                </a:solidFill>
              </a:defRPr>
            </a:lvl3pPr>
            <a:lvl4pPr>
              <a:defRPr>
                <a:solidFill>
                  <a:srgbClr val="1F1106"/>
                </a:solidFill>
              </a:defRPr>
            </a:lvl4pPr>
            <a:lvl5pPr>
              <a:defRPr>
                <a:solidFill>
                  <a:srgbClr val="1F1106"/>
                </a:solidFill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1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209802"/>
            <a:ext cx="103632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1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798638"/>
            <a:ext cx="5507567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167" y="1798638"/>
            <a:ext cx="5509684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69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38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3812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5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77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65EC-4ABB-4060-9507-35DEF3F6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46BB-65FC-4B74-A79D-0822AC9F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19826-EDBC-4E80-8B62-CD7CB19C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2622-93A4-4721-A848-E313294E3BA4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030B-35A7-44E9-AA44-6F9876DE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5E32-0B45-486A-BE25-CFCC9C52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747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396876"/>
            <a:ext cx="2804584" cy="6232525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96876"/>
            <a:ext cx="8212667" cy="6232525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719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96875"/>
            <a:ext cx="11203517" cy="12192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1" y="1798638"/>
            <a:ext cx="5507567" cy="483076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167" y="1798638"/>
            <a:ext cx="5509684" cy="483076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777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34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79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59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5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180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2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DFF2-D0B9-42C2-B61F-5AE695A7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7F5B0-E503-40A6-8107-3BB7441E6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ADEF-D148-4880-A45C-630F261B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2D-D413-4872-A9A3-5FB874A332A8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3253-6AE7-4617-85AD-187F3E18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260D-1F97-4B6A-9F36-F85BC291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2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0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25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2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974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1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2CC4-466F-4DE2-AD6E-C347CE21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3CB8-843B-4094-9AF0-247EA94B3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90273-55E9-47D7-8B30-3B7D03F51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21637-781F-47F3-8829-E7BE01D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E26B-3DC6-4660-98BC-4212785767BC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4EFE4-8CB5-4264-9A02-63FA205D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F4218-89C7-4746-B088-DC9BAC46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2241-04C1-409D-A23E-0EF068BA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C74D-6669-4414-A61E-E27DA69F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6E428-E8AC-4E25-B8EB-66E6C7DB1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17A05-1E5E-47DA-A6BD-1245850B6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3C17F-EC13-43C7-8DF6-AC014D5B5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A6EA8-76F5-4D89-86C4-06FC251B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8297-4D30-405C-BA60-B7ABE47BD802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15196-7FDD-4A03-9C54-5E5827BE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39BA2-3931-4769-9A3F-31CDBA46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5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C9AF-B88F-459B-8914-EEF07809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50F79-C5FF-45F5-A4A5-B60BD92B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9221-5078-4C27-9288-D6EF5F932B18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A1E1-6B0D-40EA-809A-BB8EEE00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D94B7-B4BE-4BFB-89A0-2B572147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AE45B-ACDB-47BC-8137-2B29200F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720B-5FE2-41B6-93DF-CCCAFEFDE786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CB162-BEF9-4DA1-AF32-3E86C98C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668BE-2601-43C3-98CC-DEDBCF7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6C85-4072-43A5-AA8D-E66E5289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DE8A-0535-4190-BFEA-2921348D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BE9E1-8380-47C8-9EE2-00F79E07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CB357-713C-4BB8-BCC0-67F6E316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37F2-A3F4-4D9A-AD5E-E85B64520DE7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80F7F-FCC3-4609-BB39-617FF63A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CDAB4-8D5F-4992-B278-8F8A2586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91B3-38B1-4E21-BC87-4361EF28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2214E-83B5-4BBD-8EAA-009993A21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15210-613E-4823-BD76-069A04D7F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B5C9D-1933-4B29-A2A7-2C2E8C9E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0A69-32D9-4278-9D31-4BC8E01AA039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3916-155B-4CBF-9E09-42A167E6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65367-AD3C-4F26-A7D0-5A27FA1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A8D47-6B04-458D-A101-61336194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6F3-71CB-42D9-8C09-474239E0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7AA9E-1C52-458A-A6EB-B55244FED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4B89-CDED-46F8-9169-C959C03B0B06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A2CC1-FC95-4E7A-836D-F3ADF5D01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DB797-A4A3-4DAA-9F25-3B58B7CFA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5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6967-2A3D-42D5-86F2-E204A21A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409600"/>
            <a:ext cx="112035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622574"/>
            <a:ext cx="11220451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pic>
        <p:nvPicPr>
          <p:cNvPr id="4" name="Picture 2" descr="D:\mylife post\post\MSRA LOGO WHITE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88" y="187516"/>
            <a:ext cx="2057963" cy="7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187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kumimoji="1"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kumimoji="1"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kumimoji="1" sz="21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kumimoji="1"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kumimoji="1"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8649-FF99-4D77-8970-173E3637721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57FE-A163-4F8E-B930-AA7D99A09D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8460"/>
            <a:ext cx="12400766" cy="2387600"/>
          </a:xfrm>
        </p:spPr>
        <p:txBody>
          <a:bodyPr>
            <a:normAutofit/>
          </a:bodyPr>
          <a:lstStyle/>
          <a:p>
            <a:r>
              <a:rPr kumimoji="1" lang="en-US" altLang="zh-C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Explainable</a:t>
            </a:r>
            <a:r>
              <a:rPr kumimoji="1" lang="en-US" altLang="zh-CN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Recommendation Through Attentive Multi-View Learning</a:t>
            </a:r>
            <a:endParaRPr kumimoji="1" lang="zh-CN" altLang="en-US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874" y="3705470"/>
            <a:ext cx="9144000" cy="461584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Jingyue Gao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1,2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Xiting Wang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2,*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Yasha Wang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1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Xing Xie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2</a:t>
            </a:r>
            <a:endParaRPr kumimoji="1" lang="zh-CN" altLang="en-US" b="1" baseline="30000" dirty="0">
              <a:solidFill>
                <a:srgbClr val="1F1106"/>
              </a:solidFill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694" y="248194"/>
            <a:ext cx="680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The 33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rd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AAAI Conference on Artificial Intelligence (AAAI 2019)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Honolulu, Hawaii, USA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657" y="4374579"/>
            <a:ext cx="634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Peking University, 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Microsoft Research Asia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7" y="5579021"/>
            <a:ext cx="2731587" cy="1278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2" y="4996760"/>
            <a:ext cx="3324497" cy="24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55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Attentive Multi-View Learning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186" y="1825625"/>
            <a:ext cx="6163961" cy="4351338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Predictions from all views are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attentively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combined for final prediction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Prediction loss 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53" y="4159394"/>
            <a:ext cx="5272411" cy="958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9" y="2966297"/>
            <a:ext cx="2421080" cy="1193097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A1B8208-B56C-4C7F-A608-BF328A005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" r="29710" b="1450"/>
          <a:stretch/>
        </p:blipFill>
        <p:spPr>
          <a:xfrm>
            <a:off x="474453" y="2235168"/>
            <a:ext cx="4166558" cy="39425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FBF6A2-BB89-42AA-B00F-E94553B4EF4E}"/>
              </a:ext>
            </a:extLst>
          </p:cNvPr>
          <p:cNvSpPr/>
          <p:nvPr/>
        </p:nvSpPr>
        <p:spPr>
          <a:xfrm>
            <a:off x="1457326" y="2590801"/>
            <a:ext cx="2167712" cy="7048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3E052-7286-4E29-B34E-A0CF53395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1" r="57050" b="-1793"/>
          <a:stretch/>
        </p:blipFill>
        <p:spPr>
          <a:xfrm>
            <a:off x="7760174" y="5615466"/>
            <a:ext cx="2028825" cy="10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Personalized Explanation Generation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3948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features from the feature hierarchy for explanation</a:t>
                </a: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Whether a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important in recommendation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Whether user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interested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well item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performs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weight of the view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belongs to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a </a:t>
                </a:r>
                <a:r>
                  <a:rPr lang="en-US" altLang="zh-CN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Utility Function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feature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3948" cy="4351338"/>
              </a:xfrm>
              <a:blipFill>
                <a:blip r:embed="rId2"/>
                <a:stretch>
                  <a:fillRect l="-9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34" y="5603012"/>
            <a:ext cx="4647156" cy="70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647B8-7A90-4CF7-BD60-C5BDCDC21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109" y="2428874"/>
            <a:ext cx="4647157" cy="694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D0CEE-FD36-4284-B6AA-1AF705D77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663" y="2638065"/>
            <a:ext cx="1938338" cy="2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Personalized Explanation Generation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3948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Objective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 the sum of utilities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selected features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Features cannot be simultaneously selected with their ancestors in the hierarchy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Constrained Tree Node Selection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3948" cy="4351338"/>
              </a:xfrm>
              <a:blipFill>
                <a:blip r:embed="rId2"/>
                <a:stretch>
                  <a:fillRect l="-996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68" y="4226811"/>
            <a:ext cx="3502865" cy="726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68" y="5236601"/>
            <a:ext cx="3957293" cy="822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6712" y="29749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6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Personalized Explanation Generation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Dynamic Programming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maximum sum of utilities if selecting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nodes in the subtree rooted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total number of children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maximum sum of utilities if selecting  nodes from the first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children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id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-th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</a:t>
                </a: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30" y="4269917"/>
            <a:ext cx="5620534" cy="126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E2907-D3BD-4B33-9629-28C7E56C4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356" y="5813704"/>
            <a:ext cx="714375" cy="357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36F2A-5A6B-4663-9C42-886D5EB6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634" y="5831969"/>
            <a:ext cx="1194223" cy="32065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5C07FF-ABCB-481C-B8E0-D12C67129B0D}"/>
              </a:ext>
            </a:extLst>
          </p:cNvPr>
          <p:cNvCxnSpPr/>
          <p:nvPr/>
        </p:nvCxnSpPr>
        <p:spPr>
          <a:xfrm>
            <a:off x="5962650" y="5992298"/>
            <a:ext cx="619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567F99-22A0-49C3-B85F-EE7EFF40E880}"/>
              </a:ext>
            </a:extLst>
          </p:cNvPr>
          <p:cNvSpPr txBox="1"/>
          <p:nvPr/>
        </p:nvSpPr>
        <p:spPr>
          <a:xfrm>
            <a:off x="2823145" y="5712155"/>
            <a:ext cx="217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Study on model accuracy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Parameter sensitivity analysis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Study on explainability</a:t>
            </a:r>
          </a:p>
        </p:txBody>
      </p:sp>
    </p:spTree>
    <p:extLst>
      <p:ext uri="{BB962C8B-B14F-4D97-AF65-F5344CB8AC3E}">
        <p14:creationId xmlns:p14="http://schemas.microsoft.com/office/powerpoint/2010/main" val="4137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9F97C-DE08-428A-A99E-0B3FFB1F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90" y="150703"/>
            <a:ext cx="6200095" cy="1754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163DD-8491-4D35-9E12-1C23C60DB882}"/>
              </a:ext>
            </a:extLst>
          </p:cNvPr>
          <p:cNvSpPr txBox="1"/>
          <p:nvPr/>
        </p:nvSpPr>
        <p:spPr>
          <a:xfrm>
            <a:off x="4546828" y="797073"/>
            <a:ext cx="12197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Amazon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64764F-48EC-4795-8F67-64690A5BF720}"/>
              </a:ext>
            </a:extLst>
          </p:cNvPr>
          <p:cNvCxnSpPr>
            <a:cxnSpLocks/>
          </p:cNvCxnSpPr>
          <p:nvPr/>
        </p:nvCxnSpPr>
        <p:spPr>
          <a:xfrm flipV="1">
            <a:off x="5668822" y="894234"/>
            <a:ext cx="331928" cy="133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D6A0F-36AA-4F62-AB53-44822DA29F95}"/>
              </a:ext>
            </a:extLst>
          </p:cNvPr>
          <p:cNvCxnSpPr>
            <a:cxnSpLocks/>
          </p:cNvCxnSpPr>
          <p:nvPr/>
        </p:nvCxnSpPr>
        <p:spPr>
          <a:xfrm>
            <a:off x="5668822" y="1070992"/>
            <a:ext cx="331928" cy="16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87D11F2-A15B-48CC-9AEF-8C6E7F66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98" y="4912840"/>
            <a:ext cx="8258176" cy="1665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241152-8AF0-4A65-B89B-FE810B44C0D2}"/>
              </a:ext>
            </a:extLst>
          </p:cNvPr>
          <p:cNvSpPr txBox="1"/>
          <p:nvPr/>
        </p:nvSpPr>
        <p:spPr>
          <a:xfrm>
            <a:off x="4166501" y="2191569"/>
            <a:ext cx="524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Tuples: (user, item, rating, review, time)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B3A700-8A12-4570-A568-78E82C0802CC}"/>
              </a:ext>
            </a:extLst>
          </p:cNvPr>
          <p:cNvSpPr txBox="1"/>
          <p:nvPr/>
        </p:nvSpPr>
        <p:spPr>
          <a:xfrm>
            <a:off x="1010122" y="3566318"/>
            <a:ext cx="12197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Amazon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DFCCA0-CC2D-400D-A96A-AD95409244CD}"/>
              </a:ext>
            </a:extLst>
          </p:cNvPr>
          <p:cNvSpPr txBox="1"/>
          <p:nvPr/>
        </p:nvSpPr>
        <p:spPr>
          <a:xfrm>
            <a:off x="1270226" y="5514764"/>
            <a:ext cx="6995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Yelp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FEDD0C-A739-4A4B-8ADC-062114994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074" y="2739876"/>
            <a:ext cx="8267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7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on Model Accuracy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G1: only use the observed rating matrix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G2: knowledge-based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G3: leverage textual reviews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EFM: state-of-the-art method for mining feature-level explanations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DeepCoNN, NARRE: deep-learning based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DEAML-V: a variant of our DEAML without attention mechanism</a:t>
            </a:r>
          </a:p>
          <a:p>
            <a:pPr marL="0" indent="0">
              <a:buNone/>
            </a:pP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6" y="4710416"/>
            <a:ext cx="10259504" cy="16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4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Sensitivity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latent factors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co-regularization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errors of each review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2" y="3571174"/>
            <a:ext cx="4955146" cy="2740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11" y="3571174"/>
            <a:ext cx="3385935" cy="302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11" y="550549"/>
            <a:ext cx="3385935" cy="30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on Explainability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Quantitative analysis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Qualitative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90" y="3699382"/>
            <a:ext cx="6025019" cy="232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3" y="2127538"/>
            <a:ext cx="5410955" cy="1571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2256" y="6176963"/>
            <a:ext cx="33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26-year-old female Yelp user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4170" y="6111046"/>
            <a:ext cx="33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30-year-old male Yelp user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962" y="2622743"/>
            <a:ext cx="332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Scores (1-5) annotated by users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961" y="4566365"/>
            <a:ext cx="332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Visualization of user interest over the feature hierarchy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F8EF-6510-40A9-9B16-E45D3F3E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Thanks!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79CE7-E400-4CC3-8B91-1AE2EACBE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B6C6F-8543-4D9A-A88E-4BD0E438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967-2A3D-42D5-86F2-E204A21AA9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An Explainable Deep Model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Build a network based an explainable deep hierarchy to improve accuracy and explainability simultaneously 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59" y="2793302"/>
            <a:ext cx="4016616" cy="455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004" y="5812076"/>
            <a:ext cx="416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Concept Graph</a:t>
            </a:r>
            <a:endParaRPr lang="zh-CN" altLang="en-US" sz="28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35463" y="4164131"/>
            <a:ext cx="2537141" cy="27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85132" y="3632088"/>
            <a:ext cx="309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IsA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Relationship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2835" y="5812076"/>
            <a:ext cx="377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2D050"/>
                </a:solidFill>
              </a:rPr>
              <a:t>Feature hierarchy</a:t>
            </a:r>
            <a:endParaRPr lang="zh-CN" altLang="en-US" sz="2800" b="1" dirty="0">
              <a:solidFill>
                <a:srgbClr val="92D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03" y="2866053"/>
            <a:ext cx="2923816" cy="2642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86A20-59E0-45AD-AA15-F950DEE89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02" b="7799"/>
          <a:stretch/>
        </p:blipFill>
        <p:spPr>
          <a:xfrm>
            <a:off x="5913147" y="4831770"/>
            <a:ext cx="2047875" cy="395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2D245A-7598-479E-9A13-A082E7AB1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147" y="4566140"/>
            <a:ext cx="1428750" cy="29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DBF2A0-5FC1-444F-9526-9E9188892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847" y="5211881"/>
            <a:ext cx="2028825" cy="276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A015F0-351D-40FB-83D0-95B915187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874" y="4844296"/>
            <a:ext cx="1139825" cy="291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97AE39-861A-4178-B9D9-883A03095971}"/>
              </a:ext>
            </a:extLst>
          </p:cNvPr>
          <p:cNvSpPr txBox="1"/>
          <p:nvPr/>
        </p:nvSpPr>
        <p:spPr>
          <a:xfrm>
            <a:off x="5309896" y="4803853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IsA</a:t>
            </a:r>
          </a:p>
        </p:txBody>
      </p:sp>
    </p:spTree>
    <p:extLst>
      <p:ext uri="{BB962C8B-B14F-4D97-AF65-F5344CB8AC3E}">
        <p14:creationId xmlns:p14="http://schemas.microsoft.com/office/powerpoint/2010/main" val="3462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Model multi-level explicit features from noisy and sparse data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Shrimp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Seafood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Meat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Users may be interested in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Seafood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even if they mainly mention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Shrimp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Meat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reviews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Generate explanations from the multi-level structure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Features could be semantically overlapping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Simultaneously putting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Shrimp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Seafood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explanations will degrade user experience.</a:t>
            </a:r>
          </a:p>
        </p:txBody>
      </p:sp>
    </p:spTree>
    <p:extLst>
      <p:ext uri="{BB962C8B-B14F-4D97-AF65-F5344CB8AC3E}">
        <p14:creationId xmlns:p14="http://schemas.microsoft.com/office/powerpoint/2010/main" val="29248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6578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Explicit Attentive Multi-View Learning Model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001"/>
            <a:ext cx="10515600" cy="4000586"/>
          </a:xfrm>
        </p:spPr>
      </p:pic>
    </p:spTree>
    <p:extLst>
      <p:ext uri="{BB962C8B-B14F-4D97-AF65-F5344CB8AC3E}">
        <p14:creationId xmlns:p14="http://schemas.microsoft.com/office/powerpoint/2010/main" val="386791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Propagation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Propagate user-feature interest over the hierarchical structure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233" y="5729813"/>
            <a:ext cx="6200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Feature embedding is trained beforehand using GloVe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to capture both semantic and hierarchical information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47" y="2581863"/>
            <a:ext cx="5382491" cy="286789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839598-8BF8-42EB-9066-E323A3885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9876" b="-909"/>
          <a:stretch/>
        </p:blipFill>
        <p:spPr>
          <a:xfrm>
            <a:off x="1288143" y="2383362"/>
            <a:ext cx="3167743" cy="40369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9636CC-E5C9-4228-8B21-3AB24EBEFD30}"/>
              </a:ext>
            </a:extLst>
          </p:cNvPr>
          <p:cNvSpPr/>
          <p:nvPr/>
        </p:nvSpPr>
        <p:spPr>
          <a:xfrm>
            <a:off x="1288142" y="4136572"/>
            <a:ext cx="1382487" cy="15932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7172CE8-C62F-4FF5-A14C-BBE093267808}"/>
              </a:ext>
            </a:extLst>
          </p:cNvPr>
          <p:cNvSpPr/>
          <p:nvPr/>
        </p:nvSpPr>
        <p:spPr>
          <a:xfrm>
            <a:off x="4540825" y="4338070"/>
            <a:ext cx="333828" cy="2322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16FF8-A929-48C0-B9FB-928104DFF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518" y="7526204"/>
            <a:ext cx="5390605" cy="14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839598-8BF8-42EB-9066-E323A3885B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909"/>
          <a:stretch/>
        </p:blipFill>
        <p:spPr>
          <a:xfrm>
            <a:off x="1288143" y="2383362"/>
            <a:ext cx="10515599" cy="4036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Propagation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Propagate user-feature interest over the hierarchical structure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9636CC-E5C9-4228-8B21-3AB24EBEFD30}"/>
              </a:ext>
            </a:extLst>
          </p:cNvPr>
          <p:cNvSpPr/>
          <p:nvPr/>
        </p:nvSpPr>
        <p:spPr>
          <a:xfrm>
            <a:off x="1288142" y="4136572"/>
            <a:ext cx="1382487" cy="15932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16FF8-A929-48C0-B9FB-928104DF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18" y="7526204"/>
            <a:ext cx="5390605" cy="140083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CE13B1-EF2D-4DC3-BFBC-D7DA9FE14E38}"/>
              </a:ext>
            </a:extLst>
          </p:cNvPr>
          <p:cNvSpPr/>
          <p:nvPr/>
        </p:nvSpPr>
        <p:spPr>
          <a:xfrm>
            <a:off x="8708117" y="4231822"/>
            <a:ext cx="1382487" cy="15932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8BE593-279B-4393-B356-EF82333E70A9}"/>
              </a:ext>
            </a:extLst>
          </p:cNvPr>
          <p:cNvSpPr/>
          <p:nvPr/>
        </p:nvSpPr>
        <p:spPr>
          <a:xfrm>
            <a:off x="4429125" y="2248424"/>
            <a:ext cx="4278992" cy="417187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645B87-F7AA-4BB9-9FD4-15E801D9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Attentive Multi-View Learning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A50E2-7E58-4C2B-8579-10FFE0062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" r="29710" b="1450"/>
          <a:stretch/>
        </p:blipFill>
        <p:spPr>
          <a:xfrm>
            <a:off x="474453" y="2235168"/>
            <a:ext cx="4166558" cy="39425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6ED087-1512-4D34-B78F-DE9819BA84BA}"/>
              </a:ext>
            </a:extLst>
          </p:cNvPr>
          <p:cNvSpPr/>
          <p:nvPr/>
        </p:nvSpPr>
        <p:spPr>
          <a:xfrm>
            <a:off x="416606" y="4114800"/>
            <a:ext cx="4383994" cy="6572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86010D-B7F5-4B19-890B-B7885EE868D2}"/>
              </a:ext>
            </a:extLst>
          </p:cNvPr>
          <p:cNvSpPr/>
          <p:nvPr/>
        </p:nvSpPr>
        <p:spPr>
          <a:xfrm>
            <a:off x="1190626" y="3724275"/>
            <a:ext cx="2228850" cy="3524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16346C-D6D7-42FA-B4CF-D7EDC0F1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1" y="2054804"/>
            <a:ext cx="6163961" cy="107199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B2120A-F203-4565-B17F-362CA37F7D92}"/>
              </a:ext>
            </a:extLst>
          </p:cNvPr>
          <p:cNvSpPr/>
          <p:nvPr/>
        </p:nvSpPr>
        <p:spPr>
          <a:xfrm>
            <a:off x="1457326" y="2590801"/>
            <a:ext cx="2167712" cy="7048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E14CE-2667-40F3-8782-45214FFDF2B4}"/>
              </a:ext>
            </a:extLst>
          </p:cNvPr>
          <p:cNvCxnSpPr/>
          <p:nvPr/>
        </p:nvCxnSpPr>
        <p:spPr>
          <a:xfrm>
            <a:off x="6158361" y="2235168"/>
            <a:ext cx="1752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B1C207-7CE9-47E2-88BB-C837D6404C3A}"/>
              </a:ext>
            </a:extLst>
          </p:cNvPr>
          <p:cNvCxnSpPr>
            <a:cxnSpLocks/>
          </p:cNvCxnSpPr>
          <p:nvPr/>
        </p:nvCxnSpPr>
        <p:spPr>
          <a:xfrm>
            <a:off x="8324850" y="3119869"/>
            <a:ext cx="990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6D102-E0A4-43A3-9BE8-02B141781CF8}"/>
              </a:ext>
            </a:extLst>
          </p:cNvPr>
          <p:cNvCxnSpPr>
            <a:cxnSpLocks/>
          </p:cNvCxnSpPr>
          <p:nvPr/>
        </p:nvCxnSpPr>
        <p:spPr>
          <a:xfrm>
            <a:off x="9543151" y="2235168"/>
            <a:ext cx="733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1BD56C-3EED-4ACF-BD69-C21BBC8F6F04}"/>
              </a:ext>
            </a:extLst>
          </p:cNvPr>
          <p:cNvCxnSpPr>
            <a:cxnSpLocks/>
          </p:cNvCxnSpPr>
          <p:nvPr/>
        </p:nvCxnSpPr>
        <p:spPr>
          <a:xfrm>
            <a:off x="10610850" y="3110344"/>
            <a:ext cx="10114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0FDB73-1A0B-46B6-82F1-ADCFC1170FFD}"/>
              </a:ext>
            </a:extLst>
          </p:cNvPr>
          <p:cNvSpPr txBox="1"/>
          <p:nvPr/>
        </p:nvSpPr>
        <p:spPr>
          <a:xfrm>
            <a:off x="6260154" y="1778731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Prediction loss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BB4429-47A0-4383-A477-E98654730C0F}"/>
              </a:ext>
            </a:extLst>
          </p:cNvPr>
          <p:cNvSpPr txBox="1"/>
          <p:nvPr/>
        </p:nvSpPr>
        <p:spPr>
          <a:xfrm>
            <a:off x="7894031" y="3171310"/>
            <a:ext cx="185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Loss in each 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0DC4E-8F8E-414B-8E11-E9CA08C460C1}"/>
              </a:ext>
            </a:extLst>
          </p:cNvPr>
          <p:cNvSpPr txBox="1"/>
          <p:nvPr/>
        </p:nvSpPr>
        <p:spPr>
          <a:xfrm>
            <a:off x="8820150" y="1798368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Co-regularization loss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410E6-AAE1-4B4E-8689-32F7E1D79EF9}"/>
              </a:ext>
            </a:extLst>
          </p:cNvPr>
          <p:cNvSpPr txBox="1"/>
          <p:nvPr/>
        </p:nvSpPr>
        <p:spPr>
          <a:xfrm>
            <a:off x="10357583" y="3171310"/>
            <a:ext cx="151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Regularization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46E0F25-05AD-4AD4-B5B9-26AAE0BB7978}"/>
              </a:ext>
            </a:extLst>
          </p:cNvPr>
          <p:cNvSpPr/>
          <p:nvPr/>
        </p:nvSpPr>
        <p:spPr>
          <a:xfrm rot="5400000">
            <a:off x="4301374" y="5546"/>
            <a:ext cx="2063455" cy="6974097"/>
          </a:xfrm>
          <a:prstGeom prst="arc">
            <a:avLst>
              <a:gd name="adj1" fmla="val 16200000"/>
              <a:gd name="adj2" fmla="val 1615050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A823F16-A5AD-4734-91BE-46F4AD4DF4E5}"/>
              </a:ext>
            </a:extLst>
          </p:cNvPr>
          <p:cNvSpPr/>
          <p:nvPr/>
        </p:nvSpPr>
        <p:spPr>
          <a:xfrm rot="16955549">
            <a:off x="6002933" y="-131073"/>
            <a:ext cx="2063455" cy="6974097"/>
          </a:xfrm>
          <a:prstGeom prst="arc">
            <a:avLst>
              <a:gd name="adj1" fmla="val 16200000"/>
              <a:gd name="adj2" fmla="val 18750182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18AF62-682B-4BA4-AE87-2F77BB76E784}"/>
              </a:ext>
            </a:extLst>
          </p:cNvPr>
          <p:cNvSpPr/>
          <p:nvPr/>
        </p:nvSpPr>
        <p:spPr>
          <a:xfrm>
            <a:off x="3533775" y="2257425"/>
            <a:ext cx="6296025" cy="1571625"/>
          </a:xfrm>
          <a:custGeom>
            <a:avLst/>
            <a:gdLst>
              <a:gd name="connsiteX0" fmla="*/ 0 w 6296025"/>
              <a:gd name="connsiteY0" fmla="*/ 1571625 h 1571625"/>
              <a:gd name="connsiteX1" fmla="*/ 2657475 w 6296025"/>
              <a:gd name="connsiteY1" fmla="*/ 1323975 h 1571625"/>
              <a:gd name="connsiteX2" fmla="*/ 5581650 w 6296025"/>
              <a:gd name="connsiteY2" fmla="*/ 247650 h 1571625"/>
              <a:gd name="connsiteX3" fmla="*/ 6296025 w 6296025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025" h="1571625">
                <a:moveTo>
                  <a:pt x="0" y="1571625"/>
                </a:moveTo>
                <a:cubicBezTo>
                  <a:pt x="863600" y="1558131"/>
                  <a:pt x="1727200" y="1544638"/>
                  <a:pt x="2657475" y="1323975"/>
                </a:cubicBezTo>
                <a:cubicBezTo>
                  <a:pt x="3587750" y="1103312"/>
                  <a:pt x="4975225" y="468312"/>
                  <a:pt x="5581650" y="247650"/>
                </a:cubicBezTo>
                <a:cubicBezTo>
                  <a:pt x="6188075" y="26988"/>
                  <a:pt x="6242050" y="13494"/>
                  <a:pt x="6296025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47F6CD-C2DB-4AF0-B93A-0CEFEDDF9B63}"/>
              </a:ext>
            </a:extLst>
          </p:cNvPr>
          <p:cNvSpPr/>
          <p:nvPr/>
        </p:nvSpPr>
        <p:spPr>
          <a:xfrm>
            <a:off x="7604464" y="4801941"/>
            <a:ext cx="2141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Joint learning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Attentive Multi-View Learning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694" y="1825625"/>
            <a:ext cx="6359106" cy="4351338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Features at different hierarchical levels are regarded as different views on user interest and item quality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 each single view,  we extend EFM to EFM++ by adding rating biases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Loss in each view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86" y="4009524"/>
            <a:ext cx="4757922" cy="89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0" y="5542418"/>
            <a:ext cx="7467163" cy="126909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A50E2-7E58-4C2B-8579-10FFE0062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" r="29710" b="1450"/>
          <a:stretch/>
        </p:blipFill>
        <p:spPr>
          <a:xfrm>
            <a:off x="474453" y="2235168"/>
            <a:ext cx="4166558" cy="3942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10E2B-B589-4082-93C6-5F7E060B9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913" y="6333856"/>
            <a:ext cx="2275038" cy="38521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6ED087-1512-4D34-B78F-DE9819BA84BA}"/>
              </a:ext>
            </a:extLst>
          </p:cNvPr>
          <p:cNvSpPr/>
          <p:nvPr/>
        </p:nvSpPr>
        <p:spPr>
          <a:xfrm>
            <a:off x="416606" y="4114800"/>
            <a:ext cx="4383994" cy="6572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Attentive Multi-View Learning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650" y="1825625"/>
            <a:ext cx="6153150" cy="4351338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common paradigm of Multi-View Learning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Enforce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on predictions from multiple views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Co-regularization loss 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42" y="4251760"/>
            <a:ext cx="5622037" cy="154535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D28875A-E07A-4AEC-ADAE-0BEF86812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" r="29710" b="1450"/>
          <a:stretch/>
        </p:blipFill>
        <p:spPr>
          <a:xfrm>
            <a:off x="474453" y="2235168"/>
            <a:ext cx="4166558" cy="39425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C87A74-523D-4D63-A01D-06429D2CFD8A}"/>
              </a:ext>
            </a:extLst>
          </p:cNvPr>
          <p:cNvSpPr/>
          <p:nvPr/>
        </p:nvSpPr>
        <p:spPr>
          <a:xfrm>
            <a:off x="1190626" y="3724275"/>
            <a:ext cx="2228850" cy="38972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0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A47F33"/>
      </a:dk1>
      <a:lt1>
        <a:srgbClr val="FFFFFF"/>
      </a:lt1>
      <a:dk2>
        <a:srgbClr val="483225"/>
      </a:dk2>
      <a:lt2>
        <a:srgbClr val="FFFFFF"/>
      </a:lt2>
      <a:accent1>
        <a:srgbClr val="92BFEB"/>
      </a:accent1>
      <a:accent2>
        <a:srgbClr val="F99D1C"/>
      </a:accent2>
      <a:accent3>
        <a:srgbClr val="B1ADAC"/>
      </a:accent3>
      <a:accent4>
        <a:srgbClr val="DADADA"/>
      </a:accent4>
      <a:accent5>
        <a:srgbClr val="C7DCF3"/>
      </a:accent5>
      <a:accent6>
        <a:srgbClr val="E28E18"/>
      </a:accent6>
      <a:hlink>
        <a:srgbClr val="A4D767"/>
      </a:hlink>
      <a:folHlink>
        <a:srgbClr val="00308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6853</TotalTime>
  <Words>548</Words>
  <Application>Microsoft Office PowerPoint</Application>
  <PresentationFormat>Widescreen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Custom Design</vt:lpstr>
      <vt:lpstr>1_Office Theme</vt:lpstr>
      <vt:lpstr>Explainable Recommendation Through Attentive Multi-View Learning</vt:lpstr>
      <vt:lpstr>Motivation: An Explainable Deep Model</vt:lpstr>
      <vt:lpstr>Challenges</vt:lpstr>
      <vt:lpstr>Deep Explicit Attentive Multi-View Learning Model</vt:lpstr>
      <vt:lpstr>Hierarchical Propagation</vt:lpstr>
      <vt:lpstr>Hierarchical Propagation</vt:lpstr>
      <vt:lpstr>Attentive Multi-View Learning</vt:lpstr>
      <vt:lpstr>Attentive Multi-View Learning</vt:lpstr>
      <vt:lpstr>Attentive Multi-View Learning</vt:lpstr>
      <vt:lpstr>Attentive Multi-View Learning</vt:lpstr>
      <vt:lpstr>Personalized Explanation Generation</vt:lpstr>
      <vt:lpstr>Personalized Explanation Generation</vt:lpstr>
      <vt:lpstr>Personalized Explanation Generation</vt:lpstr>
      <vt:lpstr>Evaluation</vt:lpstr>
      <vt:lpstr>Datasets</vt:lpstr>
      <vt:lpstr>Study on Model Accuracy</vt:lpstr>
      <vt:lpstr>Parameter Sensitivity Analysis</vt:lpstr>
      <vt:lpstr>Study on Explainability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Explainable Recommendation Tutorial</dc:title>
  <dc:creator>Xiting Wang</dc:creator>
  <cp:lastModifiedBy>Xiting Wang</cp:lastModifiedBy>
  <cp:revision>560</cp:revision>
  <dcterms:created xsi:type="dcterms:W3CDTF">2018-10-11T03:11:43Z</dcterms:created>
  <dcterms:modified xsi:type="dcterms:W3CDTF">2019-01-09T12:15:17Z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xitwan@microsoft.com</vt:lpwstr>
  </property>
  <property fmtid="{D5CDD505-2E9C-101B-9397-08002B2CF9AE}" pid="5" name="MSIP_Label_f42aa342-8706-4288-bd11-ebb85995028c_SetDate">
    <vt:lpwstr>2018-10-11T03:14:43.6568254Z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