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90" r:id="rId2"/>
    <p:sldId id="309" r:id="rId3"/>
    <p:sldId id="301" r:id="rId4"/>
    <p:sldId id="305" r:id="rId5"/>
    <p:sldId id="306" r:id="rId6"/>
    <p:sldId id="307" r:id="rId7"/>
    <p:sldId id="308" r:id="rId8"/>
    <p:sldId id="304" r:id="rId9"/>
    <p:sldId id="291" r:id="rId10"/>
    <p:sldId id="310" r:id="rId11"/>
    <p:sldId id="298" r:id="rId12"/>
    <p:sldId id="311" r:id="rId13"/>
    <p:sldId id="312" r:id="rId14"/>
    <p:sldId id="313" r:id="rId15"/>
    <p:sldId id="314" r:id="rId16"/>
    <p:sldId id="315" r:id="rId17"/>
    <p:sldId id="289" r:id="rId18"/>
    <p:sldId id="286" r:id="rId19"/>
    <p:sldId id="287" r:id="rId20"/>
    <p:sldId id="288" r:id="rId21"/>
    <p:sldId id="28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E73"/>
    <a:srgbClr val="DD756B"/>
    <a:srgbClr val="ED8075"/>
    <a:srgbClr val="EA7D72"/>
    <a:srgbClr val="627AAC"/>
    <a:srgbClr val="B45E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82860"/>
  </p:normalViewPr>
  <p:slideViewPr>
    <p:cSldViewPr snapToGrid="0">
      <p:cViewPr varScale="1">
        <p:scale>
          <a:sx n="84" d="100"/>
          <a:sy n="84" d="100"/>
        </p:scale>
        <p:origin x="40" y="2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2201-4F24-4462-8651-684A4A062D7C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8DAB-898E-4355-B2D5-C13652BA6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10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06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6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0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48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1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2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3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6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8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9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7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08DAB-898E-4355-B2D5-C13652BA6BB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5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81342-BAEE-476E-8D23-8145DEB55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C90F05-EE45-4106-9D6A-E2DB55E5B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D3B14-A172-4F59-8021-340078E8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D9C8-36D0-45BA-A05C-71BCD060D12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24AD40-1F33-4A2F-BFE0-2B468B9D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78965-D929-4AA6-8251-92CF79AB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D95-CAD6-47E7-8002-F7712F61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2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F3967-3BAC-453A-98F5-1AFA0D59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485"/>
            <a:ext cx="10515600" cy="4978478"/>
          </a:xfrm>
        </p:spPr>
        <p:txBody>
          <a:bodyPr/>
          <a:lstStyle>
            <a:lvl1pPr>
              <a:lnSpc>
                <a:spcPct val="100000"/>
              </a:lnSpc>
              <a:defRPr b="1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9678CFE-8ABC-406A-AFCA-1E8E440C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C8842F5-08B6-47E5-B04C-114508A0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D9C8-36D0-45BA-A05C-71BCD060D12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FA0B867D-1DFE-457A-AB7D-DA26E21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BB16069-4D91-4A76-9C2E-A74517E2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D95-CAD6-47E7-8002-F7712F61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0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非紧凑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F3967-3BAC-453A-98F5-1AFA0D59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779"/>
            <a:ext cx="10515600" cy="4419184"/>
          </a:xfrm>
        </p:spPr>
        <p:txBody>
          <a:bodyPr anchor="ctr"/>
          <a:lstStyle>
            <a:lvl1pPr>
              <a:lnSpc>
                <a:spcPct val="100000"/>
              </a:lnSpc>
              <a:defRPr b="1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9678CFE-8ABC-406A-AFCA-1E8E440C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596"/>
            <a:ext cx="10515600" cy="1127464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C8842F5-08B6-47E5-B04C-114508A0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D9C8-36D0-45BA-A05C-71BCD060D12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FA0B867D-1DFE-457A-AB7D-DA26E21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BB16069-4D91-4A76-9C2E-A74517E2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D95-CAD6-47E7-8002-F7712F61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9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53A46-377F-4057-9EDC-2E70147F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87BB38-C4B2-421E-8ACA-9A5997A1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58136-7406-4814-A8C6-341ADF1C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D9C8-36D0-45BA-A05C-71BCD060D12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1B2D7-0CBB-46FB-8873-CBF37DDB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14579-61D3-4C9D-A899-63AD879E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D95-CAD6-47E7-8002-F7712F61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9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F3967-3BAC-453A-98F5-1AFA0D59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485"/>
            <a:ext cx="10515600" cy="4978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0" baseline="0">
                <a:latin typeface="PT Serif" panose="020A0603040505020204" pitchFamily="18" charset="0"/>
              </a:defRPr>
            </a:lvl1pPr>
            <a:lvl2pPr>
              <a:lnSpc>
                <a:spcPct val="100000"/>
              </a:lnSpc>
              <a:defRPr baseline="0">
                <a:latin typeface="PT Serif" panose="020A0603040505020204" pitchFamily="18" charset="0"/>
              </a:defRPr>
            </a:lvl2pPr>
            <a:lvl3pPr>
              <a:lnSpc>
                <a:spcPct val="100000"/>
              </a:lnSpc>
              <a:defRPr baseline="0">
                <a:latin typeface="PT Serif" panose="020A0603040505020204" pitchFamily="18" charset="0"/>
              </a:defRPr>
            </a:lvl3pPr>
            <a:lvl4pPr>
              <a:lnSpc>
                <a:spcPct val="100000"/>
              </a:lnSpc>
              <a:defRPr baseline="0">
                <a:latin typeface="PT Serif" panose="020A0603040505020204" pitchFamily="18" charset="0"/>
              </a:defRPr>
            </a:lvl4pPr>
            <a:lvl5pPr>
              <a:lnSpc>
                <a:spcPct val="100000"/>
              </a:lnSpc>
              <a:defRPr baseline="0">
                <a:latin typeface="PT Serif" panose="020A06030405050202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09678CFE-8ABC-406A-AFCA-1E8E440C0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C8842F5-08B6-47E5-B04C-114508A0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D9C8-36D0-45BA-A05C-71BCD060D12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FA0B867D-1DFE-457A-AB7D-DA26E21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BB16069-4D91-4A76-9C2E-A74517E2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1D95-CAD6-47E7-8002-F7712F61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9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88216C-577D-4751-8471-9AAA12BC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8CBBAC-C2E9-4905-90CA-18B2DFE5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8801"/>
            <a:ext cx="10515600" cy="497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20B36A-2578-40A7-A5F8-AA3BEC6D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D9C8-36D0-45BA-A05C-71BCD060D12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CE065D-FA0D-4120-A1EF-AC674EAAD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219F6-56FA-4FA7-8256-8BFD9E3B9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1D95-CAD6-47E7-8002-F7712F615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45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4547"/>
            <a:ext cx="12400766" cy="1510714"/>
          </a:xfrm>
        </p:spPr>
        <p:txBody>
          <a:bodyPr>
            <a:normAutofit/>
          </a:bodyPr>
          <a:lstStyle/>
          <a:p>
            <a:r>
              <a:rPr kumimoji="1" lang="en-US" altLang="zh-CN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Groupwise </a:t>
            </a:r>
            <a:r>
              <a:rPr kumimoji="1" lang="en-US" altLang="zh-CN" sz="48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Explanations </a:t>
            </a:r>
            <a:br>
              <a:rPr kumimoji="1" lang="en-US" altLang="zh-CN" sz="48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zh-CN" sz="48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Black-Box Models</a:t>
            </a:r>
            <a:endParaRPr kumimoji="1" lang="zh-CN" altLang="en-US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7523" y="3464699"/>
            <a:ext cx="9045719" cy="669109"/>
          </a:xfrm>
        </p:spPr>
        <p:txBody>
          <a:bodyPr>
            <a:normAutofit fontScale="92500"/>
          </a:bodyPr>
          <a:lstStyle/>
          <a:p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Jingyue Gao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1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Xiting Wang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2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Yasha Wang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1,</a:t>
            </a:r>
            <a:r>
              <a:rPr lang="en-US" altLang="zh-CN" baseline="30000" dirty="0"/>
              <a:t>†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Yulan Yan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3</a:t>
            </a:r>
            <a:r>
              <a:rPr kumimoji="1" lang="en-US" altLang="zh-CN" b="1" dirty="0">
                <a:solidFill>
                  <a:srgbClr val="1F1106"/>
                </a:solidFill>
                <a:ea typeface="宋体" panose="02010600030101010101" pitchFamily="2" charset="-122"/>
              </a:rPr>
              <a:t>, Xing Xie</a:t>
            </a:r>
            <a:r>
              <a:rPr kumimoji="1" lang="en-US" altLang="zh-CN" b="1" baseline="30000" dirty="0">
                <a:solidFill>
                  <a:srgbClr val="1F1106"/>
                </a:solidFill>
                <a:ea typeface="宋体" panose="02010600030101010101" pitchFamily="2" charset="-122"/>
              </a:rPr>
              <a:t>2</a:t>
            </a:r>
            <a:endParaRPr kumimoji="1" lang="zh-CN" altLang="en-US" b="1" baseline="30000" dirty="0">
              <a:solidFill>
                <a:srgbClr val="1F1106"/>
              </a:solidFill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293" y="232034"/>
            <a:ext cx="777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The 30th International Joint Conference on Artificial Intelligence (</a:t>
            </a:r>
            <a:r>
              <a:rPr lang="en-US" altLang="zh-CN" b="1"/>
              <a:t>IJCAI-21)</a:t>
            </a:r>
            <a:endParaRPr lang="en-US" altLang="zh-C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7523" y="4205274"/>
            <a:ext cx="9018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baseline="30000" dirty="0"/>
              <a:t>1 </a:t>
            </a:r>
            <a:r>
              <a:rPr lang="en-US" altLang="zh-CN" sz="2000" b="1" dirty="0"/>
              <a:t>Peking University, </a:t>
            </a:r>
            <a:r>
              <a:rPr lang="en-US" altLang="zh-CN" sz="2000" b="1" baseline="30000" dirty="0"/>
              <a:t>2 </a:t>
            </a:r>
            <a:r>
              <a:rPr lang="en-US" altLang="zh-CN" sz="2000" b="1" dirty="0"/>
              <a:t>Microsoft Research Asia</a:t>
            </a:r>
            <a:r>
              <a:rPr lang="en-US" altLang="zh-CN" sz="2000" b="1"/>
              <a:t>, </a:t>
            </a:r>
            <a:r>
              <a:rPr lang="en-US" altLang="zh-CN" sz="2000" b="1" baseline="30000" dirty="0"/>
              <a:t>3</a:t>
            </a:r>
            <a:r>
              <a:rPr lang="en-US" altLang="zh-CN" sz="2000" b="1" baseline="30000"/>
              <a:t> </a:t>
            </a:r>
            <a:r>
              <a:rPr lang="en-US" altLang="zh-CN" sz="2000" b="1"/>
              <a:t>Microsoft Advertising</a:t>
            </a:r>
            <a:endParaRPr lang="en-US" altLang="zh-CN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32" y="5267683"/>
            <a:ext cx="2364169" cy="1106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76" y="4605384"/>
            <a:ext cx="3242061" cy="24315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5315504"/>
            <a:ext cx="832793" cy="9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35EB502-11DF-4620-A852-EACE76FAF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98800"/>
                <a:ext cx="10913533" cy="5108693"/>
              </a:xfrm>
            </p:spPr>
            <p:txBody>
              <a:bodyPr>
                <a:normAutofit/>
              </a:bodyPr>
              <a:lstStyle/>
              <a:p>
                <a:pPr marL="457200" lvl="1" indent="-457200">
                  <a:spcBef>
                    <a:spcPts val="1000"/>
                  </a:spcBef>
                </a:pP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Input:  </a:t>
                </a:r>
              </a:p>
              <a:p>
                <a:pPr marL="914400" lvl="2" indent="-457200">
                  <a:spcBef>
                    <a:spcPts val="1000"/>
                  </a:spcBef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dataset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charset="0"/>
                        <a:cs typeface="Calibri" panose="020F0502020204030204" pitchFamily="34" charset="0"/>
                      </a:rPr>
                      <m:t>𝑿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charset="0"/>
                        <a:cs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instances</a:t>
                </a:r>
              </a:p>
              <a:p>
                <a:pPr marL="914400" lvl="2" indent="-457200">
                  <a:spcBef>
                    <a:spcPts val="1000"/>
                  </a:spcBef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target model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charset="0"/>
                        <a:cs typeface="Calibri" panose="020F0502020204030204" pitchFamily="34" charset="0"/>
                      </a:rPr>
                      <m:t>𝒇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explain</a:t>
                </a:r>
              </a:p>
              <a:p>
                <a:pPr marL="914400" lvl="2" indent="-457200">
                  <a:spcBef>
                    <a:spcPts val="1000"/>
                  </a:spcBef>
                </a:pPr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cognitive budget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charset="0"/>
                        <a:cs typeface="Calibri" panose="020F0502020204030204" pitchFamily="34" charset="0"/>
                      </a:rPr>
                      <m:t>𝑲</m:t>
                    </m:r>
                  </m:oMath>
                </a14:m>
                <a:endParaRPr lang="en-US" altLang="zh-CN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-457200">
                  <a:spcBef>
                    <a:spcPts val="1000"/>
                  </a:spcBef>
                </a:pPr>
                <a:r>
                  <a:rPr lang="en-US" altLang="zh-CN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</a:p>
              <a:p>
                <a:pPr marL="914400" lvl="2" indent="-4572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𝑲</m:t>
                    </m:r>
                  </m:oMath>
                </a14:m>
                <a:r>
                  <a:rPr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groupwise explanations as well as the regions where they apply</a:t>
                </a:r>
              </a:p>
              <a:p>
                <a:pPr marL="457200" lvl="1" indent="-457200">
                  <a:spcBef>
                    <a:spcPts val="1000"/>
                  </a:spcBef>
                </a:pPr>
                <a:r>
                  <a:rPr lang="en-US" altLang="zh-CN" sz="2800" b="1" dirty="0">
                    <a:cs typeface="Calibri" panose="020F0502020204030204" pitchFamily="34" charset="0"/>
                  </a:rPr>
                  <a:t>Explanation: an interpretable surrogate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𝒌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𝑻</m:t>
                        </m:r>
                      </m:sup>
                    </m:sSubSup>
                    <m:r>
                      <a:rPr lang="en-US" altLang="zh-CN" sz="2800" b="1" i="1" smtClean="0">
                        <a:latin typeface="Cambria Math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endParaRPr lang="zh-CN" alt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altLang="zh-CN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A35EB502-11DF-4620-A852-EACE76FAF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98800"/>
                <a:ext cx="10913533" cy="5108693"/>
              </a:xfrm>
              <a:blipFill rotWithShape="0">
                <a:blip r:embed="rId3"/>
                <a:stretch>
                  <a:fillRect l="-949" t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Local explanation method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Construct the neighborhood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𝑵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instance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via perturbation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𝒇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𝒈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𝑵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1"/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36" y="3364032"/>
            <a:ext cx="4391876" cy="9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8485"/>
                <a:ext cx="10815918" cy="4978478"/>
              </a:xfrm>
            </p:spPr>
            <p:txBody>
              <a:bodyPr/>
              <a:lstStyle/>
              <a:p>
                <a:r>
                  <a:rPr kumimoji="1" lang="en-US" altLang="zh-CN" dirty="0"/>
                  <a:t>One explanation for a group of instances</a:t>
                </a:r>
              </a:p>
              <a:p>
                <a:r>
                  <a:rPr kumimoji="1" lang="en-US" altLang="zh-CN" dirty="0"/>
                  <a:t>Vanilla group assignment</a:t>
                </a:r>
              </a:p>
              <a:p>
                <a:pPr lvl="1"/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introduce a group assignment matrix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𝑶</m:t>
                    </m:r>
                    <m:r>
                      <a:rPr lang="en-US" altLang="zh-CN" b="1" i="1" smtClean="0">
                        <a:latin typeface="Cambria Math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  <m:t>𝟎</m:t>
                            </m:r>
                            <m:r>
                              <a:rPr lang="en-US" altLang="zh-CN" b="1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𝑵</m:t>
                        </m:r>
                        <m:r>
                          <a:rPr lang="en-US" altLang="zh-CN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altLang="zh-CN" b="1" i="1" smtClean="0">
                            <a:latin typeface="Cambria Math" charset="0"/>
                            <a:cs typeface="Calibri" panose="020F0502020204030204" pitchFamily="34" charset="0"/>
                          </a:rPr>
                          <m:t>𝑲</m:t>
                        </m:r>
                      </m:sup>
                    </m:sSup>
                  </m:oMath>
                </a14:m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regions where explanations apply is not well defined, failing to satisfy D2</a:t>
                </a:r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8485"/>
                <a:ext cx="10815918" cy="4978478"/>
              </a:xfrm>
              <a:blipFill rotWithShape="0">
                <a:blip r:embed="rId2"/>
                <a:stretch>
                  <a:fillRect l="-1015"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Groupwise Explanation Framework 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36" y="2984506"/>
            <a:ext cx="5361640" cy="16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𝚿</m:t>
                    </m:r>
                    <m:r>
                      <a:rPr kumimoji="1" lang="en-US" altLang="zh-CN" b="1" i="0" smtClean="0"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</a:rPr>
                          <m:t>𝝍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b="1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</a:rPr>
                          <m:t>𝝍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kumimoji="1" lang="en-US" altLang="zh-CN" b="1" i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kumimoji="1" lang="en-US" altLang="zh-CN" dirty="0"/>
                  <a:t> denote region parameters</a:t>
                </a:r>
              </a:p>
              <a:p>
                <a:r>
                  <a:rPr kumimoji="1" lang="en-US" altLang="zh-CN" dirty="0"/>
                  <a:t>Introduce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charset="0"/>
                              </a:rPr>
                              <m:t>𝝍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 =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𝒑</m:t>
                    </m:r>
                    <m:r>
                      <a:rPr kumimoji="1" lang="en-US" altLang="zh-CN" b="1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kumimoji="1" lang="en-US" altLang="zh-CN" b="1" i="1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charset="0"/>
                          </a:rPr>
                          <m:t>𝒐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charset="0"/>
                          </a:rPr>
                          <m:t>𝒊𝒌</m:t>
                        </m:r>
                      </m:sub>
                    </m:sSub>
                    <m:r>
                      <a:rPr kumimoji="1" lang="en-US" altLang="zh-CN" b="1" i="1" smtClean="0">
                        <a:latin typeface="Cambria Math" charset="0"/>
                      </a:rPr>
                      <m:t>, </m:t>
                    </m:r>
                    <m:r>
                      <a:rPr kumimoji="1" lang="en-US" altLang="zh-CN" b="1" i="0" smtClean="0">
                        <a:latin typeface="Cambria Math" charset="0"/>
                      </a:rPr>
                      <m:t>𝚿</m:t>
                    </m:r>
                    <m:r>
                      <a:rPr kumimoji="1" lang="en-US" altLang="zh-CN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, the probability that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𝒌</m:t>
                    </m:r>
                  </m:oMath>
                </a14:m>
                <a:r>
                  <a:rPr kumimoji="1" lang="en-US" altLang="zh-CN" dirty="0"/>
                  <a:t>-th explanation applies to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𝒙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Bayes’ Rule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New objective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Assignment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8" y="2799975"/>
            <a:ext cx="5547783" cy="7791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8" y="4350080"/>
            <a:ext cx="5971989" cy="16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09365"/>
                <a:ext cx="10515600" cy="2967598"/>
              </a:xfrm>
            </p:spPr>
            <p:txBody>
              <a:bodyPr/>
              <a:lstStyle/>
              <a:p>
                <a:r>
                  <a:rPr kumimoji="1" lang="en-US" altLang="zh-CN" dirty="0"/>
                  <a:t>Iteratively optimize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𝑱</m:t>
                    </m:r>
                    <m:d>
                      <m:d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0" smtClean="0">
                            <a:latin typeface="Cambria Math" charset="0"/>
                          </a:rPr>
                          <m:t>𝚯</m:t>
                        </m:r>
                        <m:r>
                          <a:rPr kumimoji="1" lang="en-US" altLang="zh-CN" b="1" i="0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b="1" i="0" smtClean="0">
                            <a:latin typeface="Cambria Math" charset="0"/>
                          </a:rPr>
                          <m:t>𝚿</m:t>
                        </m:r>
                      </m:e>
                    </m:d>
                  </m:oMath>
                </a14:m>
                <a:r>
                  <a:rPr kumimoji="1" lang="en-US" altLang="zh-CN" dirty="0"/>
                  <a:t> with respect to either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𝚯</m:t>
                    </m:r>
                  </m:oMath>
                </a14:m>
                <a:r>
                  <a:rPr kumimoji="1" lang="en-US" altLang="zh-CN" dirty="0"/>
                  <a:t> or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𝚿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Each iteration:</a:t>
                </a:r>
              </a:p>
              <a:p>
                <a:pPr lvl="1"/>
                <a:r>
                  <a:rPr kumimoji="1" lang="en-US" altLang="zh-CN" dirty="0"/>
                  <a:t>Fix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𝚯</m:t>
                    </m:r>
                  </m:oMath>
                </a14:m>
                <a:r>
                  <a:rPr kumimoji="1" lang="en-US" altLang="zh-CN" dirty="0"/>
                  <a:t>, update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𝚿</m:t>
                    </m:r>
                  </m:oMath>
                </a14:m>
                <a:r>
                  <a:rPr kumimoji="1" lang="en-US" altLang="zh-CN" dirty="0"/>
                  <a:t>: learning applied regions</a:t>
                </a:r>
              </a:p>
              <a:p>
                <a:pPr lvl="1"/>
                <a:r>
                  <a:rPr kumimoji="1" lang="en-US" altLang="zh-CN" dirty="0"/>
                  <a:t>Fix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𝚿</m:t>
                    </m:r>
                  </m:oMath>
                </a14:m>
                <a:r>
                  <a:rPr kumimoji="1" lang="en-US" altLang="zh-CN" dirty="0"/>
                  <a:t>, update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𝚯</m:t>
                    </m:r>
                  </m:oMath>
                </a14:m>
                <a:r>
                  <a:rPr kumimoji="1" lang="en-US" altLang="zh-CN" dirty="0"/>
                  <a:t>: groupwise explanation generation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09365"/>
                <a:ext cx="10515600" cy="2967598"/>
              </a:xfrm>
              <a:blipFill rotWithShape="0">
                <a:blip r:embed="rId2"/>
                <a:stretch>
                  <a:fillRect l="-1043" t="-2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7" y="1198801"/>
            <a:ext cx="5971989" cy="16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98485"/>
                <a:ext cx="11031072" cy="4978478"/>
              </a:xfrm>
            </p:spPr>
            <p:txBody>
              <a:bodyPr/>
              <a:lstStyle/>
              <a:p>
                <a:r>
                  <a:rPr kumimoji="1" lang="en-US" altLang="zh-CN" dirty="0"/>
                  <a:t>Determine the specific form of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𝝍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Desired property:</a:t>
                </a:r>
              </a:p>
              <a:p>
                <a:pPr lvl="1"/>
                <a:r>
                  <a:rPr lang="en-US" altLang="zh-CN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Interpretability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easy for humans to understand the regions</a:t>
                </a:r>
              </a:p>
              <a:p>
                <a:pPr lvl="1"/>
                <a:r>
                  <a:rPr lang="en-US" altLang="zh-CN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Accuracy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expressive to discriminate different regions and represent covered instances. </a:t>
                </a:r>
              </a:p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Issues of the Gaussian distribution</a:t>
                </a:r>
              </a:p>
              <a:p>
                <a:pPr lvl="1"/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Sparsity constraints lead to degenerated distribution </a:t>
                </a:r>
              </a:p>
              <a:p>
                <a:pPr lvl="1"/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Difficult to model feature correlations</a:t>
                </a: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98485"/>
                <a:ext cx="11031072" cy="4978478"/>
              </a:xfrm>
              <a:blipFill rotWithShape="0">
                <a:blip r:embed="rId2"/>
                <a:stretch>
                  <a:fillRect l="-939"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formulation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5300663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98485"/>
                <a:ext cx="11031072" cy="4978478"/>
              </a:xfrm>
            </p:spPr>
            <p:txBody>
              <a:bodyPr/>
              <a:lstStyle/>
              <a:p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we choose: the vMF distribution</a:t>
                </a:r>
              </a:p>
              <a:p>
                <a:pPr marL="0" indent="0">
                  <a:buNone/>
                </a:pPr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charset="0"/>
                          </a:rPr>
                          <m:t>𝝍</m:t>
                        </m:r>
                      </m:e>
                      <m:sub>
                        <m:r>
                          <a:rPr lang="en-US" altLang="zh-CN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CN" dirty="0"/>
                  <a:t> denotes the mean direction vector of the instances</a:t>
                </a:r>
              </a:p>
              <a:p>
                <a:pPr lvl="1"/>
                <a:r>
                  <a:rPr lang="en-US" altLang="zh-CN" dirty="0"/>
                  <a:t>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denotes whether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altLang="zh-CN" dirty="0"/>
                  <a:t>-th feature should be positive or negative for instances in the region </a:t>
                </a:r>
              </a:p>
              <a:p>
                <a:pPr lvl="1"/>
                <a:r>
                  <a:rPr lang="en-US" altLang="zh-CN" dirty="0"/>
                  <a:t>A larger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𝜓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altLang="zh-CN" dirty="0"/>
                  <a:t> denotes the instances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altLang="zh-CN" dirty="0"/>
                  <a:t>-th region should have a large absolute value in terms of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altLang="zh-CN" dirty="0"/>
                  <a:t>-th feature </a:t>
                </a:r>
              </a:p>
              <a:p>
                <a:r>
                  <a:rPr lang="en-US" altLang="zh-CN" dirty="0"/>
                  <a:t>Allow zero 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charset="0"/>
                          </a:rPr>
                          <m:t>𝝍</m:t>
                        </m:r>
                      </m:e>
                      <m:sub>
                        <m:r>
                          <a:rPr lang="en-US" altLang="zh-CN" b="1" i="1" smtClean="0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CN" b="1" dirty="0"/>
                  <a:t> for good region interpretability</a:t>
                </a:r>
              </a:p>
              <a:p>
                <a:r>
                  <a:rPr lang="en-US" altLang="zh-CN" dirty="0"/>
                  <a:t>Capable of modeling co-occurrence of features</a:t>
                </a:r>
              </a:p>
              <a:p>
                <a:endParaRPr lang="en-US" altLang="zh-CN" b="1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98485"/>
                <a:ext cx="11031072" cy="4978478"/>
              </a:xfrm>
              <a:blipFill rotWithShape="0">
                <a:blip r:embed="rId2"/>
                <a:stretch>
                  <a:fillRect l="-1105" t="-1225" r="-1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formulation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75" y="1753323"/>
            <a:ext cx="3826987" cy="6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ABCB19B-E412-46FB-BBB6-231CC931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Background &amp; Motivation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3C00B5-30DB-4F62-9E62-99DDBA5A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6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33AE434-BB75-4A5D-9429-7AC6C8CE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485"/>
            <a:ext cx="10515600" cy="550711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Datasets: textual &amp; tabular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Tasks: classification &amp; regression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Target models: BERT &amp; SVR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4AE7FE5-4354-43A4-93EA-1795781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8" y="2078429"/>
            <a:ext cx="5708276" cy="23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3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12F8CA6-F33C-4CCC-82CB-B8A3B996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Performance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7BD92D-DCF5-46E6-A135-BB1D53C27DB8}"/>
              </a:ext>
            </a:extLst>
          </p:cNvPr>
          <p:cNvSpPr txBox="1"/>
          <p:nvPr/>
        </p:nvSpPr>
        <p:spPr>
          <a:xfrm>
            <a:off x="6585398" y="4390640"/>
            <a:ext cx="282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PT Serif" panose="020A0603040505020204" pitchFamily="18" charset="0"/>
              </a:rPr>
              <a:t>Comparison with baselines</a:t>
            </a:r>
            <a:endParaRPr lang="zh-CN" altLang="en-US" sz="1600" b="1" dirty="0">
              <a:latin typeface="PT Serif" panose="020A06030405050202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1" y="1198800"/>
            <a:ext cx="9245286" cy="22257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34" y="3579646"/>
            <a:ext cx="4667957" cy="19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ABCB19B-E412-46FB-BBB6-231CC931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&amp; Motivation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3C00B5-30DB-4F62-9E62-99DDBA5A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10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4E2C612-369E-45A4-8349-8EECDF1F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Sensitivity Analysis &amp; User Study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B24A8620-082A-4C23-BF2D-AD27BD9979D1}"/>
              </a:ext>
            </a:extLst>
          </p:cNvPr>
          <p:cNvSpPr txBox="1">
            <a:spLocks/>
          </p:cNvSpPr>
          <p:nvPr/>
        </p:nvSpPr>
        <p:spPr>
          <a:xfrm>
            <a:off x="838200" y="3570596"/>
            <a:ext cx="10515600" cy="104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1162947"/>
            <a:ext cx="5222593" cy="25125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3" y="4086024"/>
            <a:ext cx="5082892" cy="24038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1" y="2307900"/>
            <a:ext cx="5189162" cy="25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4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3CF0258-D5F0-4F79-B263-0E6B0641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98972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5EB502-11DF-4620-A852-EACE76FA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484"/>
            <a:ext cx="10515600" cy="510901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intricate architectures of SOTA ML models (e.g., DNNs) make their decision processes obfuscated</a:t>
            </a: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Users need to understand the model behavior and ensure they are correct and ethical 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32" y="2303244"/>
            <a:ext cx="2012431" cy="17279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2269" y="4031232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latin typeface="PT Serif" panose="020A0603040505020204" pitchFamily="18" charset="0"/>
              </a:rPr>
              <a:t>The Architecture of BERT</a:t>
            </a:r>
            <a:endParaRPr kumimoji="1" lang="zh-CN" altLang="en-US" sz="1600" b="1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5EB502-11DF-4620-A852-EACE76FA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00"/>
            <a:ext cx="10515600" cy="510869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Providing explanations for black-box models has attracted increasing attention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Instance-level (local) explanation methods, e.g. LIME, MAPLE,</a:t>
            </a:r>
            <a:r>
              <a:rPr lang="is-I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457200" lvl="1" indent="-457200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2053" y="3356253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PT Serif" panose="020A0603040505020204" pitchFamily="18" charset="0"/>
              </a:rPr>
              <a:t>Understanding each </a:t>
            </a:r>
          </a:p>
          <a:p>
            <a:pPr algn="ctr"/>
            <a:r>
              <a:rPr kumimoji="1" lang="en-US" altLang="zh-CN" sz="2000" b="1" dirty="0">
                <a:latin typeface="PT Serif" panose="020A0603040505020204" pitchFamily="18" charset="0"/>
              </a:rPr>
              <a:t>instance well</a:t>
            </a:r>
            <a:endParaRPr kumimoji="1" lang="zh-CN" altLang="en-US" sz="2000" b="1" dirty="0">
              <a:latin typeface="PT Serif" panose="020A060304050502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0" y="3202364"/>
            <a:ext cx="3682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PT Serif" panose="020A0603040505020204" pitchFamily="18" charset="0"/>
              </a:rPr>
              <a:t>Understanding the overall </a:t>
            </a:r>
          </a:p>
          <a:p>
            <a:pPr algn="ctr"/>
            <a:r>
              <a:rPr kumimoji="1" lang="en-US" altLang="zh-CN" sz="2000" b="1" dirty="0">
                <a:latin typeface="PT Serif" panose="020A0603040505020204" pitchFamily="18" charset="0"/>
              </a:rPr>
              <a:t>model behavior </a:t>
            </a:r>
          </a:p>
          <a:p>
            <a:pPr algn="ctr"/>
            <a:r>
              <a:rPr kumimoji="1" lang="en-US" altLang="zh-CN" sz="2000" b="1" dirty="0">
                <a:latin typeface="PT Serif" panose="020A0603040505020204" pitchFamily="18" charset="0"/>
              </a:rPr>
              <a:t>clearly and comprehensively</a:t>
            </a:r>
          </a:p>
        </p:txBody>
      </p:sp>
      <p:sp>
        <p:nvSpPr>
          <p:cNvPr id="7" name="不等于 6"/>
          <p:cNvSpPr/>
          <p:nvPr/>
        </p:nvSpPr>
        <p:spPr>
          <a:xfrm>
            <a:off x="4609598" y="3373086"/>
            <a:ext cx="933061" cy="691053"/>
          </a:xfrm>
          <a:prstGeom prst="mathNot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5EB502-11DF-4620-A852-EACE76FA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00"/>
            <a:ext cx="10515600" cy="510869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Two essential user demands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D1: Obtaining a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faithful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understanding of the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model behavior with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limited cognitive load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Infeasible to examine explanations instance by instance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Global / post-processing methods: fidelity unguaranteed</a:t>
            </a:r>
          </a:p>
          <a:p>
            <a:pPr marL="457200" lvl="1" indent="-457200">
              <a:spcBef>
                <a:spcPts val="1000"/>
              </a:spcBef>
            </a:pPr>
            <a:endParaRPr lang="en-US" altLang="zh-C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5EB502-11DF-4620-A852-EACE76FA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00"/>
            <a:ext cx="10515600" cy="510869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Two essential user demands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D2:  Making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accurate predictions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about the model behavior on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unseen instances</a:t>
            </a: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Human precision / generalized fidelity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Core: the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where each explanation applies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5EB502-11DF-4620-A852-EACE76FA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0359"/>
            <a:ext cx="10515600" cy="29671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Human cognitive psychology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Instance-level explanations helps the encoding stage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Storage (D1), Retrieval (D2)</a:t>
            </a:r>
          </a:p>
          <a:p>
            <a:pPr marL="457200" lvl="1" indent="-457200">
              <a:spcBef>
                <a:spcPts val="1000"/>
              </a:spcBef>
            </a:pP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98" y="1198799"/>
            <a:ext cx="4319400" cy="19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35EB502-11DF-4620-A852-EACE76FA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586895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principled way to simultaneously fulfill D1 &amp; D2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Groupwise explanation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Region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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Multiple instances </a:t>
            </a: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F03BE2-DE7B-4B62-A1C2-D2C1F9E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 Groupwise Explanations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394161"/>
            <a:ext cx="9149007" cy="29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ABCB19B-E412-46FB-BBB6-231CC931A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Background &amp; Motivation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3C00B5-30DB-4F62-9E62-99DDBA5A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9695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">
  <a:themeElements>
    <a:clrScheme name="airbu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77C8"/>
      </a:accent1>
      <a:accent2>
        <a:srgbClr val="84BD00"/>
      </a:accent2>
      <a:accent3>
        <a:srgbClr val="EFDF00"/>
      </a:accent3>
      <a:accent4>
        <a:srgbClr val="FE5000"/>
      </a:accent4>
      <a:accent5>
        <a:srgbClr val="E4002B"/>
      </a:accent5>
      <a:accent6>
        <a:srgbClr val="DA1884"/>
      </a:accent6>
      <a:hlink>
        <a:srgbClr val="7030A0"/>
      </a:hlink>
      <a:folHlink>
        <a:srgbClr val="B2B2B2"/>
      </a:folHlink>
    </a:clrScheme>
    <a:fontScheme name="slide">
      <a:majorFont>
        <a:latin typeface="PT Sans"/>
        <a:ea typeface="微软雅黑"/>
        <a:cs typeface=""/>
      </a:majorFont>
      <a:minorFont>
        <a:latin typeface="Roboto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000" b="1" dirty="0" smtClean="0">
            <a:latin typeface="PT Serif" panose="020A060304050502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" id="{6B1E0651-220E-47D7-877B-E1D311FE2C0B}" vid="{02FD1DE3-44F4-4DFF-A341-0C103F5D14B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0</TotalTime>
  <Words>587</Words>
  <Application>Microsoft Office PowerPoint</Application>
  <PresentationFormat>Widescreen</PresentationFormat>
  <Paragraphs>163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Arial</vt:lpstr>
      <vt:lpstr>Calibri</vt:lpstr>
      <vt:lpstr>Cambria Math</vt:lpstr>
      <vt:lpstr>PT Sans</vt:lpstr>
      <vt:lpstr>PT Serif</vt:lpstr>
      <vt:lpstr>Roboto</vt:lpstr>
      <vt:lpstr>slide</vt:lpstr>
      <vt:lpstr>Learning Groupwise Explanations  for Black-Box Models</vt:lpstr>
      <vt:lpstr>Outline</vt:lpstr>
      <vt:lpstr>Background</vt:lpstr>
      <vt:lpstr>Background</vt:lpstr>
      <vt:lpstr>Motivation</vt:lpstr>
      <vt:lpstr>Motivation</vt:lpstr>
      <vt:lpstr>Motivation</vt:lpstr>
      <vt:lpstr>Idea: Groupwise Explanations</vt:lpstr>
      <vt:lpstr>Outline</vt:lpstr>
      <vt:lpstr>Problem formulation</vt:lpstr>
      <vt:lpstr>LIME</vt:lpstr>
      <vt:lpstr>Groupwise Explanation Framework </vt:lpstr>
      <vt:lpstr>Bayesian Assignment</vt:lpstr>
      <vt:lpstr>Optimization</vt:lpstr>
      <vt:lpstr>Region formulation</vt:lpstr>
      <vt:lpstr>Region formulation</vt:lpstr>
      <vt:lpstr>Outline</vt:lpstr>
      <vt:lpstr>Settings</vt:lpstr>
      <vt:lpstr>Overall Performance</vt:lpstr>
      <vt:lpstr>Parameter Sensitivity Analysis &amp; User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2021-10-25T12:05:36Z</dcterms:created>
  <dcterms:modified xsi:type="dcterms:W3CDTF">2021-10-25T12:05:45Z</dcterms:modified>
</cp:coreProperties>
</file>